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24384000" cy="13716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3.xml"/><Relationship Id="rId49" Type="http://schemas.openxmlformats.org/officeDocument/2006/relationships/presProps" Target="presProps.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9.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17.png"/></Relationships>
</file>

<file path=ppt/slides/_rels/slide13.xml.rels><?xml version="1.0" encoding="UTF-8" standalone="yes"?>
<Relationships xmlns="http://schemas.openxmlformats.org/package/2006/relationships"><Relationship Id="rId9" Type="http://schemas.openxmlformats.org/officeDocument/2006/relationships/image" Target="../media/image25.jpeg"/><Relationship Id="rId8" Type="http://schemas.openxmlformats.org/officeDocument/2006/relationships/image" Target="../media/image8.jpeg"/><Relationship Id="rId7" Type="http://schemas.openxmlformats.org/officeDocument/2006/relationships/image" Target="../media/image24.png"/><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jpeg"/><Relationship Id="rId2" Type="http://schemas.openxmlformats.org/officeDocument/2006/relationships/image" Target="../media/image19.jpeg"/><Relationship Id="rId10" Type="http://schemas.openxmlformats.org/officeDocument/2006/relationships/slideLayout" Target="../slideLayouts/slideLayout1.xml"/><Relationship Id="rId1" Type="http://schemas.openxmlformats.org/officeDocument/2006/relationships/image" Target="../media/image18.jpe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9.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jpeg"/><Relationship Id="rId1" Type="http://schemas.openxmlformats.org/officeDocument/2006/relationships/image" Target="../media/image26.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28.jpeg"/><Relationship Id="rId1" Type="http://schemas.openxmlformats.org/officeDocument/2006/relationships/image" Target="../media/image27.png"/></Relationships>
</file>

<file path=ppt/slides/_rels/slide18.xml.rels><?xml version="1.0" encoding="UTF-8" standalone="yes"?>
<Relationships xmlns="http://schemas.openxmlformats.org/package/2006/relationships"><Relationship Id="rId9" Type="http://schemas.openxmlformats.org/officeDocument/2006/relationships/image" Target="../media/image35.jpeg"/><Relationship Id="rId8" Type="http://schemas.openxmlformats.org/officeDocument/2006/relationships/image" Target="../media/image8.jpeg"/><Relationship Id="rId7" Type="http://schemas.openxmlformats.org/officeDocument/2006/relationships/image" Target="../media/image34.png"/><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20.jpeg"/><Relationship Id="rId2" Type="http://schemas.openxmlformats.org/officeDocument/2006/relationships/image" Target="../media/image30.jpeg"/><Relationship Id="rId10" Type="http://schemas.openxmlformats.org/officeDocument/2006/relationships/slideLayout" Target="../slideLayouts/slideLayout1.xml"/><Relationship Id="rId1" Type="http://schemas.openxmlformats.org/officeDocument/2006/relationships/image" Target="../media/image29.jpe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jpeg"/><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37.jpeg"/><Relationship Id="rId1" Type="http://schemas.openxmlformats.org/officeDocument/2006/relationships/image" Target="../media/image36.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38.pn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jpeg"/><Relationship Id="rId1" Type="http://schemas.openxmlformats.org/officeDocument/2006/relationships/image" Target="../media/image39.jpeg"/></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8.jpeg"/><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image" Target="../media/image40.jpeg"/></Relationships>
</file>

<file path=ppt/slides/_rels/slide29.xml.rels><?xml version="1.0" encoding="UTF-8" standalone="yes"?>
<Relationships xmlns="http://schemas.openxmlformats.org/package/2006/relationships"><Relationship Id="rId9" Type="http://schemas.openxmlformats.org/officeDocument/2006/relationships/image" Target="../media/image25.jpeg"/><Relationship Id="rId8" Type="http://schemas.openxmlformats.org/officeDocument/2006/relationships/image" Target="../media/image53.jpeg"/><Relationship Id="rId7" Type="http://schemas.openxmlformats.org/officeDocument/2006/relationships/image" Target="../media/image52.png"/><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jpeg"/><Relationship Id="rId2" Type="http://schemas.openxmlformats.org/officeDocument/2006/relationships/image" Target="../media/image47.jpeg"/><Relationship Id="rId10" Type="http://schemas.openxmlformats.org/officeDocument/2006/relationships/slideLayout" Target="../slideLayouts/slideLayout1.xml"/><Relationship Id="rId1" Type="http://schemas.openxmlformats.org/officeDocument/2006/relationships/image" Target="../media/image46.jpe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3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54.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56.jpeg"/><Relationship Id="rId1" Type="http://schemas.openxmlformats.org/officeDocument/2006/relationships/image" Target="../media/image55.png"/></Relationships>
</file>

<file path=ppt/slides/_rels/slide3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image" Target="../media/image9.jpeg"/></Relationships>
</file>

<file path=ppt/slides/_rels/slide3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57.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jpeg"/><Relationship Id="rId1" Type="http://schemas.openxmlformats.org/officeDocument/2006/relationships/image" Target="../media/image58.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40.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60.jpeg"/><Relationship Id="rId1" Type="http://schemas.openxmlformats.org/officeDocument/2006/relationships/image" Target="../media/image59.pn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60.jpeg"/><Relationship Id="rId1" Type="http://schemas.openxmlformats.org/officeDocument/2006/relationships/image" Target="../media/image61.png"/></Relationships>
</file>

<file path=ppt/slides/_rels/slide4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4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60.jpeg"/><Relationship Id="rId1" Type="http://schemas.openxmlformats.org/officeDocument/2006/relationships/image" Target="../media/image62.png"/></Relationships>
</file>

<file path=ppt/slides/_rels/slide4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image" Target="../media/image9.jpe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64.jpeg"/><Relationship Id="rId1" Type="http://schemas.openxmlformats.org/officeDocument/2006/relationships/image" Target="../media/image63.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8.jpeg"/><Relationship Id="rId2" Type="http://schemas.openxmlformats.org/officeDocument/2006/relationships/image" Target="../media/image14.jpeg"/><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1"/>
          <a:stretch>
            <a:fillRect/>
          </a:stretch>
        </p:blipFill>
        <p:spPr>
          <a:xfrm rot="21600000">
            <a:off x="0" y="0"/>
            <a:ext cx="24377660" cy="13716000"/>
          </a:xfrm>
          <a:prstGeom prst="rect">
            <a:avLst/>
          </a:prstGeom>
        </p:spPr>
      </p:pic>
      <p:sp>
        <p:nvSpPr>
          <p:cNvPr id="4" name="textbox 4"/>
          <p:cNvSpPr/>
          <p:nvPr/>
        </p:nvSpPr>
        <p:spPr>
          <a:xfrm>
            <a:off x="7454900" y="4680670"/>
            <a:ext cx="10049509" cy="5735954"/>
          </a:xfrm>
          <a:prstGeom prst="rect">
            <a:avLst/>
          </a:prstGeom>
          <a:noFill/>
          <a:ln w="0" cap="flat">
            <a:noFill/>
            <a:prstDash val="solid"/>
            <a:miter lim="0"/>
          </a:ln>
        </p:spPr>
        <p:txBody>
          <a:bodyPr vert="horz" wrap="square" lIns="0" tIns="0" rIns="0" bIns="0"/>
          <a:lstStyle/>
          <a:p>
            <a:pPr algn="l" rtl="0" eaLnBrk="0">
              <a:lnSpc>
                <a:spcPct val="49000"/>
              </a:lnSpc>
            </a:pPr>
            <a:endParaRPr sz="100" dirty="0">
              <a:latin typeface="Arial" panose="020B0604020202020204"/>
              <a:ea typeface="Arial" panose="020B0604020202020204"/>
              <a:cs typeface="Arial" panose="020B0604020202020204"/>
            </a:endParaRPr>
          </a:p>
          <a:p>
            <a:pPr algn="r" rtl="0" eaLnBrk="0">
              <a:lnSpc>
                <a:spcPct val="95000"/>
              </a:lnSpc>
            </a:pPr>
            <a:r>
              <a:rPr sz="16400" kern="0" spc="-620" dirty="0">
                <a:solidFill>
                  <a:srgbClr val="D02020">
                    <a:alpha val="100000"/>
                  </a:srgbClr>
                </a:solidFill>
                <a:latin typeface="宋体" panose="02010600030101010101" pitchFamily="2" charset="-122"/>
                <a:ea typeface="宋体" panose="02010600030101010101" pitchFamily="2" charset="-122"/>
                <a:cs typeface="宋体" panose="02010600030101010101" pitchFamily="2" charset="-122"/>
              </a:rPr>
              <a:t>时政月月谈</a:t>
            </a:r>
            <a:endParaRPr sz="16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6000"/>
              </a:lnSpc>
            </a:pPr>
            <a:endParaRPr sz="1000" dirty="0">
              <a:latin typeface="Arial" panose="020B0604020202020204"/>
              <a:ea typeface="Arial" panose="020B0604020202020204"/>
              <a:cs typeface="Arial" panose="020B0604020202020204"/>
            </a:endParaRPr>
          </a:p>
          <a:p>
            <a:pPr marL="3284855" algn="l" rtl="0" eaLnBrk="0">
              <a:lnSpc>
                <a:spcPct val="97000"/>
              </a:lnSpc>
              <a:spcBef>
                <a:spcPts val="1475"/>
              </a:spcBef>
            </a:pPr>
            <a:r>
              <a:rPr sz="4900" b="1" kern="0" spc="200" dirty="0">
                <a:solidFill>
                  <a:srgbClr val="D02020">
                    <a:alpha val="100000"/>
                  </a:srgbClr>
                </a:solidFill>
                <a:latin typeface="黑体" panose="02010609060101010101" charset="-122"/>
                <a:ea typeface="黑体" panose="02010609060101010101" charset="-122"/>
                <a:cs typeface="黑体" panose="02010609060101010101" charset="-122"/>
              </a:rPr>
              <a:t>2026年6月</a:t>
            </a:r>
            <a:endParaRPr sz="4900" dirty="0">
              <a:latin typeface="黑体" panose="02010609060101010101" charset="-122"/>
              <a:ea typeface="黑体" panose="02010609060101010101" charset="-122"/>
              <a:cs typeface="黑体" panose="02010609060101010101" charset="-122"/>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marL="3317240" algn="l" rtl="0" eaLnBrk="0">
              <a:lnSpc>
                <a:spcPct val="95000"/>
              </a:lnSpc>
              <a:spcBef>
                <a:spcPts val="5"/>
              </a:spcBef>
            </a:pP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6" name="picture 6"/>
          <p:cNvPicPr>
            <a:picLocks noChangeAspect="1"/>
          </p:cNvPicPr>
          <p:nvPr/>
        </p:nvPicPr>
        <p:blipFill>
          <a:blip r:embed="rId2"/>
          <a:stretch>
            <a:fillRect/>
          </a:stretch>
        </p:blipFill>
        <p:spPr>
          <a:xfrm rot="21600000">
            <a:off x="11029858" y="10966491"/>
            <a:ext cx="2419381" cy="1911324"/>
          </a:xfrm>
          <a:prstGeom prst="rect">
            <a:avLst/>
          </a:prstGeom>
        </p:spPr>
      </p:pic>
      <p:sp>
        <p:nvSpPr>
          <p:cNvPr id="8" name="textbox 8"/>
          <p:cNvSpPr/>
          <p:nvPr/>
        </p:nvSpPr>
        <p:spPr>
          <a:xfrm>
            <a:off x="21532758" y="279351"/>
            <a:ext cx="1842135" cy="679450"/>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12700" algn="l" rtl="0" eaLnBrk="0">
              <a:lnSpc>
                <a:spcPct val="98000"/>
              </a:lnSpc>
            </a:pPr>
            <a:r>
              <a:rPr sz="3300" kern="0" spc="26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26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a:p>
            <a:pPr marL="24765" algn="l" rtl="0" eaLnBrk="0">
              <a:lnSpc>
                <a:spcPct val="80000"/>
              </a:lnSpc>
              <a:spcBef>
                <a:spcPts val="220"/>
              </a:spcBef>
            </a:pPr>
            <a:r>
              <a:rPr sz="1100" kern="0" spc="-20" dirty="0">
                <a:solidFill>
                  <a:srgbClr val="000000">
                    <a:alpha val="100000"/>
                  </a:srgbClr>
                </a:solidFill>
                <a:latin typeface="Times New Roman" panose="02020603050405020304"/>
                <a:ea typeface="Times New Roman" panose="02020603050405020304"/>
                <a:cs typeface="Times New Roman" panose="02020603050405020304"/>
              </a:rPr>
              <a:t>G</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E</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U     </a:t>
            </a: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10" name="picture 10"/>
          <p:cNvPicPr>
            <a:picLocks noChangeAspect="1"/>
          </p:cNvPicPr>
          <p:nvPr/>
        </p:nvPicPr>
        <p:blipFill>
          <a:blip r:embed="rId3"/>
          <a:stretch>
            <a:fillRect/>
          </a:stretch>
        </p:blipFill>
        <p:spPr>
          <a:xfrm rot="21600000">
            <a:off x="20859779" y="285705"/>
            <a:ext cx="628618" cy="6287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 name="table 104"/>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1224915" algn="l" rtl="0" eaLnBrk="0">
                        <a:lnSpc>
                          <a:spcPct val="83000"/>
                        </a:lnSpc>
                      </a:pPr>
                      <a:r>
                        <a:rPr sz="4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5.6月1日起，《供水条例》正式施行，将农村规模化供水纳入条例适用范围。以下关于《供水</a:t>
                      </a:r>
                      <a:r>
                        <a:rPr sz="40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条例》</a:t>
                      </a:r>
                      <a:endParaRPr sz="4000" dirty="0">
                        <a:latin typeface="宋体" panose="02010600030101010101" pitchFamily="2" charset="-122"/>
                        <a:ea typeface="宋体" panose="02010600030101010101" pitchFamily="2" charset="-122"/>
                        <a:cs typeface="宋体" panose="02010600030101010101" pitchFamily="2" charset="-122"/>
                      </a:endParaRPr>
                    </a:p>
                    <a:p>
                      <a:pPr marL="221615" algn="l" rtl="0" eaLnBrk="0">
                        <a:lnSpc>
                          <a:spcPts val="6775"/>
                        </a:lnSpc>
                      </a:pPr>
                      <a:r>
                        <a:rPr sz="4000"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说法不正确的是：</a:t>
                      </a:r>
                      <a:endParaRPr sz="4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61000"/>
                        </a:lnSpc>
                      </a:pPr>
                      <a:endParaRPr sz="1000" dirty="0">
                        <a:latin typeface="Arial" panose="020B0604020202020204"/>
                        <a:ea typeface="Arial" panose="020B0604020202020204"/>
                        <a:cs typeface="Arial" panose="020B0604020202020204"/>
                      </a:endParaRPr>
                    </a:p>
                    <a:p>
                      <a:pPr marL="221615" indent="1003300" algn="l" rtl="0" eaLnBrk="0">
                        <a:lnSpc>
                          <a:spcPct val="118000"/>
                        </a:lnSpc>
                        <a:spcBef>
                          <a:spcPts val="1270"/>
                        </a:spcBef>
                      </a:pPr>
                      <a:r>
                        <a:rPr sz="4200" kern="0" spc="-170" dirty="0">
                          <a:solidFill>
                            <a:srgbClr val="000000">
                              <a:alpha val="100000"/>
                            </a:srgbClr>
                          </a:solidFill>
                          <a:latin typeface="Arial" panose="020B0604020202020204"/>
                          <a:ea typeface="Arial" panose="020B0604020202020204"/>
                          <a:cs typeface="Arial" panose="020B0604020202020204"/>
                        </a:rPr>
                        <a:t>A.</a:t>
                      </a:r>
                      <a:r>
                        <a:rPr sz="4200" kern="0" spc="-1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农村规模化供水，是指通过设计供水量、供水人口达到规定规模的集中供水工程或者通过城市供</a:t>
                      </a:r>
                      <a:r>
                        <a:rPr sz="42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2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水管网延伸工程向农村(包括乡镇和村庄)提供用水，也包括农业灌溉供水</a:t>
                      </a:r>
                      <a:endParaRPr sz="4200" dirty="0">
                        <a:latin typeface="宋体" panose="02010600030101010101" pitchFamily="2" charset="-122"/>
                        <a:ea typeface="宋体" panose="02010600030101010101" pitchFamily="2" charset="-122"/>
                        <a:cs typeface="宋体" panose="02010600030101010101" pitchFamily="2" charset="-122"/>
                      </a:endParaRPr>
                    </a:p>
                    <a:p>
                      <a:pPr marL="221615" indent="1003300" algn="l" rtl="0" eaLnBrk="0">
                        <a:lnSpc>
                          <a:spcPct val="118000"/>
                        </a:lnSpc>
                        <a:spcBef>
                          <a:spcPts val="2450"/>
                        </a:spcBef>
                      </a:pPr>
                      <a:r>
                        <a:rPr sz="4200" kern="0" spc="-180" dirty="0">
                          <a:solidFill>
                            <a:srgbClr val="000000">
                              <a:alpha val="100000"/>
                            </a:srgbClr>
                          </a:solidFill>
                          <a:latin typeface="Arial" panose="020B0604020202020204"/>
                          <a:ea typeface="Arial" panose="020B0604020202020204"/>
                          <a:cs typeface="Arial" panose="020B0604020202020204"/>
                        </a:rPr>
                        <a:t>B.</a:t>
                      </a:r>
                      <a:r>
                        <a:rPr sz="4200" b="1"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供水事业发展应当贯彻党和国家路线方针政策、</a:t>
                      </a:r>
                      <a:r>
                        <a:rPr sz="42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决策部署，坚持</a:t>
                      </a:r>
                      <a:r>
                        <a:rPr sz="42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以人为本、城乡统筹，坚持公益</a:t>
                      </a:r>
                      <a:r>
                        <a:rPr sz="4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2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属性</a:t>
                      </a:r>
                      <a:endParaRPr sz="4200" dirty="0">
                        <a:latin typeface="宋体" panose="02010600030101010101" pitchFamily="2" charset="-122"/>
                        <a:ea typeface="宋体" panose="02010600030101010101" pitchFamily="2" charset="-122"/>
                        <a:cs typeface="宋体" panose="02010600030101010101" pitchFamily="2" charset="-122"/>
                      </a:endParaRPr>
                    </a:p>
                    <a:p>
                      <a:pPr marL="1224915" algn="l" rtl="0" eaLnBrk="0">
                        <a:lnSpc>
                          <a:spcPct val="98000"/>
                        </a:lnSpc>
                        <a:spcBef>
                          <a:spcPts val="2210"/>
                        </a:spcBef>
                      </a:pPr>
                      <a:r>
                        <a:rPr sz="4300" kern="0" spc="-310" dirty="0">
                          <a:solidFill>
                            <a:srgbClr val="000000">
                              <a:alpha val="100000"/>
                            </a:srgbClr>
                          </a:solidFill>
                          <a:latin typeface="Arial" panose="020B0604020202020204"/>
                          <a:ea typeface="Arial" panose="020B0604020202020204"/>
                          <a:cs typeface="Arial" panose="020B0604020202020204"/>
                        </a:rPr>
                        <a:t>C</a:t>
                      </a:r>
                      <a:r>
                        <a:rPr sz="4300" b="1"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.县级以上人民政府应当将供水事业发</a:t>
                      </a:r>
                      <a:r>
                        <a:rPr sz="43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展纳入国民经济和社会发展</a:t>
                      </a:r>
                      <a:r>
                        <a:rPr sz="4300" kern="0" spc="-3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相关规划</a:t>
                      </a:r>
                      <a:endParaRPr sz="4300" dirty="0">
                        <a:latin typeface="宋体" panose="02010600030101010101" pitchFamily="2" charset="-122"/>
                        <a:ea typeface="宋体" panose="02010600030101010101" pitchFamily="2" charset="-122"/>
                        <a:cs typeface="宋体" panose="02010600030101010101" pitchFamily="2" charset="-122"/>
                      </a:endParaRPr>
                    </a:p>
                    <a:p>
                      <a:pPr marL="1224915" algn="l" rtl="0" eaLnBrk="0">
                        <a:lnSpc>
                          <a:spcPct val="96000"/>
                        </a:lnSpc>
                        <a:spcBef>
                          <a:spcPts val="2195"/>
                        </a:spcBef>
                      </a:pPr>
                      <a:r>
                        <a:rPr sz="4400" kern="0" spc="-400" dirty="0">
                          <a:solidFill>
                            <a:srgbClr val="000000">
                              <a:alpha val="100000"/>
                            </a:srgbClr>
                          </a:solidFill>
                          <a:latin typeface="Arial" panose="020B0604020202020204"/>
                          <a:ea typeface="Arial" panose="020B0604020202020204"/>
                          <a:cs typeface="Arial" panose="020B0604020202020204"/>
                        </a:rPr>
                        <a:t>D</a:t>
                      </a:r>
                      <a:r>
                        <a:rPr sz="4400" b="1" kern="0" spc="-4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.对在供水工作中作出显著成绩的单位和个人，</a:t>
                      </a:r>
                      <a:r>
                        <a:rPr sz="4400" kern="0" spc="-4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按照国家有关规定给予奖励</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0000"/>
                        </a:lnSpc>
                      </a:pPr>
                      <a:endParaRPr sz="13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564005" algn="l" rtl="0" eaLnBrk="0">
                        <a:lnSpc>
                          <a:spcPct val="95000"/>
                        </a:lnSpc>
                      </a:pPr>
                      <a:r>
                        <a:rPr sz="5200" b="1" kern="0" spc="-4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200" b="1" kern="0" spc="-420" dirty="0">
                          <a:solidFill>
                            <a:srgbClr val="FF0000">
                              <a:alpha val="100000"/>
                            </a:srgbClr>
                          </a:solidFill>
                          <a:latin typeface="Times New Roman" panose="02020603050405020304"/>
                          <a:ea typeface="Times New Roman" panose="02020603050405020304"/>
                          <a:cs typeface="Times New Roman" panose="02020603050405020304"/>
                        </a:rPr>
                        <a:t>A</a:t>
                      </a:r>
                      <a:endParaRPr sz="5200" dirty="0">
                        <a:latin typeface="Times New Roman" panose="02020603050405020304"/>
                        <a:ea typeface="Times New Roman" panose="02020603050405020304"/>
                        <a:cs typeface="Times New Roman" panose="02020603050405020304"/>
                      </a:endParaRPr>
                    </a:p>
                  </a:txBody>
                  <a:tcPr marL="0" marR="0" marT="0" marB="0" vert="horz">
                    <a:lnL>
                      <a:noFill/>
                    </a:lnL>
                    <a:lnR>
                      <a:noFill/>
                    </a:lnR>
                    <a:lnT>
                      <a:noFill/>
                    </a:lnT>
                    <a:lnB>
                      <a:noFill/>
                    </a:lnB>
                  </a:tcPr>
                </a:tc>
              </a:tr>
            </a:tbl>
          </a:graphicData>
        </a:graphic>
      </p:graphicFrame>
      <p:sp>
        <p:nvSpPr>
          <p:cNvPr id="106" name="textbox 106"/>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108" name="textbox 108"/>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110" name="picture 110"/>
          <p:cNvPicPr>
            <a:picLocks noChangeAspect="1"/>
          </p:cNvPicPr>
          <p:nvPr/>
        </p:nvPicPr>
        <p:blipFill>
          <a:blip r:embed="rId1"/>
          <a:stretch>
            <a:fillRect/>
          </a:stretch>
        </p:blipFill>
        <p:spPr>
          <a:xfrm rot="21600000">
            <a:off x="21602760" y="266639"/>
            <a:ext cx="628620" cy="628739"/>
          </a:xfrm>
          <a:prstGeom prst="rect">
            <a:avLst/>
          </a:prstGeom>
        </p:spPr>
      </p:pic>
      <p:pic>
        <p:nvPicPr>
          <p:cNvPr id="112" name="picture 112"/>
          <p:cNvPicPr>
            <a:picLocks noChangeAspect="1"/>
          </p:cNvPicPr>
          <p:nvPr/>
        </p:nvPicPr>
        <p:blipFill>
          <a:blip r:embed="rId2"/>
          <a:stretch>
            <a:fillRect/>
          </a:stretch>
        </p:blipFill>
        <p:spPr>
          <a:xfrm rot="21600000">
            <a:off x="23520319" y="11455465"/>
            <a:ext cx="381120" cy="685800"/>
          </a:xfrm>
          <a:prstGeom prst="rect">
            <a:avLst/>
          </a:prstGeom>
        </p:spPr>
      </p:pic>
      <p:pic>
        <p:nvPicPr>
          <p:cNvPr id="114" name="picture 114"/>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6" name="table 116"/>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1536065" algn="l" rtl="0" eaLnBrk="0">
                        <a:lnSpc>
                          <a:spcPct val="84000"/>
                        </a:lnSpc>
                      </a:pPr>
                      <a:r>
                        <a:rPr sz="40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6.6月1日起，《供水条例》正式施行，将农村规模化供水纳入条例</a:t>
                      </a:r>
                      <a:r>
                        <a:rPr sz="40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适用范围。以下关于《供水条</a:t>
                      </a:r>
                      <a:endParaRPr sz="4000" dirty="0">
                        <a:latin typeface="宋体" panose="02010600030101010101" pitchFamily="2" charset="-122"/>
                        <a:ea typeface="宋体" panose="02010600030101010101" pitchFamily="2" charset="-122"/>
                        <a:cs typeface="宋体" panose="02010600030101010101" pitchFamily="2" charset="-122"/>
                      </a:endParaRPr>
                    </a:p>
                    <a:p>
                      <a:pPr marL="202565" algn="l" rtl="0" eaLnBrk="0">
                        <a:lnSpc>
                          <a:spcPts val="7075"/>
                        </a:lnSpc>
                      </a:pPr>
                      <a:r>
                        <a:rPr sz="40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例》说法不正确的是：</a:t>
                      </a:r>
                      <a:endParaRPr sz="4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6000"/>
                        </a:lnSpc>
                      </a:pPr>
                      <a:endParaRPr sz="1000" dirty="0">
                        <a:latin typeface="Arial" panose="020B0604020202020204"/>
                        <a:ea typeface="Arial" panose="020B0604020202020204"/>
                        <a:cs typeface="Arial" panose="020B0604020202020204"/>
                      </a:endParaRPr>
                    </a:p>
                    <a:p>
                      <a:pPr marL="1231265" algn="l" rtl="0" eaLnBrk="0">
                        <a:lnSpc>
                          <a:spcPct val="96000"/>
                        </a:lnSpc>
                        <a:spcBef>
                          <a:spcPts val="1320"/>
                        </a:spcBef>
                      </a:pPr>
                      <a:r>
                        <a:rPr sz="4400" kern="0" spc="-360" dirty="0">
                          <a:solidFill>
                            <a:srgbClr val="000000">
                              <a:alpha val="100000"/>
                            </a:srgbClr>
                          </a:solidFill>
                          <a:latin typeface="Arial" panose="020B0604020202020204"/>
                          <a:ea typeface="Arial" panose="020B0604020202020204"/>
                          <a:cs typeface="Arial" panose="020B0604020202020204"/>
                        </a:rPr>
                        <a:t>A.</a:t>
                      </a:r>
                      <a:r>
                        <a:rPr sz="44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供水水源建设应当统筹地表水与地下水、当地水与外调水，实现多水源互</a:t>
                      </a:r>
                      <a:r>
                        <a:rPr sz="44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补</a:t>
                      </a:r>
                      <a:endParaRPr sz="44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6000"/>
                        </a:lnSpc>
                        <a:spcBef>
                          <a:spcPts val="2165"/>
                        </a:spcBef>
                      </a:pPr>
                      <a:r>
                        <a:rPr sz="4400" kern="0" spc="-390" dirty="0">
                          <a:solidFill>
                            <a:srgbClr val="000000">
                              <a:alpha val="100000"/>
                            </a:srgbClr>
                          </a:solidFill>
                          <a:latin typeface="Arial" panose="020B0604020202020204"/>
                          <a:ea typeface="Arial" panose="020B0604020202020204"/>
                          <a:cs typeface="Arial" panose="020B0604020202020204"/>
                        </a:rPr>
                        <a:t>B.</a:t>
                      </a:r>
                      <a:r>
                        <a:rPr sz="4400" b="1" kern="0" spc="-3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海岛地区要加强环境保护，禁止开展海水淡化作为水源</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4000"/>
                        </a:lnSpc>
                      </a:pPr>
                      <a:endParaRPr sz="1000" dirty="0">
                        <a:latin typeface="Arial" panose="020B0604020202020204"/>
                        <a:ea typeface="Arial" panose="020B0604020202020204"/>
                        <a:cs typeface="Arial" panose="020B0604020202020204"/>
                      </a:endParaRPr>
                    </a:p>
                    <a:p>
                      <a:pPr marL="202565" indent="1028700" algn="l" rtl="0" eaLnBrk="0">
                        <a:lnSpc>
                          <a:spcPct val="114000"/>
                        </a:lnSpc>
                        <a:spcBef>
                          <a:spcPts val="1240"/>
                        </a:spcBef>
                      </a:pPr>
                      <a:r>
                        <a:rPr sz="4100" kern="0" spc="-70" dirty="0">
                          <a:solidFill>
                            <a:srgbClr val="000000">
                              <a:alpha val="100000"/>
                            </a:srgbClr>
                          </a:solidFill>
                          <a:latin typeface="Arial" panose="020B0604020202020204"/>
                          <a:ea typeface="Arial" panose="020B0604020202020204"/>
                          <a:cs typeface="Arial" panose="020B0604020202020204"/>
                        </a:rPr>
                        <a:t>C.</a:t>
                      </a:r>
                      <a:r>
                        <a:rPr sz="41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调压调蓄设施，是指用于将</a:t>
                      </a:r>
                      <a:r>
                        <a:rPr sz="41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供水管网中的水调整水压、水量后再输送至用水单位和个人的供水设</a:t>
                      </a:r>
                      <a:r>
                        <a:rPr sz="4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5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施</a:t>
                      </a:r>
                      <a:endParaRPr sz="45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2000"/>
                        </a:lnSpc>
                      </a:pPr>
                      <a:endParaRPr sz="1000" dirty="0">
                        <a:latin typeface="Arial" panose="020B0604020202020204"/>
                        <a:ea typeface="Arial" panose="020B0604020202020204"/>
                        <a:cs typeface="Arial" panose="020B0604020202020204"/>
                      </a:endParaRPr>
                    </a:p>
                    <a:p>
                      <a:pPr marL="202565" indent="1028700" algn="l" rtl="0" eaLnBrk="0">
                        <a:lnSpc>
                          <a:spcPct val="118000"/>
                        </a:lnSpc>
                        <a:spcBef>
                          <a:spcPts val="1270"/>
                        </a:spcBef>
                      </a:pPr>
                      <a:r>
                        <a:rPr sz="4200" kern="0" spc="-170" dirty="0">
                          <a:solidFill>
                            <a:srgbClr val="000000">
                              <a:alpha val="100000"/>
                            </a:srgbClr>
                          </a:solidFill>
                          <a:latin typeface="Times New Roman" panose="02020603050405020304"/>
                          <a:ea typeface="Times New Roman" panose="02020603050405020304"/>
                          <a:cs typeface="Times New Roman" panose="02020603050405020304"/>
                        </a:rPr>
                        <a:t>D.</a:t>
                      </a:r>
                      <a:r>
                        <a:rPr sz="4200" kern="0" spc="-1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因工程施工、设备维修等原因确需临时停止供水的，供水单位应当提前24小</a:t>
                      </a:r>
                      <a:r>
                        <a:rPr sz="42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时向社会公告或者书</a:t>
                      </a:r>
                      <a:r>
                        <a:rPr sz="42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2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面通知用户，并严格控制停</a:t>
                      </a:r>
                      <a:r>
                        <a:rPr sz="42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水时长和范围</a:t>
                      </a:r>
                      <a:endParaRPr sz="4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551940" algn="l" rtl="0" eaLnBrk="0">
                        <a:lnSpc>
                          <a:spcPct val="95000"/>
                        </a:lnSpc>
                      </a:pPr>
                      <a:r>
                        <a:rPr sz="5000" b="1" kern="0" spc="-2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20" dirty="0">
                          <a:solidFill>
                            <a:srgbClr val="FF0000">
                              <a:alpha val="100000"/>
                            </a:srgbClr>
                          </a:solidFill>
                          <a:latin typeface="Arial" panose="020B0604020202020204"/>
                          <a:ea typeface="Arial" panose="020B0604020202020204"/>
                          <a:cs typeface="Arial" panose="020B0604020202020204"/>
                        </a:rPr>
                        <a:t>B</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118" name="textbox 118"/>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120" name="textbox 120"/>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122" name="picture 122"/>
          <p:cNvPicPr>
            <a:picLocks noChangeAspect="1"/>
          </p:cNvPicPr>
          <p:nvPr/>
        </p:nvPicPr>
        <p:blipFill>
          <a:blip r:embed="rId1"/>
          <a:stretch>
            <a:fillRect/>
          </a:stretch>
        </p:blipFill>
        <p:spPr>
          <a:xfrm rot="21600000">
            <a:off x="21602760" y="266639"/>
            <a:ext cx="628620" cy="628739"/>
          </a:xfrm>
          <a:prstGeom prst="rect">
            <a:avLst/>
          </a:prstGeom>
        </p:spPr>
      </p:pic>
      <p:pic>
        <p:nvPicPr>
          <p:cNvPr id="124" name="picture 124"/>
          <p:cNvPicPr>
            <a:picLocks noChangeAspect="1"/>
          </p:cNvPicPr>
          <p:nvPr/>
        </p:nvPicPr>
        <p:blipFill>
          <a:blip r:embed="rId2"/>
          <a:stretch>
            <a:fillRect/>
          </a:stretch>
        </p:blipFill>
        <p:spPr>
          <a:xfrm rot="21600000">
            <a:off x="23520319" y="11461775"/>
            <a:ext cx="381120" cy="679490"/>
          </a:xfrm>
          <a:prstGeom prst="rect">
            <a:avLst/>
          </a:prstGeom>
        </p:spPr>
      </p:pic>
      <p:pic>
        <p:nvPicPr>
          <p:cNvPr id="126" name="picture 126"/>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picture 128"/>
          <p:cNvPicPr>
            <a:picLocks noChangeAspect="1"/>
          </p:cNvPicPr>
          <p:nvPr/>
        </p:nvPicPr>
        <p:blipFill>
          <a:blip r:embed="rId1"/>
          <a:stretch>
            <a:fillRect/>
          </a:stretch>
        </p:blipFill>
        <p:spPr>
          <a:xfrm rot="21600000">
            <a:off x="0" y="0"/>
            <a:ext cx="24377660" cy="13716000"/>
          </a:xfrm>
          <a:prstGeom prst="rect">
            <a:avLst/>
          </a:prstGeom>
        </p:spPr>
      </p:pic>
      <p:sp>
        <p:nvSpPr>
          <p:cNvPr id="130" name="textbox 130"/>
          <p:cNvSpPr/>
          <p:nvPr/>
        </p:nvSpPr>
        <p:spPr>
          <a:xfrm>
            <a:off x="190418" y="2506063"/>
            <a:ext cx="23510239" cy="10296525"/>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95000"/>
              </a:lnSpc>
            </a:pPr>
            <a:r>
              <a:rPr sz="4400" kern="0" spc="-740" dirty="0">
                <a:solidFill>
                  <a:srgbClr val="FFFFFF">
                    <a:alpha val="100000"/>
                  </a:srgbClr>
                </a:solidFill>
                <a:latin typeface="黑体" panose="02010609060101010101" charset="-122"/>
                <a:ea typeface="黑体" panose="02010609060101010101" charset="-122"/>
                <a:cs typeface="黑体" panose="02010609060101010101" charset="-122"/>
              </a:rPr>
              <a:t>●</a:t>
            </a:r>
            <a:r>
              <a:rPr sz="4400" kern="0" spc="170" dirty="0">
                <a:solidFill>
                  <a:srgbClr val="FFFFFF">
                    <a:alpha val="100000"/>
                  </a:srgbClr>
                </a:solidFill>
                <a:latin typeface="黑体" panose="02010609060101010101" charset="-122"/>
                <a:ea typeface="黑体" panose="02010609060101010101" charset="-122"/>
                <a:cs typeface="黑体" panose="02010609060101010101" charset="-122"/>
              </a:rPr>
              <a:t> </a:t>
            </a:r>
            <a:r>
              <a:rPr sz="4400" b="1" kern="0" spc="-74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4400" kern="0" spc="210" dirty="0">
                <a:solidFill>
                  <a:srgbClr val="FFFFFF">
                    <a:alpha val="100000"/>
                  </a:srgbClr>
                </a:solidFill>
                <a:latin typeface="黑体" panose="02010609060101010101" charset="-122"/>
                <a:ea typeface="黑体" panose="02010609060101010101" charset="-122"/>
                <a:cs typeface="黑体" panose="02010609060101010101" charset="-122"/>
              </a:rPr>
              <a:t>  </a:t>
            </a:r>
            <a:r>
              <a:rPr sz="3600" kern="0" spc="-740" dirty="0">
                <a:solidFill>
                  <a:srgbClr val="FFD0D0">
                    <a:alpha val="100000"/>
                  </a:srgbClr>
                </a:solidFill>
                <a:latin typeface="黑体" panose="02010609060101010101" charset="-122"/>
                <a:ea typeface="黑体" panose="02010609060101010101" charset="-122"/>
                <a:cs typeface="黑体" panose="02010609060101010101" charset="-122"/>
              </a:rPr>
              <a:t>6</a:t>
            </a:r>
            <a:r>
              <a:rPr sz="3600" kern="0" spc="-570" dirty="0">
                <a:solidFill>
                  <a:srgbClr val="FFD0D0">
                    <a:alpha val="100000"/>
                  </a:srgbClr>
                </a:solidFill>
                <a:latin typeface="黑体" panose="02010609060101010101" charset="-122"/>
                <a:ea typeface="黑体" panose="02010609060101010101" charset="-122"/>
                <a:cs typeface="黑体" panose="02010609060101010101" charset="-122"/>
              </a:rPr>
              <a:t> </a:t>
            </a:r>
            <a:r>
              <a:rPr sz="3600" kern="0" spc="-740" dirty="0">
                <a:solidFill>
                  <a:srgbClr val="FFD0D0">
                    <a:alpha val="100000"/>
                  </a:srgbClr>
                </a:solidFill>
                <a:latin typeface="黑体" panose="02010609060101010101" charset="-122"/>
                <a:ea typeface="黑体" panose="02010609060101010101" charset="-122"/>
                <a:cs typeface="黑体" panose="02010609060101010101" charset="-122"/>
              </a:rPr>
              <a:t>月</a:t>
            </a:r>
            <a:r>
              <a:rPr sz="3600" kern="0" spc="-660" dirty="0">
                <a:solidFill>
                  <a:srgbClr val="FFD0D0">
                    <a:alpha val="100000"/>
                  </a:srgbClr>
                </a:solidFill>
                <a:latin typeface="黑体" panose="02010609060101010101" charset="-122"/>
                <a:ea typeface="黑体" panose="02010609060101010101" charset="-122"/>
                <a:cs typeface="黑体" panose="02010609060101010101" charset="-122"/>
              </a:rPr>
              <a:t> </a:t>
            </a:r>
            <a:r>
              <a:rPr sz="3600" kern="0" spc="-740" dirty="0">
                <a:solidFill>
                  <a:srgbClr val="FFD0D0">
                    <a:alpha val="100000"/>
                  </a:srgbClr>
                </a:solidFill>
                <a:latin typeface="黑体" panose="02010609060101010101" charset="-122"/>
                <a:ea typeface="黑体" panose="02010609060101010101" charset="-122"/>
                <a:cs typeface="黑体" panose="02010609060101010101" charset="-122"/>
              </a:rPr>
              <a:t>6</a:t>
            </a:r>
            <a:r>
              <a:rPr sz="3600" kern="0" spc="-740" dirty="0">
                <a:solidFill>
                  <a:srgbClr val="FFD0D0">
                    <a:alpha val="100000"/>
                  </a:srgbClr>
                </a:solidFill>
                <a:latin typeface="黑体" panose="02010609060101010101" charset="-122"/>
                <a:ea typeface="黑体" panose="02010609060101010101" charset="-122"/>
                <a:cs typeface="黑体" panose="02010609060101010101" charset="-122"/>
              </a:rPr>
              <a:t> </a:t>
            </a:r>
            <a:r>
              <a:rPr sz="3600" kern="0" spc="-750" dirty="0">
                <a:solidFill>
                  <a:srgbClr val="FFD0D0">
                    <a:alpha val="100000"/>
                  </a:srgbClr>
                </a:solidFill>
                <a:latin typeface="黑体" panose="02010609060101010101" charset="-122"/>
                <a:ea typeface="黑体" panose="02010609060101010101" charset="-122"/>
                <a:cs typeface="黑体" panose="02010609060101010101" charset="-122"/>
              </a:rPr>
              <a:t>日</a:t>
            </a:r>
            <a:r>
              <a:rPr sz="3600" kern="0" spc="-790" dirty="0">
                <a:solidFill>
                  <a:srgbClr val="FFD0D0">
                    <a:alpha val="100000"/>
                  </a:srgbClr>
                </a:solidFill>
                <a:latin typeface="黑体" panose="02010609060101010101" charset="-122"/>
                <a:ea typeface="黑体" panose="02010609060101010101" charset="-122"/>
                <a:cs typeface="黑体" panose="02010609060101010101" charset="-122"/>
              </a:rPr>
              <a:t> </a:t>
            </a:r>
            <a:r>
              <a:rPr sz="3600" kern="0" spc="-750" dirty="0">
                <a:solidFill>
                  <a:srgbClr val="FFD0D0">
                    <a:alpha val="100000"/>
                  </a:srgbClr>
                </a:solidFill>
                <a:latin typeface="黑体" panose="02010609060101010101" charset="-122"/>
                <a:ea typeface="黑体" panose="02010609060101010101" charset="-122"/>
                <a:cs typeface="黑体" panose="02010609060101010101" charset="-122"/>
              </a:rPr>
              <a:t>，</a:t>
            </a:r>
            <a:r>
              <a:rPr sz="3600" kern="0" spc="20" dirty="0">
                <a:solidFill>
                  <a:srgbClr val="FFFFFF">
                    <a:alpha val="100000"/>
                  </a:srgbClr>
                </a:solidFill>
                <a:latin typeface="黑体" panose="02010609060101010101" charset="-122"/>
                <a:ea typeface="黑体" panose="02010609060101010101" charset="-122"/>
                <a:cs typeface="黑体" panose="02010609060101010101" charset="-122"/>
              </a:rPr>
              <a:t>在山东青岛举行的第四届中国数字地球大会</a:t>
            </a:r>
            <a:r>
              <a:rPr sz="3600" kern="0" spc="10" dirty="0">
                <a:solidFill>
                  <a:srgbClr val="FFFFFF">
                    <a:alpha val="100000"/>
                  </a:srgbClr>
                </a:solidFill>
                <a:latin typeface="黑体" panose="02010609060101010101" charset="-122"/>
                <a:ea typeface="黑体" panose="02010609060101010101" charset="-122"/>
                <a:cs typeface="黑体" panose="02010609060101010101" charset="-122"/>
              </a:rPr>
              <a:t>上，全球海洋现象智能预报大模型一</a:t>
            </a:r>
            <a:endParaRPr sz="36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marL="3168650" algn="l" rtl="0" eaLnBrk="0">
              <a:lnSpc>
                <a:spcPct val="95000"/>
              </a:lnSpc>
              <a:spcBef>
                <a:spcPts val="1090"/>
              </a:spcBef>
            </a:pPr>
            <a:r>
              <a:rPr sz="3600" kern="0" spc="-50" dirty="0">
                <a:solidFill>
                  <a:srgbClr val="FFFFFF">
                    <a:alpha val="100000"/>
                  </a:srgbClr>
                </a:solidFill>
                <a:latin typeface="黑体" panose="02010609060101010101" charset="-122"/>
                <a:ea typeface="黑体" panose="02010609060101010101" charset="-122"/>
                <a:cs typeface="黑体" panose="02010609060101010101" charset="-122"/>
              </a:rPr>
              <a:t>琊”海洋大模型2.0版本正式发布。该模型可更好地“预见”海洋现象的变化。</a:t>
            </a:r>
            <a:endParaRPr sz="3600" dirty="0">
              <a:latin typeface="黑体" panose="02010609060101010101" charset="-122"/>
              <a:ea typeface="黑体" panose="02010609060101010101" charset="-122"/>
              <a:cs typeface="黑体" panose="02010609060101010101" charset="-122"/>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marL="857250" algn="l" rtl="0" eaLnBrk="0">
              <a:lnSpc>
                <a:spcPct val="95000"/>
              </a:lnSpc>
              <a:spcBef>
                <a:spcPts val="150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2000"/>
              </a:lnSpc>
            </a:pPr>
            <a:endParaRPr sz="10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marL="1282700" algn="l" rtl="0" eaLnBrk="0">
              <a:lnSpc>
                <a:spcPct val="97000"/>
              </a:lnSpc>
              <a:spcBef>
                <a:spcPts val="815"/>
              </a:spcBef>
            </a:pPr>
            <a:r>
              <a:rPr sz="2700" kern="0" spc="-10" dirty="0">
                <a:solidFill>
                  <a:srgbClr val="000000">
                    <a:alpha val="100000"/>
                  </a:srgbClr>
                </a:solidFill>
                <a:latin typeface="黑体" panose="02010609060101010101" charset="-122"/>
                <a:ea typeface="黑体" panose="02010609060101010101" charset="-122"/>
                <a:cs typeface="黑体" panose="02010609060101010101" charset="-122"/>
              </a:rPr>
              <a:t>1.</a:t>
            </a:r>
            <a:r>
              <a:rPr sz="2700" kern="0" spc="-840" dirty="0">
                <a:solidFill>
                  <a:srgbClr val="000000">
                    <a:alpha val="100000"/>
                  </a:srgbClr>
                </a:solidFill>
                <a:latin typeface="黑体" panose="02010609060101010101" charset="-122"/>
                <a:ea typeface="黑体" panose="02010609060101010101" charset="-122"/>
                <a:cs typeface="黑体" panose="02010609060101010101" charset="-122"/>
              </a:rPr>
              <a:t> </a:t>
            </a:r>
            <a:r>
              <a:rPr sz="2700" kern="0" spc="-10" dirty="0">
                <a:solidFill>
                  <a:srgbClr val="000000">
                    <a:alpha val="100000"/>
                  </a:srgbClr>
                </a:solidFill>
                <a:latin typeface="黑体" panose="02010609060101010101" charset="-122"/>
                <a:ea typeface="黑体" panose="02010609060101010101" charset="-122"/>
                <a:cs typeface="黑体" panose="02010609060101010101" charset="-122"/>
              </a:rPr>
              <a:t>“琅琊”海洋大模型2.0</a:t>
            </a:r>
            <a:endParaRPr sz="2700" dirty="0">
              <a:latin typeface="黑体" panose="02010609060101010101" charset="-122"/>
              <a:ea typeface="黑体" panose="02010609060101010101" charset="-122"/>
              <a:cs typeface="黑体" panose="02010609060101010101" charset="-122"/>
            </a:endParaRPr>
          </a:p>
          <a:p>
            <a:pPr algn="l" rtl="0" eaLnBrk="0">
              <a:lnSpc>
                <a:spcPct val="129000"/>
              </a:lnSpc>
            </a:pPr>
            <a:endParaRPr sz="1000" dirty="0">
              <a:latin typeface="Arial" panose="020B0604020202020204"/>
              <a:ea typeface="Arial" panose="020B0604020202020204"/>
              <a:cs typeface="Arial" panose="020B0604020202020204"/>
            </a:endParaRPr>
          </a:p>
          <a:p>
            <a:pPr marL="1237615" algn="l" rtl="0" eaLnBrk="0">
              <a:lnSpc>
                <a:spcPct val="93000"/>
              </a:lnSpc>
              <a:spcBef>
                <a:spcPts val="815"/>
              </a:spcBef>
            </a:pPr>
            <a:r>
              <a:rPr sz="2700" kern="0" spc="60" dirty="0">
                <a:solidFill>
                  <a:srgbClr val="000000">
                    <a:alpha val="100000"/>
                  </a:srgbClr>
                </a:solidFill>
                <a:latin typeface="黑体" panose="02010609060101010101" charset="-122"/>
                <a:ea typeface="黑体" panose="02010609060101010101" charset="-122"/>
                <a:cs typeface="黑体" panose="02010609060101010101" charset="-122"/>
              </a:rPr>
              <a:t>面向海洋灾害预警和防灾减灾需求，</a:t>
            </a:r>
            <a:r>
              <a:rPr sz="2700" kern="0" spc="840" dirty="0">
                <a:solidFill>
                  <a:srgbClr val="000000">
                    <a:alpha val="100000"/>
                  </a:srgbClr>
                </a:solidFill>
                <a:latin typeface="黑体" panose="02010609060101010101" charset="-122"/>
                <a:ea typeface="黑体" panose="02010609060101010101" charset="-122"/>
                <a:cs typeface="黑体" panose="02010609060101010101" charset="-122"/>
              </a:rPr>
              <a:t> </a:t>
            </a:r>
            <a:r>
              <a:rPr sz="2700" kern="0" spc="60" dirty="0">
                <a:solidFill>
                  <a:srgbClr val="000000">
                    <a:alpha val="100000"/>
                  </a:srgbClr>
                </a:solidFill>
                <a:latin typeface="黑体" panose="02010609060101010101" charset="-122"/>
                <a:ea typeface="黑体" panose="02010609060101010101" charset="-122"/>
                <a:cs typeface="黑体" panose="02010609060101010101" charset="-122"/>
              </a:rPr>
              <a:t>“琅琊”2.0台风预报模型融合大气海洋环境场、</a:t>
            </a:r>
            <a:r>
              <a:rPr sz="2700" b="1" kern="0" spc="60" dirty="0">
                <a:solidFill>
                  <a:srgbClr val="000000">
                    <a:alpha val="100000"/>
                  </a:srgbClr>
                </a:solidFill>
                <a:latin typeface="黑体" panose="02010609060101010101" charset="-122"/>
                <a:ea typeface="黑体" panose="02010609060101010101" charset="-122"/>
                <a:cs typeface="黑体" panose="02010609060101010101" charset="-122"/>
              </a:rPr>
              <a:t>卫星云图和台风历史演变信息，针对快速增强和突然</a:t>
            </a:r>
            <a:r>
              <a:rPr sz="2700" b="1" kern="0" spc="50" dirty="0">
                <a:solidFill>
                  <a:srgbClr val="000000">
                    <a:alpha val="100000"/>
                  </a:srgbClr>
                </a:solidFill>
                <a:latin typeface="黑体" panose="02010609060101010101" charset="-122"/>
                <a:ea typeface="黑体" panose="02010609060101010101" charset="-122"/>
                <a:cs typeface="黑体" panose="02010609060101010101" charset="-122"/>
              </a:rPr>
              <a:t>转弯</a:t>
            </a:r>
            <a:endParaRPr sz="2700" dirty="0">
              <a:latin typeface="黑体" panose="02010609060101010101" charset="-122"/>
              <a:ea typeface="黑体" panose="02010609060101010101" charset="-122"/>
              <a:cs typeface="黑体" panose="02010609060101010101" charset="-122"/>
            </a:endParaRPr>
          </a:p>
          <a:p>
            <a:pPr algn="l" rtl="0" eaLnBrk="0">
              <a:lnSpc>
                <a:spcPct val="163000"/>
              </a:lnSpc>
            </a:pPr>
            <a:endParaRPr sz="1000" dirty="0">
              <a:latin typeface="Arial" panose="020B0604020202020204"/>
              <a:ea typeface="Arial" panose="020B0604020202020204"/>
              <a:cs typeface="Arial" panose="020B0604020202020204"/>
            </a:endParaRPr>
          </a:p>
          <a:p>
            <a:pPr algn="r" rtl="0" eaLnBrk="0">
              <a:lnSpc>
                <a:spcPct val="93000"/>
              </a:lnSpc>
              <a:spcBef>
                <a:spcPts val="820"/>
              </a:spcBef>
            </a:pPr>
            <a:r>
              <a:rPr sz="2700" kern="0" spc="130" dirty="0">
                <a:solidFill>
                  <a:srgbClr val="000000">
                    <a:alpha val="100000"/>
                  </a:srgbClr>
                </a:solidFill>
                <a:latin typeface="黑体" panose="02010609060101010101" charset="-122"/>
                <a:ea typeface="黑体" panose="02010609060101010101" charset="-122"/>
                <a:cs typeface="黑体" panose="02010609060101010101" charset="-122"/>
              </a:rPr>
              <a:t>的台风，提升24小时路径与强度预报能力；降水预报模型基于全球降水卫星观</a:t>
            </a:r>
            <a:r>
              <a:rPr sz="2700" kern="0" spc="120" dirty="0">
                <a:solidFill>
                  <a:srgbClr val="000000">
                    <a:alpha val="100000"/>
                  </a:srgbClr>
                </a:solidFill>
                <a:latin typeface="黑体" panose="02010609060101010101" charset="-122"/>
                <a:ea typeface="黑体" panose="02010609060101010101" charset="-122"/>
                <a:cs typeface="黑体" panose="02010609060101010101" charset="-122"/>
              </a:rPr>
              <a:t>测数据，学习降水时空演变特征并预测未来变化，为台风暴雨和极端</a:t>
            </a:r>
            <a:endParaRPr sz="2700" dirty="0">
              <a:latin typeface="黑体" panose="02010609060101010101" charset="-122"/>
              <a:ea typeface="黑体" panose="02010609060101010101" charset="-122"/>
              <a:cs typeface="黑体" panose="02010609060101010101" charset="-122"/>
            </a:endParaRPr>
          </a:p>
          <a:p>
            <a:pPr algn="l" rtl="0" eaLnBrk="0">
              <a:lnSpc>
                <a:spcPct val="152000"/>
              </a:lnSpc>
            </a:pPr>
            <a:endParaRPr sz="1000" dirty="0">
              <a:latin typeface="Arial" panose="020B0604020202020204"/>
              <a:ea typeface="Arial" panose="020B0604020202020204"/>
              <a:cs typeface="Arial" panose="020B0604020202020204"/>
            </a:endParaRPr>
          </a:p>
          <a:p>
            <a:pPr marL="514350" algn="l" rtl="0" eaLnBrk="0">
              <a:lnSpc>
                <a:spcPct val="93000"/>
              </a:lnSpc>
              <a:spcBef>
                <a:spcPts val="815"/>
              </a:spcBef>
            </a:pPr>
            <a:r>
              <a:rPr sz="2700" kern="0" spc="80" dirty="0">
                <a:solidFill>
                  <a:srgbClr val="000000">
                    <a:alpha val="100000"/>
                  </a:srgbClr>
                </a:solidFill>
                <a:latin typeface="黑体" panose="02010609060101010101" charset="-122"/>
                <a:ea typeface="黑体" panose="02010609060101010101" charset="-122"/>
                <a:cs typeface="黑体" panose="02010609060101010101" charset="-122"/>
              </a:rPr>
              <a:t>降水预警提供支撑；风暴潮预报模型覆盖全球台</a:t>
            </a: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风影响显著岸段，可对400余个潮位站进行实时预报。</a:t>
            </a:r>
            <a:endParaRPr sz="2700" dirty="0">
              <a:latin typeface="黑体" panose="02010609060101010101" charset="-122"/>
              <a:ea typeface="黑体" panose="02010609060101010101" charset="-122"/>
              <a:cs typeface="黑体" panose="02010609060101010101" charset="-122"/>
            </a:endParaRPr>
          </a:p>
          <a:p>
            <a:pPr algn="l" rtl="0" eaLnBrk="0">
              <a:lnSpc>
                <a:spcPct val="164000"/>
              </a:lnSpc>
            </a:pPr>
            <a:endParaRPr sz="1000" dirty="0">
              <a:latin typeface="Arial" panose="020B0604020202020204"/>
              <a:ea typeface="Arial" panose="020B0604020202020204"/>
              <a:cs typeface="Arial" panose="020B0604020202020204"/>
            </a:endParaRPr>
          </a:p>
          <a:p>
            <a:pPr marL="1219200" algn="l" rtl="0" eaLnBrk="0">
              <a:lnSpc>
                <a:spcPct val="93000"/>
              </a:lnSpc>
              <a:spcBef>
                <a:spcPts val="820"/>
              </a:spcBef>
            </a:pPr>
            <a:r>
              <a:rPr sz="2700" kern="0" spc="130" dirty="0">
                <a:solidFill>
                  <a:srgbClr val="000000">
                    <a:alpha val="100000"/>
                  </a:srgbClr>
                </a:solidFill>
                <a:latin typeface="黑体" panose="02010609060101010101" charset="-122"/>
                <a:ea typeface="黑体" panose="02010609060101010101" charset="-122"/>
                <a:cs typeface="黑体" panose="02010609060101010101" charset="-122"/>
              </a:rPr>
              <a:t>此外，</a:t>
            </a:r>
            <a:r>
              <a:rPr sz="2700" kern="0" spc="-240" dirty="0">
                <a:solidFill>
                  <a:srgbClr val="000000">
                    <a:alpha val="100000"/>
                  </a:srgbClr>
                </a:solidFill>
                <a:latin typeface="黑体" panose="02010609060101010101" charset="-122"/>
                <a:ea typeface="黑体" panose="02010609060101010101" charset="-122"/>
                <a:cs typeface="黑体" panose="02010609060101010101" charset="-122"/>
              </a:rPr>
              <a:t> </a:t>
            </a:r>
            <a:r>
              <a:rPr sz="2700" kern="0" spc="130" dirty="0">
                <a:solidFill>
                  <a:srgbClr val="000000">
                    <a:alpha val="100000"/>
                  </a:srgbClr>
                </a:solidFill>
                <a:latin typeface="黑体" panose="02010609060101010101" charset="-122"/>
                <a:ea typeface="黑体" panose="02010609060101010101" charset="-122"/>
                <a:cs typeface="黑体" panose="02010609060101010101" charset="-122"/>
              </a:rPr>
              <a:t>“琅琊”2.0面向海上航行和海洋工程安全，拓展了内孤立波和中尺度涡预报能力，可识别重点海</a:t>
            </a:r>
            <a:r>
              <a:rPr sz="2700" kern="0" spc="120" dirty="0">
                <a:solidFill>
                  <a:srgbClr val="000000">
                    <a:alpha val="100000"/>
                  </a:srgbClr>
                </a:solidFill>
                <a:latin typeface="黑体" panose="02010609060101010101" charset="-122"/>
                <a:ea typeface="黑体" panose="02010609060101010101" charset="-122"/>
                <a:cs typeface="黑体" panose="02010609060101010101" charset="-122"/>
              </a:rPr>
              <a:t>区内孤立波传播特征，开展未来30天</a:t>
            </a:r>
            <a:endParaRPr sz="2700" dirty="0">
              <a:latin typeface="黑体" panose="02010609060101010101" charset="-122"/>
              <a:ea typeface="黑体" panose="02010609060101010101" charset="-122"/>
              <a:cs typeface="黑体" panose="02010609060101010101" charset="-122"/>
            </a:endParaRPr>
          </a:p>
          <a:p>
            <a:pPr algn="l" rtl="0" eaLnBrk="0">
              <a:lnSpc>
                <a:spcPct val="156000"/>
              </a:lnSpc>
            </a:pPr>
            <a:endParaRPr sz="1000" dirty="0">
              <a:latin typeface="Arial" panose="020B0604020202020204"/>
              <a:ea typeface="Arial" panose="020B0604020202020204"/>
              <a:cs typeface="Arial" panose="020B0604020202020204"/>
            </a:endParaRPr>
          </a:p>
          <a:p>
            <a:pPr marL="514350" algn="l" rtl="0" eaLnBrk="0">
              <a:lnSpc>
                <a:spcPct val="93000"/>
              </a:lnSpc>
              <a:spcBef>
                <a:spcPts val="815"/>
              </a:spcBef>
            </a:pPr>
            <a:r>
              <a:rPr sz="2700" kern="0" spc="130" dirty="0">
                <a:solidFill>
                  <a:srgbClr val="000000">
                    <a:alpha val="100000"/>
                  </a:srgbClr>
                </a:solidFill>
                <a:latin typeface="黑体" panose="02010609060101010101" charset="-122"/>
                <a:ea typeface="黑体" panose="02010609060101010101" charset="-122"/>
                <a:cs typeface="黑体" panose="02010609060101010101" charset="-122"/>
              </a:rPr>
              <a:t>演变预报并支持定点查询未来7天速度、振幅等关键参数，同时</a:t>
            </a:r>
            <a:r>
              <a:rPr sz="2700" kern="0" spc="120" dirty="0">
                <a:solidFill>
                  <a:srgbClr val="000000">
                    <a:alpha val="100000"/>
                  </a:srgbClr>
                </a:solidFill>
                <a:latin typeface="黑体" panose="02010609060101010101" charset="-122"/>
                <a:ea typeface="黑体" panose="02010609060101010101" charset="-122"/>
                <a:cs typeface="黑体" panose="02010609060101010101" charset="-122"/>
              </a:rPr>
              <a:t>实现了对全球未来7天气旋涡和反气旋涡的位置、形态结构及半径的演变预测。“琅</a:t>
            </a:r>
            <a:endParaRPr sz="2700" dirty="0">
              <a:latin typeface="黑体" panose="02010609060101010101" charset="-122"/>
              <a:ea typeface="黑体" panose="02010609060101010101" charset="-122"/>
              <a:cs typeface="黑体" panose="02010609060101010101" charset="-122"/>
            </a:endParaRPr>
          </a:p>
          <a:p>
            <a:pPr algn="l" rtl="0" eaLnBrk="0">
              <a:lnSpc>
                <a:spcPct val="152000"/>
              </a:lnSpc>
            </a:pPr>
            <a:endParaRPr sz="1000" dirty="0">
              <a:latin typeface="Arial" panose="020B0604020202020204"/>
              <a:ea typeface="Arial" panose="020B0604020202020204"/>
              <a:cs typeface="Arial" panose="020B0604020202020204"/>
            </a:endParaRPr>
          </a:p>
          <a:p>
            <a:pPr marL="514350" algn="l" rtl="0" eaLnBrk="0">
              <a:lnSpc>
                <a:spcPct val="93000"/>
              </a:lnSpc>
              <a:spcBef>
                <a:spcPts val="815"/>
              </a:spcBef>
            </a:pPr>
            <a:r>
              <a:rPr sz="2700" kern="0" spc="130" dirty="0">
                <a:solidFill>
                  <a:srgbClr val="000000">
                    <a:alpha val="100000"/>
                  </a:srgbClr>
                </a:solidFill>
                <a:latin typeface="黑体" panose="02010609060101010101" charset="-122"/>
                <a:ea typeface="黑体" panose="02010609060101010101" charset="-122"/>
                <a:cs typeface="黑体" panose="02010609060101010101" charset="-122"/>
              </a:rPr>
              <a:t>琊”2.0海冰预报模型还聚焦北极航道保</a:t>
            </a:r>
            <a:r>
              <a:rPr sz="2700" kern="0" spc="120" dirty="0">
                <a:solidFill>
                  <a:srgbClr val="000000">
                    <a:alpha val="100000"/>
                  </a:srgbClr>
                </a:solidFill>
                <a:latin typeface="黑体" panose="02010609060101010101" charset="-122"/>
                <a:ea typeface="黑体" panose="02010609060101010101" charset="-122"/>
                <a:cs typeface="黑体" panose="02010609060101010101" charset="-122"/>
              </a:rPr>
              <a:t>障，实现3公里分辨率、月尺度以上的北极海冰快速预测，支撑海冰边缘分析、海冰范围统计和航道安全研</a:t>
            </a:r>
            <a:endParaRPr sz="2700" dirty="0">
              <a:latin typeface="黑体" panose="02010609060101010101" charset="-122"/>
              <a:ea typeface="黑体" panose="02010609060101010101" charset="-122"/>
              <a:cs typeface="黑体" panose="02010609060101010101" charset="-122"/>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7000"/>
              </a:lnSpc>
            </a:pPr>
            <a:endParaRPr sz="1000" dirty="0">
              <a:latin typeface="Arial" panose="020B0604020202020204"/>
              <a:ea typeface="Arial" panose="020B0604020202020204"/>
              <a:cs typeface="Arial" panose="020B0604020202020204"/>
            </a:endParaRPr>
          </a:p>
          <a:p>
            <a:pPr algn="l" rtl="0" eaLnBrk="0">
              <a:lnSpc>
                <a:spcPct val="109000"/>
              </a:lnSpc>
            </a:pPr>
            <a:endParaRPr sz="600" dirty="0">
              <a:latin typeface="Arial" panose="020B0604020202020204"/>
              <a:ea typeface="Arial" panose="020B0604020202020204"/>
              <a:cs typeface="Arial" panose="020B0604020202020204"/>
            </a:endParaRPr>
          </a:p>
          <a:p>
            <a:pPr marL="514350" algn="l" rtl="0" eaLnBrk="0">
              <a:lnSpc>
                <a:spcPts val="3170"/>
              </a:lnSpc>
              <a:spcBef>
                <a:spcPts val="0"/>
              </a:spcBef>
            </a:pPr>
            <a:r>
              <a:rPr sz="2600" kern="0" spc="-210" dirty="0">
                <a:solidFill>
                  <a:srgbClr val="000000">
                    <a:alpha val="100000"/>
                  </a:srgbClr>
                </a:solidFill>
                <a:latin typeface="黑体" panose="02010609060101010101" charset="-122"/>
                <a:ea typeface="黑体" panose="02010609060101010101" charset="-122"/>
                <a:cs typeface="黑体" panose="02010609060101010101" charset="-122"/>
              </a:rPr>
              <a:t>判。</a:t>
            </a:r>
            <a:endParaRPr sz="2600" dirty="0">
              <a:latin typeface="黑体" panose="02010609060101010101" charset="-122"/>
              <a:ea typeface="黑体" panose="02010609060101010101" charset="-122"/>
              <a:cs typeface="黑体" panose="02010609060101010101" charset="-122"/>
            </a:endParaRPr>
          </a:p>
        </p:txBody>
      </p:sp>
      <p:sp>
        <p:nvSpPr>
          <p:cNvPr id="132" name="textbox 132"/>
          <p:cNvSpPr/>
          <p:nvPr/>
        </p:nvSpPr>
        <p:spPr>
          <a:xfrm>
            <a:off x="831961" y="381026"/>
            <a:ext cx="16628744" cy="74803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algn="r" rtl="0" eaLnBrk="0">
              <a:lnSpc>
                <a:spcPct val="95000"/>
              </a:lnSpc>
            </a:pPr>
            <a:r>
              <a:rPr sz="5000" kern="0" spc="-40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四、全球海洋现象智能预报大模</a:t>
            </a:r>
            <a:r>
              <a:rPr sz="5000" kern="0" spc="-3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型———“琅琊”</a:t>
            </a:r>
            <a:r>
              <a:rPr sz="5000" kern="0" spc="-40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海洋大模型2.</a:t>
            </a:r>
            <a:r>
              <a:rPr sz="5000" kern="0" spc="-2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0</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134" name="picture 134"/>
          <p:cNvPicPr>
            <a:picLocks noChangeAspect="1"/>
          </p:cNvPicPr>
          <p:nvPr/>
        </p:nvPicPr>
        <p:blipFill>
          <a:blip r:embed="rId2"/>
          <a:stretch>
            <a:fillRect/>
          </a:stretch>
        </p:blipFill>
        <p:spPr>
          <a:xfrm rot="21600000">
            <a:off x="19011960" y="228644"/>
            <a:ext cx="2432060" cy="1911324"/>
          </a:xfrm>
          <a:prstGeom prst="rect">
            <a:avLst/>
          </a:prstGeom>
        </p:spPr>
      </p:pic>
      <p:sp>
        <p:nvSpPr>
          <p:cNvPr id="136" name="textbox 136"/>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138" name="picture 138"/>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 name="picture 140"/>
          <p:cNvPicPr>
            <a:picLocks noChangeAspect="1"/>
          </p:cNvPicPr>
          <p:nvPr/>
        </p:nvPicPr>
        <p:blipFill>
          <a:blip r:embed="rId1"/>
          <a:stretch>
            <a:fillRect/>
          </a:stretch>
        </p:blipFill>
        <p:spPr>
          <a:xfrm rot="21600000">
            <a:off x="0" y="0"/>
            <a:ext cx="24377660" cy="13716000"/>
          </a:xfrm>
          <a:prstGeom prst="rect">
            <a:avLst/>
          </a:prstGeom>
        </p:spPr>
      </p:pic>
      <p:sp>
        <p:nvSpPr>
          <p:cNvPr id="142" name="textbox 142"/>
          <p:cNvSpPr/>
          <p:nvPr/>
        </p:nvSpPr>
        <p:spPr>
          <a:xfrm>
            <a:off x="704920" y="387336"/>
            <a:ext cx="23158450" cy="11161394"/>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39700" algn="l" rtl="0" eaLnBrk="0">
              <a:lnSpc>
                <a:spcPct val="95000"/>
              </a:lnSpc>
            </a:pPr>
            <a:r>
              <a:rPr sz="5000" kern="0" spc="-2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四、全球海洋现象智能预报大模型——“琅琊”海洋</a:t>
            </a:r>
            <a:r>
              <a:rPr sz="5000" kern="0" spc="-2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大模型2.0</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marL="615950" algn="l" rtl="0" eaLnBrk="0">
              <a:lnSpc>
                <a:spcPct val="96000"/>
              </a:lnSpc>
              <a:spcBef>
                <a:spcPts val="760"/>
              </a:spcBef>
            </a:pPr>
            <a:r>
              <a:rPr sz="2500" kern="0" spc="-50" dirty="0">
                <a:solidFill>
                  <a:srgbClr val="000000">
                    <a:alpha val="100000"/>
                  </a:srgbClr>
                </a:solidFill>
                <a:latin typeface="Arial" panose="020B0604020202020204"/>
                <a:ea typeface="Arial" panose="020B0604020202020204"/>
                <a:cs typeface="Arial" panose="020B0604020202020204"/>
              </a:rPr>
              <a:t>2.</a:t>
            </a:r>
            <a:r>
              <a:rPr sz="2500" kern="0" spc="-50" dirty="0">
                <a:solidFill>
                  <a:srgbClr val="000000">
                    <a:alpha val="100000"/>
                  </a:srgbClr>
                </a:solidFill>
                <a:latin typeface="黑体" panose="02010609060101010101" charset="-122"/>
                <a:ea typeface="黑体" panose="02010609060101010101" charset="-122"/>
                <a:cs typeface="黑体" panose="02010609060101010101" charset="-122"/>
              </a:rPr>
              <a:t>气象灾害</a:t>
            </a:r>
            <a:endParaRPr sz="2500" dirty="0">
              <a:latin typeface="黑体" panose="02010609060101010101" charset="-122"/>
              <a:ea typeface="黑体" panose="02010609060101010101" charset="-122"/>
              <a:cs typeface="黑体" panose="02010609060101010101" charset="-122"/>
            </a:endParaRPr>
          </a:p>
          <a:p>
            <a:pPr marL="615950" algn="l" rtl="0" eaLnBrk="0">
              <a:lnSpc>
                <a:spcPct val="96000"/>
              </a:lnSpc>
              <a:spcBef>
                <a:spcPts val="1355"/>
              </a:spcBef>
            </a:pPr>
            <a:r>
              <a:rPr sz="2500" kern="0" spc="-60" dirty="0">
                <a:solidFill>
                  <a:srgbClr val="000000">
                    <a:alpha val="100000"/>
                  </a:srgbClr>
                </a:solidFill>
                <a:latin typeface="黑体" panose="02010609060101010101" charset="-122"/>
                <a:ea typeface="黑体" panose="02010609060101010101" charset="-122"/>
                <a:cs typeface="黑体" panose="02010609060101010101" charset="-122"/>
              </a:rPr>
              <a:t>气象灾害是指台风、暴雨(雪)、寒潮、大风(沙尘暴)、</a:t>
            </a:r>
            <a:r>
              <a:rPr sz="25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低</a:t>
            </a:r>
            <a:r>
              <a:rPr sz="2500" kern="0" spc="3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2500" kern="0" spc="-60" dirty="0">
                <a:solidFill>
                  <a:srgbClr val="000000">
                    <a:alpha val="100000"/>
                  </a:srgbClr>
                </a:solidFill>
                <a:latin typeface="黑体" panose="02010609060101010101" charset="-122"/>
                <a:ea typeface="黑体" panose="02010609060101010101" charset="-122"/>
                <a:cs typeface="黑体" panose="02010609060101010101" charset="-122"/>
              </a:rPr>
              <a:t>温、高温、干旱、雷电、冰雹、霜冻和大雾等所造成的灾害</a:t>
            </a:r>
            <a:r>
              <a:rPr sz="2500" kern="0" spc="-70" dirty="0">
                <a:solidFill>
                  <a:srgbClr val="000000">
                    <a:alpha val="100000"/>
                  </a:srgbClr>
                </a:solidFill>
                <a:latin typeface="黑体" panose="02010609060101010101" charset="-122"/>
                <a:ea typeface="黑体" panose="02010609060101010101" charset="-122"/>
                <a:cs typeface="黑体" panose="02010609060101010101" charset="-122"/>
              </a:rPr>
              <a:t>。</a:t>
            </a:r>
            <a:endParaRPr sz="2500" dirty="0">
              <a:latin typeface="黑体" panose="02010609060101010101" charset="-122"/>
              <a:ea typeface="黑体" panose="02010609060101010101" charset="-122"/>
              <a:cs typeface="黑体" panose="02010609060101010101" charset="-122"/>
            </a:endParaRPr>
          </a:p>
          <a:p>
            <a:pPr algn="l" rtl="0" eaLnBrk="0">
              <a:lnSpc>
                <a:spcPct val="100000"/>
              </a:lnSpc>
            </a:pPr>
            <a:endParaRPr sz="1000" dirty="0">
              <a:latin typeface="Arial" panose="020B0604020202020204"/>
              <a:ea typeface="Arial" panose="020B0604020202020204"/>
              <a:cs typeface="Arial" panose="020B0604020202020204"/>
            </a:endParaRPr>
          </a:p>
          <a:p>
            <a:pPr marL="615950" algn="l" rtl="0" eaLnBrk="0">
              <a:lnSpc>
                <a:spcPct val="92000"/>
              </a:lnSpc>
              <a:spcBef>
                <a:spcPts val="755"/>
              </a:spcBef>
            </a:pPr>
            <a:r>
              <a:rPr sz="2500" kern="0" spc="-110" dirty="0">
                <a:solidFill>
                  <a:srgbClr val="000000">
                    <a:alpha val="100000"/>
                  </a:srgbClr>
                </a:solidFill>
                <a:latin typeface="黑体" panose="02010609060101010101" charset="-122"/>
                <a:ea typeface="黑体" panose="02010609060101010101" charset="-122"/>
                <a:cs typeface="黑体" panose="02010609060101010101" charset="-122"/>
              </a:rPr>
              <a:t>气象灾害是指由气象原因造成的灾害，是自然灾害中最常见的一种。它具有分布广泛、发生频繁的特点，造成的生命和财产损失十分严重，并具有明显的区域性特征。</a:t>
            </a:r>
            <a:endParaRPr sz="2500" dirty="0">
              <a:latin typeface="黑体" panose="02010609060101010101" charset="-122"/>
              <a:ea typeface="黑体" panose="02010609060101010101" charset="-122"/>
              <a:cs typeface="黑体" panose="02010609060101010101" charset="-122"/>
            </a:endParaRPr>
          </a:p>
          <a:p>
            <a:pPr algn="l" rtl="0" eaLnBrk="0">
              <a:lnSpc>
                <a:spcPct val="120000"/>
              </a:lnSpc>
            </a:pPr>
            <a:endParaRPr sz="1000" dirty="0">
              <a:latin typeface="Arial" panose="020B0604020202020204"/>
              <a:ea typeface="Arial" panose="020B0604020202020204"/>
              <a:cs typeface="Arial" panose="020B0604020202020204"/>
            </a:endParaRPr>
          </a:p>
          <a:p>
            <a:pPr marL="12700" algn="l" rtl="0" eaLnBrk="0">
              <a:lnSpc>
                <a:spcPct val="92000"/>
              </a:lnSpc>
              <a:spcBef>
                <a:spcPts val="750"/>
              </a:spcBef>
            </a:pPr>
            <a:r>
              <a:rPr sz="2500" kern="0" spc="-90" dirty="0">
                <a:solidFill>
                  <a:srgbClr val="000000">
                    <a:alpha val="100000"/>
                  </a:srgbClr>
                </a:solidFill>
                <a:latin typeface="黑体" panose="02010609060101010101" charset="-122"/>
                <a:ea typeface="黑体" panose="02010609060101010101" charset="-122"/>
                <a:cs typeface="黑体" panose="02010609060101010101" charset="-122"/>
              </a:rPr>
              <a:t>中国地处东亚季风区，天气气候复杂，是世界上受气象灾害影响最严重的国家之一。</a:t>
            </a:r>
            <a:endParaRPr sz="2500" dirty="0">
              <a:latin typeface="黑体" panose="02010609060101010101" charset="-122"/>
              <a:ea typeface="黑体" panose="02010609060101010101" charset="-122"/>
              <a:cs typeface="黑体" panose="02010609060101010101" charset="-122"/>
            </a:endParaRPr>
          </a:p>
          <a:p>
            <a:pPr algn="l" rtl="0" eaLnBrk="0">
              <a:lnSpc>
                <a:spcPct val="122000"/>
              </a:lnSpc>
            </a:pPr>
            <a:endParaRPr sz="1000" dirty="0">
              <a:latin typeface="Arial" panose="020B0604020202020204"/>
              <a:ea typeface="Arial" panose="020B0604020202020204"/>
              <a:cs typeface="Arial" panose="020B0604020202020204"/>
            </a:endParaRPr>
          </a:p>
          <a:p>
            <a:pPr marL="615950" algn="l" rtl="0" eaLnBrk="0">
              <a:lnSpc>
                <a:spcPct val="96000"/>
              </a:lnSpc>
              <a:spcBef>
                <a:spcPts val="760"/>
              </a:spcBef>
            </a:pPr>
            <a:r>
              <a:rPr sz="2500" kern="0" spc="-110" dirty="0">
                <a:solidFill>
                  <a:srgbClr val="000000">
                    <a:alpha val="100000"/>
                  </a:srgbClr>
                </a:solidFill>
                <a:latin typeface="黑体" panose="02010609060101010101" charset="-122"/>
                <a:ea typeface="黑体" panose="02010609060101010101" charset="-122"/>
                <a:cs typeface="黑体" panose="02010609060101010101" charset="-122"/>
              </a:rPr>
              <a:t>3.主要气象灾害的应对</a:t>
            </a:r>
            <a:endParaRPr sz="2500" dirty="0">
              <a:latin typeface="黑体" panose="02010609060101010101" charset="-122"/>
              <a:ea typeface="黑体" panose="02010609060101010101" charset="-122"/>
              <a:cs typeface="黑体" panose="02010609060101010101" charset="-122"/>
            </a:endParaRPr>
          </a:p>
          <a:p>
            <a:pPr algn="l" rtl="0" eaLnBrk="0">
              <a:lnSpc>
                <a:spcPct val="107000"/>
              </a:lnSpc>
            </a:pPr>
            <a:endParaRPr sz="1000" dirty="0">
              <a:latin typeface="Arial" panose="020B0604020202020204"/>
              <a:ea typeface="Arial" panose="020B0604020202020204"/>
              <a:cs typeface="Arial" panose="020B0604020202020204"/>
            </a:endParaRPr>
          </a:p>
          <a:p>
            <a:pPr marL="791210" algn="l" rtl="0" eaLnBrk="0">
              <a:lnSpc>
                <a:spcPts val="2535"/>
              </a:lnSpc>
              <a:spcBef>
                <a:spcPts val="640"/>
              </a:spcBef>
            </a:pPr>
            <a:r>
              <a:rPr sz="2100" b="1" kern="0" spc="-150" dirty="0">
                <a:solidFill>
                  <a:srgbClr val="000000">
                    <a:alpha val="100000"/>
                  </a:srgbClr>
                </a:solidFill>
                <a:latin typeface="黑体" panose="02010609060101010101" charset="-122"/>
                <a:ea typeface="黑体" panose="02010609060101010101" charset="-122"/>
                <a:cs typeface="黑体" panose="02010609060101010101" charset="-122"/>
              </a:rPr>
              <a:t>【台风】</a:t>
            </a:r>
            <a:endParaRPr sz="2100" dirty="0">
              <a:latin typeface="黑体" panose="02010609060101010101" charset="-122"/>
              <a:ea typeface="黑体" panose="02010609060101010101" charset="-122"/>
              <a:cs typeface="黑体" panose="02010609060101010101" charset="-122"/>
            </a:endParaRPr>
          </a:p>
          <a:p>
            <a:pPr algn="l" rtl="0" eaLnBrk="0">
              <a:lnSpc>
                <a:spcPct val="127000"/>
              </a:lnSpc>
            </a:pPr>
            <a:endParaRPr sz="1000" dirty="0">
              <a:latin typeface="Arial" panose="020B0604020202020204"/>
              <a:ea typeface="Arial" panose="020B0604020202020204"/>
              <a:cs typeface="Arial" panose="020B0604020202020204"/>
            </a:endParaRPr>
          </a:p>
          <a:p>
            <a:pPr marL="615950" algn="l" rtl="0" eaLnBrk="0">
              <a:lnSpc>
                <a:spcPct val="92000"/>
              </a:lnSpc>
              <a:spcBef>
                <a:spcPts val="755"/>
              </a:spcBef>
            </a:pPr>
            <a:r>
              <a:rPr sz="2500" kern="0" spc="-100" dirty="0">
                <a:solidFill>
                  <a:srgbClr val="000000">
                    <a:alpha val="100000"/>
                  </a:srgbClr>
                </a:solidFill>
                <a:latin typeface="黑体" panose="02010609060101010101" charset="-122"/>
                <a:ea typeface="黑体" panose="02010609060101010101" charset="-122"/>
                <a:cs typeface="黑体" panose="02010609060101010101" charset="-122"/>
              </a:rPr>
              <a:t>①断电。②尽量避免使用电话。③未收到台风离开的报告前，即使出现短暂的平息仍须保持警惕。④如果无法撤离至安全场所，可就近选择在空</a:t>
            </a:r>
            <a:r>
              <a:rPr sz="2500" kern="0" spc="-110" dirty="0">
                <a:solidFill>
                  <a:srgbClr val="000000">
                    <a:alpha val="100000"/>
                  </a:srgbClr>
                </a:solidFill>
                <a:latin typeface="黑体" panose="02010609060101010101" charset="-122"/>
                <a:ea typeface="黑体" panose="02010609060101010101" charset="-122"/>
                <a:cs typeface="黑体" panose="02010609060101010101" charset="-122"/>
              </a:rPr>
              <a:t>间较小的室内(如壁橱、</a:t>
            </a:r>
            <a:endParaRPr sz="2500" dirty="0">
              <a:latin typeface="黑体" panose="02010609060101010101" charset="-122"/>
              <a:ea typeface="黑体" panose="02010609060101010101" charset="-122"/>
              <a:cs typeface="黑体" panose="02010609060101010101" charset="-122"/>
            </a:endParaRPr>
          </a:p>
          <a:p>
            <a:pPr algn="l" rtl="0" eaLnBrk="0">
              <a:lnSpc>
                <a:spcPct val="120000"/>
              </a:lnSpc>
            </a:pPr>
            <a:endParaRPr sz="1000" dirty="0">
              <a:latin typeface="Arial" panose="020B0604020202020204"/>
              <a:ea typeface="Arial" panose="020B0604020202020204"/>
              <a:cs typeface="Arial" panose="020B0604020202020204"/>
            </a:endParaRPr>
          </a:p>
          <a:p>
            <a:pPr marL="12700" algn="l" rtl="0" eaLnBrk="0">
              <a:lnSpc>
                <a:spcPct val="92000"/>
              </a:lnSpc>
              <a:spcBef>
                <a:spcPts val="750"/>
              </a:spcBef>
            </a:pPr>
            <a:r>
              <a:rPr sz="2500" kern="0" spc="-100" dirty="0">
                <a:solidFill>
                  <a:srgbClr val="000000">
                    <a:alpha val="100000"/>
                  </a:srgbClr>
                </a:solidFill>
                <a:latin typeface="黑体" panose="02010609060101010101" charset="-122"/>
                <a:ea typeface="黑体" panose="02010609060101010101" charset="-122"/>
                <a:cs typeface="黑体" panose="02010609060101010101" charset="-122"/>
              </a:rPr>
              <a:t>厕所等)躲避，或者躺在桌子等坚固物体下。⑤在高层建筑的人员应撤至底层</a:t>
            </a:r>
            <a:r>
              <a:rPr sz="2500" kern="0" spc="-110" dirty="0">
                <a:solidFill>
                  <a:srgbClr val="000000">
                    <a:alpha val="100000"/>
                  </a:srgbClr>
                </a:solidFill>
                <a:latin typeface="黑体" panose="02010609060101010101" charset="-122"/>
                <a:ea typeface="黑体" panose="02010609060101010101" charset="-122"/>
                <a:cs typeface="黑体" panose="02010609060101010101" charset="-122"/>
              </a:rPr>
              <a:t>。</a:t>
            </a:r>
            <a:endParaRPr sz="2500" dirty="0">
              <a:latin typeface="黑体" panose="02010609060101010101" charset="-122"/>
              <a:ea typeface="黑体" panose="02010609060101010101" charset="-122"/>
              <a:cs typeface="黑体" panose="02010609060101010101" charset="-122"/>
            </a:endParaRPr>
          </a:p>
          <a:p>
            <a:pPr algn="l" rtl="0" eaLnBrk="0">
              <a:lnSpc>
                <a:spcPct val="129000"/>
              </a:lnSpc>
            </a:pPr>
            <a:endParaRPr sz="1000" dirty="0">
              <a:latin typeface="Arial" panose="020B0604020202020204"/>
              <a:ea typeface="Arial" panose="020B0604020202020204"/>
              <a:cs typeface="Arial" panose="020B0604020202020204"/>
            </a:endParaRPr>
          </a:p>
          <a:p>
            <a:pPr marL="786765" algn="l" rtl="0" eaLnBrk="0">
              <a:lnSpc>
                <a:spcPts val="2835"/>
              </a:lnSpc>
              <a:spcBef>
                <a:spcPts val="665"/>
              </a:spcBef>
            </a:pPr>
            <a:r>
              <a:rPr sz="2200" kern="0" spc="-160" dirty="0">
                <a:solidFill>
                  <a:srgbClr val="000000">
                    <a:alpha val="100000"/>
                  </a:srgbClr>
                </a:solidFill>
                <a:latin typeface="黑体" panose="02010609060101010101" charset="-122"/>
                <a:ea typeface="黑体" panose="02010609060101010101" charset="-122"/>
                <a:cs typeface="黑体" panose="02010609060101010101" charset="-122"/>
              </a:rPr>
              <a:t>【龙卷风】</a:t>
            </a:r>
            <a:endParaRPr sz="2200" dirty="0">
              <a:latin typeface="黑体" panose="02010609060101010101" charset="-122"/>
              <a:ea typeface="黑体" panose="02010609060101010101" charset="-122"/>
              <a:cs typeface="黑体" panose="02010609060101010101" charset="-122"/>
            </a:endParaRPr>
          </a:p>
          <a:p>
            <a:pPr marL="12700" indent="603250" algn="l" rtl="0" eaLnBrk="0">
              <a:lnSpc>
                <a:spcPct val="132000"/>
              </a:lnSpc>
              <a:spcBef>
                <a:spcPts val="1920"/>
              </a:spcBef>
            </a:pPr>
            <a:r>
              <a:rPr sz="2500" kern="0" spc="-90" dirty="0">
                <a:solidFill>
                  <a:srgbClr val="000000">
                    <a:alpha val="100000"/>
                  </a:srgbClr>
                </a:solidFill>
                <a:latin typeface="黑体" panose="02010609060101010101" charset="-122"/>
                <a:ea typeface="黑体" panose="02010609060101010101" charset="-122"/>
                <a:cs typeface="黑体" panose="02010609060101010101" charset="-122"/>
              </a:rPr>
              <a:t>①切断电源。②远离门、窗和房屋的外围墙壁，躲到与龙卷风方向相反的墙壁或小房间内抱头蹲下，尽量避免使用电话。③用床垫或毯子罩在身上以免被砸伤。④最安</a:t>
            </a:r>
            <a:r>
              <a:rPr sz="2500" kern="0" spc="0" dirty="0">
                <a:solidFill>
                  <a:srgbClr val="000000">
                    <a:alpha val="100000"/>
                  </a:srgbClr>
                </a:solidFill>
                <a:latin typeface="黑体" panose="02010609060101010101" charset="-122"/>
                <a:ea typeface="黑体" panose="02010609060101010101" charset="-122"/>
                <a:cs typeface="黑体" panose="02010609060101010101" charset="-122"/>
              </a:rPr>
              <a:t>  </a:t>
            </a:r>
            <a:r>
              <a:rPr sz="2500" kern="0" spc="-100" dirty="0">
                <a:solidFill>
                  <a:srgbClr val="000000">
                    <a:alpha val="100000"/>
                  </a:srgbClr>
                </a:solidFill>
                <a:latin typeface="黑体" panose="02010609060101010101" charset="-122"/>
                <a:ea typeface="黑体" panose="02010609060101010101" charset="-122"/>
                <a:cs typeface="黑体" panose="02010609060101010101" charset="-122"/>
              </a:rPr>
              <a:t>全的躲藏地点是地下室或半地下室。</a:t>
            </a:r>
            <a:endParaRPr sz="2500" dirty="0">
              <a:latin typeface="黑体" panose="02010609060101010101" charset="-122"/>
              <a:ea typeface="黑体" panose="02010609060101010101" charset="-122"/>
              <a:cs typeface="黑体" panose="02010609060101010101" charset="-122"/>
            </a:endParaRPr>
          </a:p>
          <a:p>
            <a:pPr marL="12700" indent="603250" algn="l" rtl="0" eaLnBrk="0">
              <a:lnSpc>
                <a:spcPct val="128000"/>
              </a:lnSpc>
              <a:spcBef>
                <a:spcPts val="1785"/>
              </a:spcBef>
            </a:pPr>
            <a:r>
              <a:rPr sz="2500" kern="0" spc="-90" dirty="0">
                <a:solidFill>
                  <a:srgbClr val="000000">
                    <a:alpha val="100000"/>
                  </a:srgbClr>
                </a:solidFill>
                <a:latin typeface="黑体" panose="02010609060101010101" charset="-122"/>
                <a:ea typeface="黑体" panose="02010609060101010101" charset="-122"/>
                <a:cs typeface="黑体" panose="02010609060101010101" charset="-122"/>
              </a:rPr>
              <a:t>⑤就近进入混凝土建筑底层。⑥远离大树、电线杆或简易房屋等。⑦朝与龙卷风前进路线垂直的方向快跑。⑧来不及逃离的，要迅速找到低洼地趴下，姿势：脸朝下，</a:t>
            </a:r>
            <a:r>
              <a:rPr sz="2500" kern="0" spc="0" dirty="0">
                <a:solidFill>
                  <a:srgbClr val="000000">
                    <a:alpha val="100000"/>
                  </a:srgbClr>
                </a:solidFill>
                <a:latin typeface="黑体" panose="02010609060101010101" charset="-122"/>
                <a:ea typeface="黑体" panose="02010609060101010101" charset="-122"/>
                <a:cs typeface="黑体" panose="02010609060101010101" charset="-122"/>
              </a:rPr>
              <a:t>  </a:t>
            </a:r>
            <a:r>
              <a:rPr sz="2500" kern="0" spc="-100" dirty="0">
                <a:solidFill>
                  <a:srgbClr val="000000">
                    <a:alpha val="100000"/>
                  </a:srgbClr>
                </a:solidFill>
                <a:latin typeface="黑体" panose="02010609060101010101" charset="-122"/>
                <a:ea typeface="黑体" panose="02010609060101010101" charset="-122"/>
                <a:cs typeface="黑体" panose="02010609060101010101" charset="-122"/>
              </a:rPr>
              <a:t>闭嘴、闭眼，用双手、双臂保护住头部。</a:t>
            </a:r>
            <a:endParaRPr sz="2500" dirty="0">
              <a:latin typeface="黑体" panose="02010609060101010101" charset="-122"/>
              <a:ea typeface="黑体" panose="02010609060101010101" charset="-122"/>
              <a:cs typeface="黑体" panose="02010609060101010101" charset="-122"/>
            </a:endParaRPr>
          </a:p>
          <a:p>
            <a:pPr algn="l" rtl="0" eaLnBrk="0">
              <a:lnSpc>
                <a:spcPct val="137000"/>
              </a:lnSpc>
            </a:pPr>
            <a:endParaRPr sz="1000" dirty="0">
              <a:latin typeface="Arial" panose="020B0604020202020204"/>
              <a:ea typeface="Arial" panose="020B0604020202020204"/>
              <a:cs typeface="Arial" panose="020B0604020202020204"/>
            </a:endParaRPr>
          </a:p>
          <a:p>
            <a:pPr marL="791210" algn="l" rtl="0" eaLnBrk="0">
              <a:lnSpc>
                <a:spcPts val="2535"/>
              </a:lnSpc>
              <a:spcBef>
                <a:spcPts val="640"/>
              </a:spcBef>
            </a:pPr>
            <a:r>
              <a:rPr sz="2100" b="1" kern="0" spc="-150" dirty="0">
                <a:solidFill>
                  <a:srgbClr val="000000">
                    <a:alpha val="100000"/>
                  </a:srgbClr>
                </a:solidFill>
                <a:latin typeface="黑体" panose="02010609060101010101" charset="-122"/>
                <a:ea typeface="黑体" panose="02010609060101010101" charset="-122"/>
                <a:cs typeface="黑体" panose="02010609060101010101" charset="-122"/>
              </a:rPr>
              <a:t>【雷电】</a:t>
            </a:r>
            <a:endParaRPr sz="2100" dirty="0">
              <a:latin typeface="黑体" panose="02010609060101010101" charset="-122"/>
              <a:ea typeface="黑体" panose="02010609060101010101" charset="-122"/>
              <a:cs typeface="黑体" panose="02010609060101010101" charset="-122"/>
            </a:endParaRPr>
          </a:p>
          <a:p>
            <a:pPr algn="l" rtl="0" eaLnBrk="0">
              <a:lnSpc>
                <a:spcPct val="130000"/>
              </a:lnSpc>
            </a:pPr>
            <a:endParaRPr sz="1000" dirty="0">
              <a:latin typeface="Arial" panose="020B0604020202020204"/>
              <a:ea typeface="Arial" panose="020B0604020202020204"/>
              <a:cs typeface="Arial" panose="020B0604020202020204"/>
            </a:endParaRPr>
          </a:p>
          <a:p>
            <a:pPr algn="l" rtl="0" eaLnBrk="0">
              <a:lnSpc>
                <a:spcPct val="105000"/>
              </a:lnSpc>
            </a:pPr>
            <a:endParaRPr sz="600" dirty="0">
              <a:latin typeface="Arial" panose="020B0604020202020204"/>
              <a:ea typeface="Arial" panose="020B0604020202020204"/>
              <a:cs typeface="Arial" panose="020B0604020202020204"/>
            </a:endParaRPr>
          </a:p>
          <a:p>
            <a:pPr marL="615950" algn="l" rtl="0" eaLnBrk="0">
              <a:lnSpc>
                <a:spcPct val="92000"/>
              </a:lnSpc>
              <a:spcBef>
                <a:spcPts val="5"/>
              </a:spcBef>
            </a:pPr>
            <a:r>
              <a:rPr sz="2500" kern="0" spc="-70" dirty="0">
                <a:solidFill>
                  <a:srgbClr val="000000">
                    <a:alpha val="100000"/>
                  </a:srgbClr>
                </a:solidFill>
                <a:latin typeface="黑体" panose="02010609060101010101" charset="-122"/>
                <a:ea typeface="黑体" panose="02010609060101010101" charset="-122"/>
                <a:cs typeface="黑体" panose="02010609060101010101" charset="-122"/>
              </a:rPr>
              <a:t>①在路上避雨时不要靠近孤立的高楼、电杆、烟囱、房角房檐，更不能站在空旷的高地上或到大树下躲雨。②远离开阔地</a:t>
            </a:r>
            <a:r>
              <a:rPr sz="2500" kern="0" spc="-80" dirty="0">
                <a:solidFill>
                  <a:srgbClr val="000000">
                    <a:alpha val="100000"/>
                  </a:srgbClr>
                </a:solidFill>
                <a:latin typeface="黑体" panose="02010609060101010101" charset="-122"/>
                <a:ea typeface="黑体" panose="02010609060101010101" charset="-122"/>
                <a:cs typeface="黑体" panose="02010609060101010101" charset="-122"/>
              </a:rPr>
              <a:t>带的金属物品(拖拉机、农具、摩托车、自行</a:t>
            </a:r>
            <a:endParaRPr sz="2500" dirty="0">
              <a:latin typeface="黑体" panose="02010609060101010101" charset="-122"/>
              <a:ea typeface="黑体" panose="02010609060101010101" charset="-122"/>
              <a:cs typeface="黑体" panose="02010609060101010101" charset="-122"/>
            </a:endParaRPr>
          </a:p>
        </p:txBody>
      </p:sp>
      <p:pic>
        <p:nvPicPr>
          <p:cNvPr id="144" name="picture 144"/>
          <p:cNvPicPr>
            <a:picLocks noChangeAspect="1"/>
          </p:cNvPicPr>
          <p:nvPr/>
        </p:nvPicPr>
        <p:blipFill>
          <a:blip r:embed="rId2"/>
          <a:stretch>
            <a:fillRect/>
          </a:stretch>
        </p:blipFill>
        <p:spPr>
          <a:xfrm rot="21600000">
            <a:off x="457200" y="12020565"/>
            <a:ext cx="412821" cy="742995"/>
          </a:xfrm>
          <a:prstGeom prst="rect">
            <a:avLst/>
          </a:prstGeom>
        </p:spPr>
      </p:pic>
      <p:sp>
        <p:nvSpPr>
          <p:cNvPr id="146" name="textbox 146"/>
          <p:cNvSpPr/>
          <p:nvPr/>
        </p:nvSpPr>
        <p:spPr>
          <a:xfrm>
            <a:off x="704921" y="11801208"/>
            <a:ext cx="21958935" cy="387984"/>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95000"/>
              </a:lnSpc>
            </a:pPr>
            <a:r>
              <a:rPr sz="2500" kern="0" spc="-60" dirty="0">
                <a:solidFill>
                  <a:srgbClr val="000000">
                    <a:alpha val="100000"/>
                  </a:srgbClr>
                </a:solidFill>
                <a:latin typeface="黑体" panose="02010609060101010101" charset="-122"/>
                <a:ea typeface="黑体" panose="02010609060101010101" charset="-122"/>
                <a:cs typeface="黑体" panose="02010609060101010101" charset="-122"/>
              </a:rPr>
              <a:t>车等)。③不要去山顶、开阔地、海滩或船只上。④不要待在开阔</a:t>
            </a:r>
            <a:r>
              <a:rPr sz="2500" kern="0" spc="-70" dirty="0">
                <a:solidFill>
                  <a:srgbClr val="000000">
                    <a:alpha val="100000"/>
                  </a:srgbClr>
                </a:solidFill>
                <a:latin typeface="黑体" panose="02010609060101010101" charset="-122"/>
                <a:ea typeface="黑体" panose="02010609060101010101" charset="-122"/>
                <a:cs typeface="黑体" panose="02010609060101010101" charset="-122"/>
              </a:rPr>
              <a:t>地单独的屋棚或其他小建筑内。⑤有条件的家庭最好安装家用电器过电压保护器(又名避雷器)。</a:t>
            </a:r>
            <a:endParaRPr sz="2500" dirty="0">
              <a:latin typeface="黑体" panose="02010609060101010101" charset="-122"/>
              <a:ea typeface="黑体" panose="02010609060101010101" charset="-122"/>
              <a:cs typeface="黑体" panose="02010609060101010101" charset="-122"/>
            </a:endParaRPr>
          </a:p>
        </p:txBody>
      </p:sp>
      <p:pic>
        <p:nvPicPr>
          <p:cNvPr id="148" name="picture 148"/>
          <p:cNvPicPr>
            <a:picLocks noChangeAspect="1"/>
          </p:cNvPicPr>
          <p:nvPr/>
        </p:nvPicPr>
        <p:blipFill>
          <a:blip r:embed="rId3"/>
          <a:stretch>
            <a:fillRect/>
          </a:stretch>
        </p:blipFill>
        <p:spPr>
          <a:xfrm rot="21600000">
            <a:off x="18973922" y="228644"/>
            <a:ext cx="2457418" cy="1911324"/>
          </a:xfrm>
          <a:prstGeom prst="rect">
            <a:avLst/>
          </a:prstGeom>
        </p:spPr>
      </p:pic>
      <p:sp>
        <p:nvSpPr>
          <p:cNvPr id="150" name="textbox 150"/>
          <p:cNvSpPr/>
          <p:nvPr/>
        </p:nvSpPr>
        <p:spPr>
          <a:xfrm>
            <a:off x="22263058" y="133275"/>
            <a:ext cx="1867535" cy="584200"/>
          </a:xfrm>
          <a:prstGeom prst="rect">
            <a:avLst/>
          </a:prstGeom>
          <a:noFill/>
          <a:ln w="0" cap="flat">
            <a:noFill/>
            <a:prstDash val="solid"/>
            <a:miter lim="0"/>
          </a:ln>
        </p:spPr>
        <p:txBody>
          <a:bodyPr vert="horz" wrap="square" lIns="0" tIns="0" rIns="0" bIns="0"/>
          <a:lstStyle/>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marL="421005" algn="l" rtl="0" eaLnBrk="0">
              <a:lnSpc>
                <a:spcPct val="80000"/>
              </a:lnSpc>
              <a:spcBef>
                <a:spcPts val="5"/>
              </a:spcBef>
              <a:tabLst>
                <a:tab pos="508635" algn="l"/>
              </a:tabLst>
            </a:pPr>
            <a:r>
              <a:rPr sz="1100" kern="0" spc="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0" dirty="0">
                <a:solidFill>
                  <a:srgbClr val="000000">
                    <a:alpha val="100000"/>
                  </a:srgbClr>
                </a:solidFill>
                <a:latin typeface="Times New Roman" panose="02020603050405020304"/>
                <a:ea typeface="Times New Roman" panose="02020603050405020304"/>
                <a:cs typeface="Times New Roman" panose="02020603050405020304"/>
              </a:rPr>
              <a:t>                         </a:t>
            </a:r>
            <a:r>
              <a:rPr sz="1700" kern="0" spc="-20" baseline="-70000" dirty="0">
                <a:solidFill>
                  <a:srgbClr val="000000">
                    <a:alpha val="100000"/>
                  </a:srgbClr>
                </a:solidFill>
                <a:latin typeface="Times New Roman" panose="02020603050405020304"/>
                <a:ea typeface="Times New Roman" panose="02020603050405020304"/>
                <a:cs typeface="Times New Roman" panose="02020603050405020304"/>
              </a:rPr>
              <a:t>C</a:t>
            </a:r>
            <a:endParaRPr sz="1700" baseline="-70000" dirty="0">
              <a:latin typeface="Times New Roman" panose="02020603050405020304"/>
              <a:ea typeface="Times New Roman" panose="02020603050405020304"/>
              <a:cs typeface="Times New Roman" panose="02020603050405020304"/>
            </a:endParaRPr>
          </a:p>
        </p:txBody>
      </p:sp>
      <p:pic>
        <p:nvPicPr>
          <p:cNvPr id="152" name="picture 152"/>
          <p:cNvPicPr>
            <a:picLocks noChangeAspect="1"/>
          </p:cNvPicPr>
          <p:nvPr/>
        </p:nvPicPr>
        <p:blipFill>
          <a:blip r:embed="rId4"/>
          <a:stretch>
            <a:fillRect/>
          </a:stretch>
        </p:blipFill>
        <p:spPr>
          <a:xfrm rot="21600000">
            <a:off x="23725620" y="145975"/>
            <a:ext cx="388861" cy="526338"/>
          </a:xfrm>
          <a:prstGeom prst="rect">
            <a:avLst/>
          </a:prstGeom>
        </p:spPr>
      </p:pic>
      <p:pic>
        <p:nvPicPr>
          <p:cNvPr id="154" name="picture 154"/>
          <p:cNvPicPr>
            <a:picLocks noChangeAspect="1"/>
          </p:cNvPicPr>
          <p:nvPr/>
        </p:nvPicPr>
        <p:blipFill>
          <a:blip r:embed="rId5"/>
          <a:stretch>
            <a:fillRect/>
          </a:stretch>
        </p:blipFill>
        <p:spPr>
          <a:xfrm rot="21600000">
            <a:off x="23158460" y="145975"/>
            <a:ext cx="443704" cy="527068"/>
          </a:xfrm>
          <a:prstGeom prst="rect">
            <a:avLst/>
          </a:prstGeom>
        </p:spPr>
      </p:pic>
      <p:pic>
        <p:nvPicPr>
          <p:cNvPr id="156" name="picture 156"/>
          <p:cNvPicPr>
            <a:picLocks noChangeAspect="1"/>
          </p:cNvPicPr>
          <p:nvPr/>
        </p:nvPicPr>
        <p:blipFill>
          <a:blip r:embed="rId6"/>
          <a:stretch>
            <a:fillRect/>
          </a:stretch>
        </p:blipFill>
        <p:spPr>
          <a:xfrm rot="21600000">
            <a:off x="22772530" y="145975"/>
            <a:ext cx="407154" cy="524878"/>
          </a:xfrm>
          <a:prstGeom prst="rect">
            <a:avLst/>
          </a:prstGeom>
        </p:spPr>
      </p:pic>
      <p:pic>
        <p:nvPicPr>
          <p:cNvPr id="158" name="picture 158"/>
          <p:cNvPicPr>
            <a:picLocks noChangeAspect="1"/>
          </p:cNvPicPr>
          <p:nvPr/>
        </p:nvPicPr>
        <p:blipFill>
          <a:blip r:embed="rId7"/>
          <a:stretch>
            <a:fillRect/>
          </a:stretch>
        </p:blipFill>
        <p:spPr>
          <a:xfrm rot="21600000">
            <a:off x="22275758" y="145975"/>
            <a:ext cx="408857" cy="526922"/>
          </a:xfrm>
          <a:prstGeom prst="rect">
            <a:avLst/>
          </a:prstGeom>
        </p:spPr>
      </p:pic>
      <p:pic>
        <p:nvPicPr>
          <p:cNvPr id="160" name="picture 160"/>
          <p:cNvPicPr>
            <a:picLocks noChangeAspect="1"/>
          </p:cNvPicPr>
          <p:nvPr/>
        </p:nvPicPr>
        <p:blipFill>
          <a:blip r:embed="rId8"/>
          <a:stretch>
            <a:fillRect/>
          </a:stretch>
        </p:blipFill>
        <p:spPr>
          <a:xfrm rot="21600000">
            <a:off x="21602760" y="82568"/>
            <a:ext cx="628620" cy="622295"/>
          </a:xfrm>
          <a:prstGeom prst="rect">
            <a:avLst/>
          </a:prstGeom>
        </p:spPr>
      </p:pic>
      <p:pic>
        <p:nvPicPr>
          <p:cNvPr id="162" name="picture 162"/>
          <p:cNvPicPr>
            <a:picLocks noChangeAspect="1"/>
          </p:cNvPicPr>
          <p:nvPr/>
        </p:nvPicPr>
        <p:blipFill>
          <a:blip r:embed="rId9"/>
          <a:stretch>
            <a:fillRect/>
          </a:stretch>
        </p:blipFill>
        <p:spPr>
          <a:xfrm rot="21600000">
            <a:off x="23513978" y="12020565"/>
            <a:ext cx="387461" cy="73023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4" name="table 164"/>
          <p:cNvGraphicFramePr>
            <a:graphicFrameLocks noGrp="1"/>
          </p:cNvGraphicFramePr>
          <p:nvPr/>
        </p:nvGraphicFramePr>
        <p:xfrm>
          <a:off x="387461" y="2133660"/>
          <a:ext cx="23602315" cy="10254615"/>
        </p:xfrm>
        <a:graphic>
          <a:graphicData uri="http://schemas.openxmlformats.org/drawingml/2006/table">
            <a:tbl>
              <a:tblPr/>
              <a:tblGrid>
                <a:gridCol w="13434060"/>
                <a:gridCol w="10168255"/>
              </a:tblGrid>
              <a:tr h="9006205">
                <a:tc gridSpan="2">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231265" algn="l" rtl="0" eaLnBrk="0">
                        <a:lnSpc>
                          <a:spcPct val="84000"/>
                        </a:lnSpc>
                      </a:pPr>
                      <a:r>
                        <a:rPr sz="4200" kern="0" spc="-1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7.6月6日，在山东青岛举行的第四届中国数字地球大会上，全球海洋现象智能预报</a:t>
                      </a:r>
                      <a:r>
                        <a:rPr sz="42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大模型——“琅</a:t>
                      </a:r>
                      <a:endParaRPr sz="4200" dirty="0">
                        <a:latin typeface="宋体" panose="02010600030101010101" pitchFamily="2" charset="-122"/>
                        <a:ea typeface="宋体" panose="02010600030101010101" pitchFamily="2" charset="-122"/>
                        <a:cs typeface="宋体" panose="02010600030101010101" pitchFamily="2" charset="-122"/>
                      </a:endParaRPr>
                    </a:p>
                    <a:p>
                      <a:pPr marL="227965" algn="l" rtl="0" eaLnBrk="0">
                        <a:lnSpc>
                          <a:spcPts val="7000"/>
                        </a:lnSpc>
                      </a:pPr>
                      <a:r>
                        <a:rPr sz="4000" kern="0" spc="-2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琊”海洋大模型2.0版本正式发布。以下关于“琅琊”海洋大模型</a:t>
                      </a:r>
                      <a:r>
                        <a:rPr sz="4000" kern="0" spc="-2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2.0说法不正确的是：</a:t>
                      </a:r>
                      <a:endParaRPr sz="4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9000"/>
                        </a:lnSpc>
                      </a:pPr>
                      <a:endParaRPr sz="1000" dirty="0">
                        <a:latin typeface="Arial" panose="020B0604020202020204"/>
                        <a:ea typeface="Arial" panose="020B0604020202020204"/>
                        <a:cs typeface="Arial" panose="020B0604020202020204"/>
                      </a:endParaRPr>
                    </a:p>
                    <a:p>
                      <a:pPr marL="1231265" algn="l" rtl="0" eaLnBrk="0">
                        <a:lnSpc>
                          <a:spcPct val="94000"/>
                        </a:lnSpc>
                        <a:spcBef>
                          <a:spcPts val="1235"/>
                        </a:spcBef>
                      </a:pPr>
                      <a:r>
                        <a:rPr sz="4100" kern="0" spc="-90" dirty="0">
                          <a:solidFill>
                            <a:srgbClr val="000000">
                              <a:alpha val="100000"/>
                            </a:srgbClr>
                          </a:solidFill>
                          <a:latin typeface="Arial" panose="020B0604020202020204"/>
                          <a:ea typeface="Arial" panose="020B0604020202020204"/>
                          <a:cs typeface="Arial" panose="020B0604020202020204"/>
                        </a:rPr>
                        <a:t>A.</a:t>
                      </a:r>
                      <a:r>
                        <a:rPr sz="41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大模型可以学习降水时空演变特征并预测未来变化，为台风暴雨和</a:t>
                      </a:r>
                      <a:r>
                        <a:rPr sz="4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极端降水预警提供支撑</a:t>
                      </a:r>
                      <a:endParaRPr sz="41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7000"/>
                        </a:lnSpc>
                      </a:pPr>
                      <a:endParaRPr sz="1000" dirty="0">
                        <a:latin typeface="Arial" panose="020B0604020202020204"/>
                        <a:ea typeface="Arial" panose="020B0604020202020204"/>
                        <a:cs typeface="Arial" panose="020B0604020202020204"/>
                      </a:endParaRPr>
                    </a:p>
                    <a:p>
                      <a:pPr marL="227965" indent="1003300" algn="l" rtl="0" eaLnBrk="0">
                        <a:lnSpc>
                          <a:spcPct val="117000"/>
                        </a:lnSpc>
                        <a:spcBef>
                          <a:spcPts val="1210"/>
                        </a:spcBef>
                      </a:pPr>
                      <a:r>
                        <a:rPr sz="4000" kern="0" spc="0" dirty="0">
                          <a:solidFill>
                            <a:srgbClr val="000000">
                              <a:alpha val="100000"/>
                            </a:srgbClr>
                          </a:solidFill>
                          <a:latin typeface="Arial" panose="020B0604020202020204"/>
                          <a:ea typeface="Arial" panose="020B0604020202020204"/>
                          <a:cs typeface="Arial" panose="020B0604020202020204"/>
                        </a:rPr>
                        <a:t>B.</a:t>
                      </a:r>
                      <a:r>
                        <a:rPr sz="4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大模型融合大气海洋环境场、卫星云图和台风历史演变信息，针对快速增强和突然转</a:t>
                      </a:r>
                      <a:r>
                        <a:rPr sz="4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弯的台风，</a:t>
                      </a:r>
                      <a:r>
                        <a:rPr sz="4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也可以精准确定其轨迹</a:t>
                      </a:r>
                      <a:endParaRPr sz="4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7000"/>
                        </a:lnSpc>
                      </a:pPr>
                      <a:endParaRPr sz="1000" dirty="0">
                        <a:latin typeface="Arial" panose="020B0604020202020204"/>
                        <a:ea typeface="Arial" panose="020B0604020202020204"/>
                        <a:cs typeface="Arial" panose="020B0604020202020204"/>
                      </a:endParaRPr>
                    </a:p>
                    <a:p>
                      <a:pPr marL="227965" indent="1003300" algn="l" rtl="0" eaLnBrk="0">
                        <a:lnSpc>
                          <a:spcPct val="113000"/>
                        </a:lnSpc>
                        <a:spcBef>
                          <a:spcPts val="1300"/>
                        </a:spcBef>
                      </a:pPr>
                      <a:r>
                        <a:rPr sz="4300" kern="0" spc="-330" dirty="0">
                          <a:solidFill>
                            <a:srgbClr val="000000">
                              <a:alpha val="100000"/>
                            </a:srgbClr>
                          </a:solidFill>
                          <a:latin typeface="Arial" panose="020B0604020202020204"/>
                          <a:ea typeface="Arial" panose="020B0604020202020204"/>
                          <a:cs typeface="Arial" panose="020B0604020202020204"/>
                        </a:rPr>
                        <a:t>C.“</a:t>
                      </a:r>
                      <a:r>
                        <a:rPr sz="4300"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琅琊”2.0面向海上航行和海洋工程安全，拓展了内孤立波和中尺度涡预</a:t>
                      </a:r>
                      <a:r>
                        <a:rPr sz="4300"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报能力，可识别重点海区</a:t>
                      </a:r>
                      <a:r>
                        <a:rPr sz="43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4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内孤立波传播特征</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9000"/>
                        </a:lnSpc>
                      </a:pPr>
                      <a:endParaRPr sz="1000" dirty="0">
                        <a:latin typeface="Arial" panose="020B0604020202020204"/>
                        <a:ea typeface="Arial" panose="020B0604020202020204"/>
                        <a:cs typeface="Arial" panose="020B0604020202020204"/>
                      </a:endParaRPr>
                    </a:p>
                    <a:p>
                      <a:pPr algn="l" rtl="0" eaLnBrk="0">
                        <a:lnSpc>
                          <a:spcPct val="109000"/>
                        </a:lnSpc>
                      </a:pPr>
                      <a:endParaRPr sz="900" dirty="0">
                        <a:latin typeface="Arial" panose="020B0604020202020204"/>
                        <a:ea typeface="Arial" panose="020B0604020202020204"/>
                        <a:cs typeface="Arial" panose="020B0604020202020204"/>
                      </a:endParaRPr>
                    </a:p>
                    <a:p>
                      <a:pPr marL="227965" indent="1003300" algn="l" rtl="0" eaLnBrk="0">
                        <a:lnSpc>
                          <a:spcPct val="120000"/>
                        </a:lnSpc>
                        <a:spcBef>
                          <a:spcPts val="5"/>
                        </a:spcBef>
                      </a:pPr>
                      <a:r>
                        <a:rPr sz="3900" kern="0" spc="80" dirty="0">
                          <a:solidFill>
                            <a:srgbClr val="000000">
                              <a:alpha val="100000"/>
                            </a:srgbClr>
                          </a:solidFill>
                          <a:latin typeface="Arial" panose="020B0604020202020204"/>
                          <a:ea typeface="Arial" panose="020B0604020202020204"/>
                          <a:cs typeface="Arial" panose="020B0604020202020204"/>
                        </a:rPr>
                        <a:t>D.</a:t>
                      </a:r>
                      <a:r>
                        <a:rPr sz="3900" kern="0" spc="-790" dirty="0">
                          <a:solidFill>
                            <a:srgbClr val="000000">
                              <a:alpha val="100000"/>
                            </a:srgbClr>
                          </a:solidFill>
                          <a:latin typeface="Arial" panose="020B0604020202020204"/>
                          <a:ea typeface="Arial" panose="020B0604020202020204"/>
                          <a:cs typeface="Arial" panose="020B0604020202020204"/>
                        </a:rPr>
                        <a:t> </a:t>
                      </a:r>
                      <a:r>
                        <a:rPr sz="3900" kern="0" spc="80" dirty="0">
                          <a:solidFill>
                            <a:srgbClr val="000000">
                              <a:alpha val="100000"/>
                            </a:srgbClr>
                          </a:solidFill>
                          <a:latin typeface="Arial" panose="020B0604020202020204"/>
                          <a:ea typeface="Arial" panose="020B0604020202020204"/>
                          <a:cs typeface="Arial" panose="020B0604020202020204"/>
                        </a:rPr>
                        <a:t>“</a:t>
                      </a:r>
                      <a:r>
                        <a:rPr sz="39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琅琊”2.0海冰</a:t>
                      </a:r>
                      <a:r>
                        <a:rPr sz="39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预报模型还聚焦北极航道保障，实现3公里分辨率、月尺度以上的北极海冰快速预</a:t>
                      </a:r>
                      <a:r>
                        <a:rPr sz="39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39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测</a:t>
                      </a:r>
                      <a:endParaRPr sz="39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r>
              <a:tr h="1248410">
                <a:tc>
                  <a:txBody>
                    <a:bodyPr/>
                    <a:lstStyle/>
                    <a:p>
                      <a:pPr algn="l" rtl="0" eaLnBrk="0">
                        <a:lnSpc>
                          <a:spcPct val="124000"/>
                        </a:lnSpc>
                      </a:pPr>
                      <a:endParaRPr sz="1000" dirty="0">
                        <a:latin typeface="Arial" panose="020B0604020202020204"/>
                        <a:ea typeface="Arial" panose="020B0604020202020204"/>
                        <a:cs typeface="Arial" panose="020B0604020202020204"/>
                      </a:endParaRPr>
                    </a:p>
                    <a:p>
                      <a:pPr marL="1551940" algn="l" rtl="0" eaLnBrk="0">
                        <a:lnSpc>
                          <a:spcPct val="95000"/>
                        </a:lnSpc>
                        <a:spcBef>
                          <a:spcPts val="0"/>
                        </a:spcBef>
                      </a:pPr>
                      <a:r>
                        <a:rPr sz="5000" b="1" kern="0" spc="-2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20" dirty="0">
                          <a:solidFill>
                            <a:srgbClr val="FF0000">
                              <a:alpha val="100000"/>
                            </a:srgbClr>
                          </a:solidFill>
                          <a:latin typeface="Arial" panose="020B0604020202020204"/>
                          <a:ea typeface="Arial" panose="020B0604020202020204"/>
                          <a:cs typeface="Arial" panose="020B0604020202020204"/>
                        </a:rPr>
                        <a:t>B</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166" name="textbox 166"/>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168" name="textbox 168"/>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170" name="picture 170"/>
          <p:cNvPicPr>
            <a:picLocks noChangeAspect="1"/>
          </p:cNvPicPr>
          <p:nvPr/>
        </p:nvPicPr>
        <p:blipFill>
          <a:blip r:embed="rId1"/>
          <a:stretch>
            <a:fillRect/>
          </a:stretch>
        </p:blipFill>
        <p:spPr>
          <a:xfrm rot="21600000">
            <a:off x="21602760" y="266639"/>
            <a:ext cx="628620" cy="628739"/>
          </a:xfrm>
          <a:prstGeom prst="rect">
            <a:avLst/>
          </a:prstGeom>
        </p:spPr>
      </p:pic>
      <p:pic>
        <p:nvPicPr>
          <p:cNvPr id="172" name="picture 172"/>
          <p:cNvPicPr>
            <a:picLocks noChangeAspect="1"/>
          </p:cNvPicPr>
          <p:nvPr/>
        </p:nvPicPr>
        <p:blipFill>
          <a:blip r:embed="rId2"/>
          <a:stretch>
            <a:fillRect/>
          </a:stretch>
        </p:blipFill>
        <p:spPr>
          <a:xfrm rot="21600000">
            <a:off x="23520319" y="11455465"/>
            <a:ext cx="381120" cy="685800"/>
          </a:xfrm>
          <a:prstGeom prst="rect">
            <a:avLst/>
          </a:prstGeom>
        </p:spPr>
      </p:pic>
      <p:pic>
        <p:nvPicPr>
          <p:cNvPr id="174" name="picture 174"/>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6" name="table 176"/>
          <p:cNvGraphicFramePr>
            <a:graphicFrameLocks noGrp="1"/>
          </p:cNvGraphicFramePr>
          <p:nvPr/>
        </p:nvGraphicFramePr>
        <p:xfrm>
          <a:off x="400141" y="2133660"/>
          <a:ext cx="23589614" cy="10254615"/>
        </p:xfrm>
        <a:graphic>
          <a:graphicData uri="http://schemas.openxmlformats.org/drawingml/2006/table">
            <a:tbl>
              <a:tblPr/>
              <a:tblGrid>
                <a:gridCol w="23589614"/>
              </a:tblGrid>
              <a:tr h="10254615">
                <a:tc>
                  <a:txBody>
                    <a:bodyPr/>
                    <a:lstStyle/>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marL="1371600" algn="l" rtl="0" eaLnBrk="0">
                        <a:lnSpc>
                          <a:spcPct val="83000"/>
                        </a:lnSpc>
                        <a:spcBef>
                          <a:spcPts val="0"/>
                        </a:spcBef>
                      </a:pPr>
                      <a:r>
                        <a:rPr sz="42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8.中国地处东亚季风区，天气气候复杂，是世界上受气象灾害影响最严重的国家</a:t>
                      </a:r>
                      <a:r>
                        <a:rPr sz="4200" kern="0" spc="-2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之一。以下关于气</a:t>
                      </a:r>
                      <a:endParaRPr sz="4200" dirty="0">
                        <a:latin typeface="宋体" panose="02010600030101010101" pitchFamily="2" charset="-122"/>
                        <a:ea typeface="宋体" panose="02010600030101010101" pitchFamily="2" charset="-122"/>
                        <a:cs typeface="宋体" panose="02010600030101010101" pitchFamily="2" charset="-122"/>
                      </a:endParaRPr>
                    </a:p>
                    <a:p>
                      <a:pPr marL="208915" algn="l" rtl="0" eaLnBrk="0">
                        <a:lnSpc>
                          <a:spcPts val="6750"/>
                        </a:lnSpc>
                      </a:pPr>
                      <a:r>
                        <a:rPr sz="40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象灾害正确的是：</a:t>
                      </a:r>
                      <a:endParaRPr sz="4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8000"/>
                        </a:lnSpc>
                      </a:pPr>
                      <a:endParaRPr sz="1000" dirty="0">
                        <a:latin typeface="Arial" panose="020B0604020202020204"/>
                        <a:ea typeface="Arial" panose="020B0604020202020204"/>
                        <a:cs typeface="Arial" panose="020B0604020202020204"/>
                      </a:endParaRPr>
                    </a:p>
                    <a:p>
                      <a:pPr marL="1219200" algn="l" rtl="0" eaLnBrk="0">
                        <a:lnSpc>
                          <a:spcPct val="96000"/>
                        </a:lnSpc>
                        <a:spcBef>
                          <a:spcPts val="1320"/>
                        </a:spcBef>
                      </a:pPr>
                      <a:r>
                        <a:rPr sz="4400" kern="0" spc="-370" dirty="0">
                          <a:solidFill>
                            <a:srgbClr val="000000">
                              <a:alpha val="100000"/>
                            </a:srgbClr>
                          </a:solidFill>
                          <a:latin typeface="Arial" panose="020B0604020202020204"/>
                          <a:ea typeface="Arial" panose="020B0604020202020204"/>
                          <a:cs typeface="Arial" panose="020B0604020202020204"/>
                        </a:rPr>
                        <a:t>A.</a:t>
                      </a:r>
                      <a:r>
                        <a:rPr sz="4400" b="1"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我国台风预警信号分为白色、蓝色、黄色</a:t>
                      </a:r>
                      <a:r>
                        <a:rPr sz="44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、橙色、红色五个等级</a:t>
                      </a:r>
                      <a:endParaRPr sz="4400" dirty="0">
                        <a:latin typeface="宋体" panose="02010600030101010101" pitchFamily="2" charset="-122"/>
                        <a:ea typeface="宋体" panose="02010600030101010101" pitchFamily="2" charset="-122"/>
                        <a:cs typeface="宋体" panose="02010600030101010101" pitchFamily="2" charset="-122"/>
                      </a:endParaRPr>
                    </a:p>
                    <a:p>
                      <a:pPr marL="1218565" algn="l" rtl="0" eaLnBrk="0">
                        <a:lnSpc>
                          <a:spcPct val="98000"/>
                        </a:lnSpc>
                        <a:spcBef>
                          <a:spcPts val="2145"/>
                        </a:spcBef>
                      </a:pPr>
                      <a:r>
                        <a:rPr sz="4300" kern="0" spc="-320" dirty="0">
                          <a:solidFill>
                            <a:srgbClr val="000000">
                              <a:alpha val="100000"/>
                            </a:srgbClr>
                          </a:solidFill>
                          <a:latin typeface="Arial" panose="020B0604020202020204"/>
                          <a:ea typeface="Arial" panose="020B0604020202020204"/>
                          <a:cs typeface="Arial" panose="020B0604020202020204"/>
                        </a:rPr>
                        <a:t>B</a:t>
                      </a:r>
                      <a:r>
                        <a:rPr sz="4300" b="1" kern="0" spc="-3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.台风天气时，未收到台风离开的报告前，若出现短暂的平息，可以寻机出</a:t>
                      </a:r>
                      <a:r>
                        <a:rPr sz="4300" b="1"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门购买必需品</a:t>
                      </a:r>
                      <a:endParaRPr sz="4300" dirty="0">
                        <a:latin typeface="宋体" panose="02010600030101010101" pitchFamily="2" charset="-122"/>
                        <a:ea typeface="宋体" panose="02010600030101010101" pitchFamily="2" charset="-122"/>
                        <a:cs typeface="宋体" panose="02010600030101010101" pitchFamily="2" charset="-122"/>
                      </a:endParaRPr>
                    </a:p>
                    <a:p>
                      <a:pPr marL="1219200" algn="l" rtl="0" eaLnBrk="0">
                        <a:lnSpc>
                          <a:spcPct val="97000"/>
                        </a:lnSpc>
                        <a:spcBef>
                          <a:spcPts val="2110"/>
                        </a:spcBef>
                      </a:pPr>
                      <a:r>
                        <a:rPr sz="4400" b="1" kern="0" spc="-380" dirty="0">
                          <a:solidFill>
                            <a:srgbClr val="000000">
                              <a:alpha val="100000"/>
                            </a:srgbClr>
                          </a:solidFill>
                          <a:latin typeface="Arial" panose="020B0604020202020204"/>
                          <a:ea typeface="Arial" panose="020B0604020202020204"/>
                          <a:cs typeface="Arial" panose="020B0604020202020204"/>
                        </a:rPr>
                        <a:t>C.</a:t>
                      </a:r>
                      <a:r>
                        <a:rPr sz="44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龙卷风来临，立即前往窗边关窗闭门，防止大风对室内</a:t>
                      </a:r>
                      <a:r>
                        <a:rPr sz="4400" b="1" kern="0" spc="-3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的破坏</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6000"/>
                        </a:lnSpc>
                      </a:pPr>
                      <a:endParaRPr sz="1000" dirty="0">
                        <a:latin typeface="Arial" panose="020B0604020202020204"/>
                        <a:ea typeface="Arial" panose="020B0604020202020204"/>
                        <a:cs typeface="Arial" panose="020B0604020202020204"/>
                      </a:endParaRPr>
                    </a:p>
                    <a:p>
                      <a:pPr marL="234315" indent="984250" algn="l" rtl="0" eaLnBrk="0">
                        <a:lnSpc>
                          <a:spcPct val="116000"/>
                        </a:lnSpc>
                        <a:spcBef>
                          <a:spcPts val="1260"/>
                        </a:spcBef>
                      </a:pPr>
                      <a:r>
                        <a:rPr sz="4200" kern="0" spc="-180" dirty="0">
                          <a:solidFill>
                            <a:srgbClr val="000000">
                              <a:alpha val="100000"/>
                            </a:srgbClr>
                          </a:solidFill>
                          <a:latin typeface="Arial" panose="020B0604020202020204"/>
                          <a:ea typeface="Arial" panose="020B0604020202020204"/>
                          <a:cs typeface="Arial" panose="020B0604020202020204"/>
                        </a:rPr>
                        <a:t>D.</a:t>
                      </a:r>
                      <a:r>
                        <a:rPr sz="4200" b="1"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雷雨天在路上避</a:t>
                      </a:r>
                      <a:r>
                        <a:rPr sz="42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雨时不要靠近孤立的高楼、电杆、烟囱、房角房檐，更不能站在空旷的高地上或</a:t>
                      </a:r>
                      <a:r>
                        <a:rPr sz="42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200" kern="0" spc="-1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到大树下躲雨</a:t>
                      </a:r>
                      <a:endParaRPr sz="4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marL="1551305" algn="l" rtl="0" eaLnBrk="0">
                        <a:lnSpc>
                          <a:spcPct val="95000"/>
                        </a:lnSpc>
                        <a:spcBef>
                          <a:spcPts val="5"/>
                        </a:spcBef>
                      </a:pPr>
                      <a:r>
                        <a:rPr sz="5000" b="1" kern="0" spc="-2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30" dirty="0">
                          <a:solidFill>
                            <a:srgbClr val="FF0000">
                              <a:alpha val="100000"/>
                            </a:srgbClr>
                          </a:solidFill>
                          <a:latin typeface="Arial" panose="020B0604020202020204"/>
                          <a:ea typeface="Arial" panose="020B0604020202020204"/>
                          <a:cs typeface="Arial" panose="020B0604020202020204"/>
                        </a:rPr>
                        <a:t>D</a:t>
                      </a:r>
                      <a:endParaRPr sz="5000" dirty="0">
                        <a:latin typeface="Arial" panose="020B0604020202020204"/>
                        <a:ea typeface="Arial" panose="020B0604020202020204"/>
                        <a:cs typeface="Arial" panose="020B0604020202020204"/>
                      </a:endParaRPr>
                    </a:p>
                  </a:txBody>
                  <a:tcPr marL="0" marR="0" marT="0" marB="0" vert="horz">
                    <a:lnL w="9525" cap="flat" cmpd="sng" algn="ctr">
                      <a:solidFill>
                        <a:srgbClr val="FF0000"/>
                      </a:solidFill>
                      <a:prstDash val="solid"/>
                      <a:round/>
                      <a:headEnd type="none" w="med" len="med"/>
                      <a:tailEnd type="none" w="med" len="med"/>
                    </a:lnL>
                    <a:lnR>
                      <a:noFill/>
                    </a:lnR>
                    <a:lnT>
                      <a:noFill/>
                    </a:lnT>
                    <a:lnB>
                      <a:noFill/>
                    </a:lnB>
                  </a:tcPr>
                </a:tc>
              </a:tr>
            </a:tbl>
          </a:graphicData>
        </a:graphic>
      </p:graphicFrame>
      <p:sp>
        <p:nvSpPr>
          <p:cNvPr id="178" name="textbox 178"/>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180" name="textbox 180"/>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182" name="picture 182"/>
          <p:cNvPicPr>
            <a:picLocks noChangeAspect="1"/>
          </p:cNvPicPr>
          <p:nvPr/>
        </p:nvPicPr>
        <p:blipFill>
          <a:blip r:embed="rId1"/>
          <a:stretch>
            <a:fillRect/>
          </a:stretch>
        </p:blipFill>
        <p:spPr>
          <a:xfrm rot="21600000">
            <a:off x="21602760" y="266639"/>
            <a:ext cx="628620" cy="628739"/>
          </a:xfrm>
          <a:prstGeom prst="rect">
            <a:avLst/>
          </a:prstGeom>
        </p:spPr>
      </p:pic>
      <p:pic>
        <p:nvPicPr>
          <p:cNvPr id="184" name="picture 184"/>
          <p:cNvPicPr>
            <a:picLocks noChangeAspect="1"/>
          </p:cNvPicPr>
          <p:nvPr/>
        </p:nvPicPr>
        <p:blipFill>
          <a:blip r:embed="rId2"/>
          <a:stretch>
            <a:fillRect/>
          </a:stretch>
        </p:blipFill>
        <p:spPr>
          <a:xfrm rot="21600000">
            <a:off x="23520319" y="11461775"/>
            <a:ext cx="381120" cy="679490"/>
          </a:xfrm>
          <a:prstGeom prst="rect">
            <a:avLst/>
          </a:prstGeom>
        </p:spPr>
      </p:pic>
      <p:pic>
        <p:nvPicPr>
          <p:cNvPr id="186" name="picture 186"/>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 name="picture 188"/>
          <p:cNvPicPr>
            <a:picLocks noChangeAspect="1"/>
          </p:cNvPicPr>
          <p:nvPr/>
        </p:nvPicPr>
        <p:blipFill>
          <a:blip r:embed="rId1"/>
          <a:stretch>
            <a:fillRect/>
          </a:stretch>
        </p:blipFill>
        <p:spPr>
          <a:xfrm rot="21600000">
            <a:off x="0" y="0"/>
            <a:ext cx="24377660" cy="13716000"/>
          </a:xfrm>
          <a:prstGeom prst="rect">
            <a:avLst/>
          </a:prstGeom>
        </p:spPr>
      </p:pic>
      <p:sp>
        <p:nvSpPr>
          <p:cNvPr id="190" name="textbox 190"/>
          <p:cNvSpPr/>
          <p:nvPr/>
        </p:nvSpPr>
        <p:spPr>
          <a:xfrm>
            <a:off x="4483222" y="4296409"/>
            <a:ext cx="14029055" cy="4025900"/>
          </a:xfrm>
          <a:prstGeom prst="rect">
            <a:avLst/>
          </a:prstGeom>
          <a:noFill/>
          <a:ln w="0" cap="flat">
            <a:noFill/>
            <a:prstDash val="solid"/>
            <a:miter lim="0"/>
          </a:ln>
        </p:spPr>
        <p:txBody>
          <a:bodyPr vert="horz" wrap="square" lIns="0" tIns="0" rIns="0" bIns="0"/>
          <a:lstStyle/>
          <a:p>
            <a:pPr algn="l" rtl="0" eaLnBrk="0">
              <a:lnSpc>
                <a:spcPct val="58000"/>
              </a:lnSpc>
            </a:pPr>
            <a:endParaRPr sz="100" dirty="0">
              <a:latin typeface="Arial" panose="020B0604020202020204"/>
              <a:ea typeface="Arial" panose="020B0604020202020204"/>
              <a:cs typeface="Arial" panose="020B0604020202020204"/>
            </a:endParaRPr>
          </a:p>
          <a:p>
            <a:pPr marL="57785" algn="l" rtl="0" eaLnBrk="0">
              <a:lnSpc>
                <a:spcPct val="98000"/>
              </a:lnSpc>
            </a:pPr>
            <a:r>
              <a:rPr sz="7400" b="1" kern="0" spc="760" dirty="0">
                <a:solidFill>
                  <a:srgbClr val="000000">
                    <a:alpha val="100000"/>
                  </a:srgbClr>
                </a:solidFill>
                <a:latin typeface="楷体" panose="02010609060101010101" charset="-122"/>
                <a:ea typeface="楷体" panose="02010609060101010101" charset="-122"/>
                <a:cs typeface="楷体" panose="02010609060101010101" charset="-122"/>
              </a:rPr>
              <a:t>2026年6月第二周(6.8-6.</a:t>
            </a:r>
            <a:r>
              <a:rPr sz="7400" kern="0" spc="-2110" dirty="0">
                <a:solidFill>
                  <a:srgbClr val="000000">
                    <a:alpha val="100000"/>
                  </a:srgbClr>
                </a:solidFill>
                <a:latin typeface="楷体" panose="02010609060101010101" charset="-122"/>
                <a:ea typeface="楷体" panose="02010609060101010101" charset="-122"/>
                <a:cs typeface="楷体" panose="02010609060101010101" charset="-122"/>
              </a:rPr>
              <a:t> </a:t>
            </a:r>
            <a:r>
              <a:rPr sz="7400" b="1" kern="0" spc="760" dirty="0">
                <a:solidFill>
                  <a:srgbClr val="000000">
                    <a:alpha val="100000"/>
                  </a:srgbClr>
                </a:solidFill>
                <a:latin typeface="楷体" panose="02010609060101010101" charset="-122"/>
                <a:ea typeface="楷体" panose="02010609060101010101" charset="-122"/>
                <a:cs typeface="楷体" panose="02010609060101010101" charset="-122"/>
              </a:rPr>
              <a:t>14)</a:t>
            </a:r>
            <a:endParaRPr sz="7400" dirty="0">
              <a:latin typeface="楷体" panose="02010609060101010101" charset="-122"/>
              <a:ea typeface="楷体" panose="02010609060101010101" charset="-122"/>
              <a:cs typeface="楷体" panose="02010609060101010101" charset="-122"/>
            </a:endParaRPr>
          </a:p>
          <a:p>
            <a:pPr algn="l" rtl="0" eaLnBrk="0">
              <a:lnSpc>
                <a:spcPct val="123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algn="l" rtl="0" eaLnBrk="0">
              <a:lnSpc>
                <a:spcPct val="124000"/>
              </a:lnSpc>
            </a:pPr>
            <a:endParaRPr sz="1000" dirty="0">
              <a:latin typeface="Arial" panose="020B0604020202020204"/>
              <a:ea typeface="Arial" panose="020B0604020202020204"/>
              <a:cs typeface="Arial" panose="020B0604020202020204"/>
            </a:endParaRPr>
          </a:p>
          <a:p>
            <a:pPr marL="12700" algn="l" rtl="0" eaLnBrk="0">
              <a:lnSpc>
                <a:spcPct val="95000"/>
              </a:lnSpc>
              <a:spcBef>
                <a:spcPts val="1085"/>
              </a:spcBef>
            </a:pPr>
            <a:r>
              <a:rPr sz="3600" kern="0" spc="-40" dirty="0">
                <a:solidFill>
                  <a:srgbClr val="000000">
                    <a:alpha val="100000"/>
                  </a:srgbClr>
                </a:solidFill>
                <a:latin typeface="黑体" panose="02010609060101010101" charset="-122"/>
                <a:ea typeface="黑体" panose="02010609060101010101" charset="-122"/>
                <a:cs typeface="黑体" panose="02010609060101010101" charset="-122"/>
              </a:rPr>
              <a:t>·</a:t>
            </a:r>
            <a:r>
              <a:rPr sz="3600" kern="0" spc="-320" dirty="0">
                <a:solidFill>
                  <a:srgbClr val="000000">
                    <a:alpha val="100000"/>
                  </a:srgbClr>
                </a:solidFill>
                <a:latin typeface="黑体" panose="02010609060101010101" charset="-122"/>
                <a:ea typeface="黑体" panose="02010609060101010101" charset="-122"/>
                <a:cs typeface="黑体" panose="02010609060101010101" charset="-122"/>
              </a:rPr>
              <a:t> </a:t>
            </a:r>
            <a:r>
              <a:rPr sz="3600" b="1" kern="0" spc="-40" dirty="0">
                <a:solidFill>
                  <a:srgbClr val="000000">
                    <a:alpha val="100000"/>
                  </a:srgbClr>
                </a:solidFill>
                <a:latin typeface="黑体" panose="02010609060101010101" charset="-122"/>
                <a:ea typeface="黑体" panose="02010609060101010101" charset="-122"/>
                <a:cs typeface="黑体" panose="02010609060101010101" charset="-122"/>
              </a:rPr>
              <a:t>中国海洋生态预警监测公报</a:t>
            </a:r>
            <a:endParaRPr sz="3600" dirty="0">
              <a:latin typeface="黑体" panose="02010609060101010101" charset="-122"/>
              <a:ea typeface="黑体" panose="02010609060101010101" charset="-122"/>
              <a:cs typeface="黑体" panose="02010609060101010101" charset="-122"/>
            </a:endParaRPr>
          </a:p>
          <a:p>
            <a:pPr marL="12700" algn="l" rtl="0" eaLnBrk="0">
              <a:lnSpc>
                <a:spcPct val="96000"/>
              </a:lnSpc>
              <a:spcBef>
                <a:spcPts val="2290"/>
              </a:spcBef>
            </a:pPr>
            <a:r>
              <a:rPr sz="3900" kern="0" spc="-70" dirty="0">
                <a:solidFill>
                  <a:srgbClr val="000000">
                    <a:alpha val="100000"/>
                  </a:srgbClr>
                </a:solidFill>
                <a:latin typeface="黑体" panose="02010609060101010101" charset="-122"/>
                <a:ea typeface="黑体" panose="02010609060101010101" charset="-122"/>
                <a:cs typeface="黑体" panose="02010609060101010101" charset="-122"/>
              </a:rPr>
              <a:t>·</a:t>
            </a:r>
            <a:r>
              <a:rPr sz="3900" kern="0" spc="-70" dirty="0">
                <a:solidFill>
                  <a:srgbClr val="000000">
                    <a:alpha val="100000"/>
                  </a:srgbClr>
                </a:solidFill>
                <a:latin typeface="黑体" panose="02010609060101010101" charset="-122"/>
                <a:ea typeface="黑体" panose="02010609060101010101" charset="-122"/>
                <a:cs typeface="黑体" panose="02010609060101010101" charset="-122"/>
              </a:rPr>
              <a:t> </a:t>
            </a:r>
            <a:r>
              <a:rPr sz="3900" b="1" kern="0" spc="-70" dirty="0">
                <a:solidFill>
                  <a:srgbClr val="000000">
                    <a:alpha val="100000"/>
                  </a:srgbClr>
                </a:solidFill>
                <a:latin typeface="黑体" panose="02010609060101010101" charset="-122"/>
                <a:ea typeface="黑体" panose="02010609060101010101" charset="-122"/>
                <a:cs typeface="黑体" panose="02010609060101010101" charset="-122"/>
              </a:rPr>
              <a:t>国家人权行动计划(2026—2030年)</a:t>
            </a:r>
            <a:endParaRPr sz="3900" dirty="0">
              <a:latin typeface="黑体" panose="02010609060101010101" charset="-122"/>
              <a:ea typeface="黑体" panose="02010609060101010101" charset="-122"/>
              <a:cs typeface="黑体" panose="02010609060101010101" charset="-122"/>
            </a:endParaRPr>
          </a:p>
          <a:p>
            <a:pPr algn="l" rtl="0" eaLnBrk="0">
              <a:lnSpc>
                <a:spcPct val="103000"/>
              </a:lnSpc>
            </a:pPr>
            <a:endParaRPr sz="1600" dirty="0">
              <a:latin typeface="Arial" panose="020B0604020202020204"/>
              <a:ea typeface="Arial" panose="020B0604020202020204"/>
              <a:cs typeface="Arial" panose="020B0604020202020204"/>
            </a:endParaRPr>
          </a:p>
          <a:p>
            <a:pPr marL="12700" algn="l" rtl="0" eaLnBrk="0">
              <a:lnSpc>
                <a:spcPct val="97000"/>
              </a:lnSpc>
              <a:spcBef>
                <a:spcPts val="5"/>
              </a:spcBef>
            </a:pPr>
            <a:r>
              <a:rPr sz="3800" kern="0" spc="-280" dirty="0">
                <a:solidFill>
                  <a:srgbClr val="000000">
                    <a:alpha val="100000"/>
                  </a:srgbClr>
                </a:solidFill>
                <a:latin typeface="黑体" panose="02010609060101010101" charset="-122"/>
                <a:ea typeface="黑体" panose="02010609060101010101" charset="-122"/>
                <a:cs typeface="黑体" panose="02010609060101010101" charset="-122"/>
              </a:rPr>
              <a:t>·</a:t>
            </a:r>
            <a:r>
              <a:rPr sz="3800" kern="0" spc="-430" dirty="0">
                <a:solidFill>
                  <a:srgbClr val="000000">
                    <a:alpha val="100000"/>
                  </a:srgbClr>
                </a:solidFill>
                <a:latin typeface="黑体" panose="02010609060101010101" charset="-122"/>
                <a:ea typeface="黑体" panose="02010609060101010101" charset="-122"/>
                <a:cs typeface="黑体" panose="02010609060101010101" charset="-122"/>
              </a:rPr>
              <a:t> </a:t>
            </a:r>
            <a:r>
              <a:rPr sz="3800" b="1" kern="0" spc="-280" dirty="0">
                <a:solidFill>
                  <a:srgbClr val="000000">
                    <a:alpha val="100000"/>
                  </a:srgbClr>
                </a:solidFill>
                <a:latin typeface="黑体" panose="02010609060101010101" charset="-122"/>
                <a:ea typeface="黑体" panose="02010609060101010101" charset="-122"/>
                <a:cs typeface="黑体" panose="02010609060101010101" charset="-122"/>
              </a:rPr>
              <a:t>国务院印发《现代化应急体系建设“十五五”规划》</a:t>
            </a:r>
            <a:endParaRPr sz="3800" dirty="0">
              <a:latin typeface="黑体" panose="02010609060101010101" charset="-122"/>
              <a:ea typeface="黑体" panose="02010609060101010101" charset="-122"/>
              <a:cs typeface="黑体" panose="02010609060101010101" charset="-122"/>
            </a:endParaRPr>
          </a:p>
        </p:txBody>
      </p:sp>
      <p:sp>
        <p:nvSpPr>
          <p:cNvPr id="192" name="textbox 192"/>
          <p:cNvSpPr/>
          <p:nvPr/>
        </p:nvSpPr>
        <p:spPr>
          <a:xfrm>
            <a:off x="21780500" y="273042"/>
            <a:ext cx="184213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kern="0" spc="26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26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a:p>
            <a:pPr marL="24765"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194" name="picture 194"/>
          <p:cNvPicPr>
            <a:picLocks noChangeAspect="1"/>
          </p:cNvPicPr>
          <p:nvPr/>
        </p:nvPicPr>
        <p:blipFill>
          <a:blip r:embed="rId2"/>
          <a:stretch>
            <a:fillRect/>
          </a:stretch>
        </p:blipFill>
        <p:spPr>
          <a:xfrm rot="21600000">
            <a:off x="21107522" y="266639"/>
            <a:ext cx="628618" cy="62229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picture 196"/>
          <p:cNvPicPr>
            <a:picLocks noChangeAspect="1"/>
          </p:cNvPicPr>
          <p:nvPr/>
        </p:nvPicPr>
        <p:blipFill>
          <a:blip r:embed="rId1"/>
          <a:stretch>
            <a:fillRect/>
          </a:stretch>
        </p:blipFill>
        <p:spPr>
          <a:xfrm rot="21600000">
            <a:off x="0" y="0"/>
            <a:ext cx="24377660" cy="13716000"/>
          </a:xfrm>
          <a:prstGeom prst="rect">
            <a:avLst/>
          </a:prstGeom>
        </p:spPr>
      </p:pic>
      <p:sp>
        <p:nvSpPr>
          <p:cNvPr id="198" name="textbox 198"/>
          <p:cNvSpPr/>
          <p:nvPr/>
        </p:nvSpPr>
        <p:spPr>
          <a:xfrm>
            <a:off x="692241" y="5822985"/>
            <a:ext cx="23003510" cy="6160134"/>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354965" algn="l" rtl="0" eaLnBrk="0">
              <a:lnSpc>
                <a:spcPct val="95000"/>
              </a:lnSpc>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marL="779780" algn="l" rtl="0" eaLnBrk="0">
              <a:lnSpc>
                <a:spcPct val="99000"/>
              </a:lnSpc>
              <a:spcBef>
                <a:spcPts val="850"/>
              </a:spcBef>
            </a:pPr>
            <a:r>
              <a:rPr sz="2800" b="1" kern="0" spc="-120" dirty="0">
                <a:solidFill>
                  <a:srgbClr val="000000">
                    <a:alpha val="100000"/>
                  </a:srgbClr>
                </a:solidFill>
                <a:latin typeface="黑体" panose="02010609060101010101" charset="-122"/>
                <a:ea typeface="黑体" panose="02010609060101010101" charset="-122"/>
                <a:cs typeface="黑体" panose="02010609060101010101" charset="-122"/>
              </a:rPr>
              <a:t>1.纪念日</a:t>
            </a:r>
            <a:endParaRPr sz="2800" dirty="0">
              <a:latin typeface="黑体" panose="02010609060101010101" charset="-122"/>
              <a:ea typeface="黑体" panose="02010609060101010101" charset="-122"/>
              <a:cs typeface="黑体" panose="02010609060101010101" charset="-122"/>
            </a:endParaRPr>
          </a:p>
          <a:p>
            <a:pPr algn="l" rtl="0" eaLnBrk="0">
              <a:lnSpc>
                <a:spcPct val="126000"/>
              </a:lnSpc>
            </a:pPr>
            <a:endParaRPr sz="1000" dirty="0">
              <a:latin typeface="Arial" panose="020B0604020202020204"/>
              <a:ea typeface="Arial" panose="020B0604020202020204"/>
              <a:cs typeface="Arial" panose="020B0604020202020204"/>
            </a:endParaRPr>
          </a:p>
          <a:p>
            <a:pPr marL="741045" algn="l" rtl="0" eaLnBrk="0">
              <a:lnSpc>
                <a:spcPct val="97000"/>
              </a:lnSpc>
              <a:spcBef>
                <a:spcPts val="820"/>
              </a:spcBef>
            </a:pPr>
            <a:r>
              <a:rPr sz="2700" b="1" kern="0" spc="-30" dirty="0">
                <a:solidFill>
                  <a:srgbClr val="000000">
                    <a:alpha val="100000"/>
                  </a:srgbClr>
                </a:solidFill>
                <a:latin typeface="黑体" panose="02010609060101010101" charset="-122"/>
                <a:ea typeface="黑体" panose="02010609060101010101" charset="-122"/>
                <a:cs typeface="黑体" panose="02010609060101010101" charset="-122"/>
              </a:rPr>
              <a:t>6月8日是世界海洋日</a:t>
            </a:r>
            <a:r>
              <a:rPr sz="2700" b="1" kern="0" spc="-40" dirty="0">
                <a:solidFill>
                  <a:srgbClr val="000000">
                    <a:alpha val="100000"/>
                  </a:srgbClr>
                </a:solidFill>
                <a:latin typeface="黑体" panose="02010609060101010101" charset="-122"/>
                <a:ea typeface="黑体" panose="02010609060101010101" charset="-122"/>
                <a:cs typeface="黑体" panose="02010609060101010101" charset="-122"/>
              </a:rPr>
              <a:t>。</a:t>
            </a:r>
            <a:endParaRPr sz="2700" dirty="0">
              <a:latin typeface="黑体" panose="02010609060101010101" charset="-122"/>
              <a:ea typeface="黑体" panose="02010609060101010101" charset="-122"/>
              <a:cs typeface="黑体" panose="02010609060101010101" charset="-122"/>
            </a:endParaRPr>
          </a:p>
          <a:p>
            <a:pPr algn="l" rtl="0" eaLnBrk="0">
              <a:lnSpc>
                <a:spcPct val="121000"/>
              </a:lnSpc>
            </a:pPr>
            <a:endParaRPr sz="1000" dirty="0">
              <a:latin typeface="Arial" panose="020B0604020202020204"/>
              <a:ea typeface="Arial" panose="020B0604020202020204"/>
              <a:cs typeface="Arial" panose="020B0604020202020204"/>
            </a:endParaRPr>
          </a:p>
          <a:p>
            <a:pPr marL="735965" algn="l" rtl="0" eaLnBrk="0">
              <a:lnSpc>
                <a:spcPct val="96000"/>
              </a:lnSpc>
              <a:spcBef>
                <a:spcPts val="910"/>
              </a:spcBef>
            </a:pPr>
            <a:r>
              <a:rPr sz="3000" b="1" kern="0" spc="-110" dirty="0">
                <a:solidFill>
                  <a:srgbClr val="000000">
                    <a:alpha val="100000"/>
                  </a:srgbClr>
                </a:solidFill>
                <a:latin typeface="Arial" panose="020B0604020202020204"/>
                <a:ea typeface="Arial" panose="020B0604020202020204"/>
                <a:cs typeface="Arial" panose="020B0604020202020204"/>
              </a:rPr>
              <a:t>2.</a:t>
            </a:r>
            <a:r>
              <a:rPr sz="3000" b="1" kern="0" spc="-110" dirty="0">
                <a:solidFill>
                  <a:srgbClr val="000000">
                    <a:alpha val="100000"/>
                  </a:srgbClr>
                </a:solidFill>
                <a:latin typeface="黑体" panose="02010609060101010101" charset="-122"/>
                <a:ea typeface="黑体" panose="02010609060101010101" charset="-122"/>
                <a:cs typeface="黑体" panose="02010609060101010101" charset="-122"/>
              </a:rPr>
              <a:t>红树林</a:t>
            </a:r>
            <a:endParaRPr sz="3000" dirty="0">
              <a:latin typeface="黑体" panose="02010609060101010101" charset="-122"/>
              <a:ea typeface="黑体" panose="02010609060101010101" charset="-122"/>
              <a:cs typeface="黑体" panose="02010609060101010101" charset="-122"/>
            </a:endParaRPr>
          </a:p>
          <a:p>
            <a:pPr algn="l" rtl="0" eaLnBrk="0">
              <a:lnSpc>
                <a:spcPct val="139000"/>
              </a:lnSpc>
            </a:pPr>
            <a:endParaRPr sz="1000" dirty="0">
              <a:latin typeface="Arial" panose="020B0604020202020204"/>
              <a:ea typeface="Arial" panose="020B0604020202020204"/>
              <a:cs typeface="Arial" panose="020B0604020202020204"/>
            </a:endParaRPr>
          </a:p>
          <a:p>
            <a:pPr marL="741045" algn="l" rtl="0" eaLnBrk="0">
              <a:lnSpc>
                <a:spcPct val="94000"/>
              </a:lnSpc>
              <a:spcBef>
                <a:spcPts val="790"/>
              </a:spcBef>
            </a:pPr>
            <a:r>
              <a:rPr sz="2600" b="1" kern="0" spc="220" dirty="0">
                <a:solidFill>
                  <a:srgbClr val="000000">
                    <a:alpha val="100000"/>
                  </a:srgbClr>
                </a:solidFill>
                <a:latin typeface="黑体" panose="02010609060101010101" charset="-122"/>
                <a:ea typeface="黑体" panose="02010609060101010101" charset="-122"/>
                <a:cs typeface="黑体" panose="02010609060101010101" charset="-122"/>
              </a:rPr>
              <a:t>红树林，是以红树植物为主体的植物群落</a:t>
            </a:r>
            <a:r>
              <a:rPr sz="2600" kern="0" spc="220" dirty="0">
                <a:solidFill>
                  <a:srgbClr val="000000">
                    <a:alpha val="100000"/>
                  </a:srgbClr>
                </a:solidFill>
                <a:latin typeface="黑体" panose="02010609060101010101" charset="-122"/>
                <a:ea typeface="黑体" panose="02010609060101010101" charset="-122"/>
                <a:cs typeface="黑体" panose="02010609060101010101" charset="-122"/>
              </a:rPr>
              <a:t>，它们生长在热带、亚热带海岸潮间带，并构成了陆地向海洋过渡的特殊生态系统，也</a:t>
            </a:r>
            <a:r>
              <a:rPr sz="2600" kern="0" spc="210" dirty="0">
                <a:solidFill>
                  <a:srgbClr val="000000">
                    <a:alpha val="100000"/>
                  </a:srgbClr>
                </a:solidFill>
                <a:latin typeface="黑体" panose="02010609060101010101" charset="-122"/>
                <a:ea typeface="黑体" panose="02010609060101010101" charset="-122"/>
                <a:cs typeface="黑体" panose="02010609060101010101" charset="-122"/>
              </a:rPr>
              <a:t>被称作“海岸</a:t>
            </a:r>
            <a:endParaRPr sz="2600" dirty="0">
              <a:latin typeface="黑体" panose="02010609060101010101" charset="-122"/>
              <a:ea typeface="黑体" panose="02010609060101010101" charset="-122"/>
              <a:cs typeface="黑体" panose="02010609060101010101" charset="-122"/>
            </a:endParaRPr>
          </a:p>
          <a:p>
            <a:pPr algn="l" rtl="0" eaLnBrk="0">
              <a:lnSpc>
                <a:spcPct val="175000"/>
              </a:lnSpc>
            </a:pPr>
            <a:endParaRPr sz="1000" dirty="0">
              <a:latin typeface="Arial" panose="020B0604020202020204"/>
              <a:ea typeface="Arial" panose="020B0604020202020204"/>
              <a:cs typeface="Arial" panose="020B0604020202020204"/>
            </a:endParaRPr>
          </a:p>
          <a:p>
            <a:pPr marL="12700" algn="l" rtl="0" eaLnBrk="0">
              <a:lnSpc>
                <a:spcPct val="97000"/>
              </a:lnSpc>
              <a:spcBef>
                <a:spcPts val="785"/>
              </a:spcBef>
            </a:pPr>
            <a:r>
              <a:rPr sz="2600" kern="0" spc="50" dirty="0">
                <a:solidFill>
                  <a:srgbClr val="000000">
                    <a:alpha val="100000"/>
                  </a:srgbClr>
                </a:solidFill>
                <a:latin typeface="黑体" panose="02010609060101010101" charset="-122"/>
                <a:ea typeface="黑体" panose="02010609060101010101" charset="-122"/>
                <a:cs typeface="黑体" panose="02010609060101010101" charset="-122"/>
              </a:rPr>
              <a:t>卫士”“海洋绿肺”。</a:t>
            </a:r>
            <a:endParaRPr sz="2600" dirty="0">
              <a:latin typeface="黑体" panose="02010609060101010101" charset="-122"/>
              <a:ea typeface="黑体" panose="02010609060101010101" charset="-122"/>
              <a:cs typeface="黑体" panose="02010609060101010101" charset="-122"/>
            </a:endParaRPr>
          </a:p>
          <a:p>
            <a:pPr algn="l" rtl="0" eaLnBrk="0">
              <a:lnSpc>
                <a:spcPct val="175000"/>
              </a:lnSpc>
            </a:pPr>
            <a:endParaRPr sz="1000" dirty="0">
              <a:latin typeface="Arial" panose="020B0604020202020204"/>
              <a:ea typeface="Arial" panose="020B0604020202020204"/>
              <a:cs typeface="Arial" panose="020B0604020202020204"/>
            </a:endParaRPr>
          </a:p>
          <a:p>
            <a:pPr algn="r" rtl="0" eaLnBrk="0">
              <a:lnSpc>
                <a:spcPct val="92000"/>
              </a:lnSpc>
              <a:spcBef>
                <a:spcPts val="755"/>
              </a:spcBef>
            </a:pPr>
            <a:r>
              <a:rPr sz="2500" kern="0" spc="330" dirty="0">
                <a:solidFill>
                  <a:srgbClr val="000000">
                    <a:alpha val="100000"/>
                  </a:srgbClr>
                </a:solidFill>
                <a:latin typeface="黑体" panose="02010609060101010101" charset="-122"/>
                <a:ea typeface="黑体" panose="02010609060101010101" charset="-122"/>
                <a:cs typeface="黑体" panose="02010609060101010101" charset="-122"/>
              </a:rPr>
              <a:t>我国采用乔木型和灌木型红树林植物进行搭配种植，在植被成功恢复的基础上提高了红</a:t>
            </a:r>
            <a:r>
              <a:rPr sz="2500" kern="0" spc="320" dirty="0">
                <a:solidFill>
                  <a:srgbClr val="000000">
                    <a:alpha val="100000"/>
                  </a:srgbClr>
                </a:solidFill>
                <a:latin typeface="黑体" panose="02010609060101010101" charset="-122"/>
                <a:ea typeface="黑体" panose="02010609060101010101" charset="-122"/>
                <a:cs typeface="黑体" panose="02010609060101010101" charset="-122"/>
              </a:rPr>
              <a:t>树林的固碳能力，同时提升对海岸的防护效果，为动物</a:t>
            </a:r>
            <a:endParaRPr sz="2500" dirty="0">
              <a:latin typeface="黑体" panose="02010609060101010101" charset="-122"/>
              <a:ea typeface="黑体" panose="02010609060101010101" charset="-122"/>
              <a:cs typeface="黑体" panose="02010609060101010101" charset="-122"/>
            </a:endParaRPr>
          </a:p>
          <a:p>
            <a:pPr algn="l" rtl="0" eaLnBrk="0">
              <a:lnSpc>
                <a:spcPct val="138000"/>
              </a:lnSpc>
            </a:pPr>
            <a:endParaRPr sz="1000" dirty="0">
              <a:latin typeface="Arial" panose="020B0604020202020204"/>
              <a:ea typeface="Arial" panose="020B0604020202020204"/>
              <a:cs typeface="Arial" panose="020B0604020202020204"/>
            </a:endParaRPr>
          </a:p>
          <a:p>
            <a:pPr algn="l" rtl="0" eaLnBrk="0">
              <a:lnSpc>
                <a:spcPct val="103000"/>
              </a:lnSpc>
            </a:pPr>
            <a:endParaRPr sz="700" dirty="0">
              <a:latin typeface="Arial" panose="020B0604020202020204"/>
              <a:ea typeface="Arial" panose="020B0604020202020204"/>
              <a:cs typeface="Arial" panose="020B0604020202020204"/>
            </a:endParaRPr>
          </a:p>
          <a:p>
            <a:pPr marL="17780" algn="l" rtl="0" eaLnBrk="0">
              <a:lnSpc>
                <a:spcPct val="99000"/>
              </a:lnSpc>
              <a:spcBef>
                <a:spcPts val="5"/>
              </a:spcBef>
            </a:pPr>
            <a:r>
              <a:rPr sz="2900" b="1" kern="0" spc="-240" dirty="0">
                <a:solidFill>
                  <a:srgbClr val="000000">
                    <a:alpha val="100000"/>
                  </a:srgbClr>
                </a:solidFill>
                <a:latin typeface="黑体" panose="02010609060101010101" charset="-122"/>
                <a:ea typeface="黑体" panose="02010609060101010101" charset="-122"/>
                <a:cs typeface="黑体" panose="02010609060101010101" charset="-122"/>
              </a:rPr>
              <a:t>提供更多的栖息空间。</a:t>
            </a:r>
            <a:endParaRPr sz="2900" dirty="0">
              <a:latin typeface="黑体" panose="02010609060101010101" charset="-122"/>
              <a:ea typeface="黑体" panose="02010609060101010101" charset="-122"/>
              <a:cs typeface="黑体" panose="02010609060101010101" charset="-122"/>
            </a:endParaRPr>
          </a:p>
        </p:txBody>
      </p:sp>
      <p:sp>
        <p:nvSpPr>
          <p:cNvPr id="200" name="textbox 200"/>
          <p:cNvSpPr/>
          <p:nvPr/>
        </p:nvSpPr>
        <p:spPr>
          <a:xfrm>
            <a:off x="3359119" y="2542968"/>
            <a:ext cx="19606894" cy="2988310"/>
          </a:xfrm>
          <a:prstGeom prst="rect">
            <a:avLst/>
          </a:prstGeom>
          <a:noFill/>
          <a:ln w="0" cap="flat">
            <a:noFill/>
            <a:prstDash val="solid"/>
            <a:miter lim="0"/>
          </a:ln>
        </p:spPr>
        <p:txBody>
          <a:bodyPr vert="horz" wrap="square" lIns="0" tIns="0" rIns="0" bIns="0"/>
          <a:lstStyle/>
          <a:p>
            <a:pPr algn="l" rtl="0" eaLnBrk="0">
              <a:lnSpc>
                <a:spcPct val="71000"/>
              </a:lnSpc>
            </a:pPr>
            <a:endParaRPr sz="100" dirty="0">
              <a:latin typeface="Arial" panose="020B0604020202020204"/>
              <a:ea typeface="Arial" panose="020B0604020202020204"/>
              <a:cs typeface="Arial" panose="020B0604020202020204"/>
            </a:endParaRPr>
          </a:p>
          <a:p>
            <a:pPr marL="12700" algn="l" rtl="0" eaLnBrk="0">
              <a:lnSpc>
                <a:spcPct val="94000"/>
              </a:lnSpc>
            </a:pPr>
            <a:r>
              <a:rPr sz="2600" kern="0" spc="150" dirty="0">
                <a:solidFill>
                  <a:srgbClr val="FFFFFF">
                    <a:alpha val="100000"/>
                  </a:srgbClr>
                </a:solidFill>
                <a:latin typeface="黑体" panose="02010609060101010101" charset="-122"/>
                <a:ea typeface="黑体" panose="02010609060101010101" charset="-122"/>
                <a:cs typeface="黑体" panose="02010609060101010101" charset="-122"/>
              </a:rPr>
              <a:t>自然资源部6月8日发布的</a:t>
            </a:r>
            <a:r>
              <a:rPr sz="2600" kern="0" spc="140" dirty="0">
                <a:solidFill>
                  <a:srgbClr val="FFFFFF">
                    <a:alpha val="100000"/>
                  </a:srgbClr>
                </a:solidFill>
                <a:latin typeface="黑体" panose="02010609060101010101" charset="-122"/>
                <a:ea typeface="黑体" panose="02010609060101010101" charset="-122"/>
                <a:cs typeface="黑体" panose="02010609060101010101" charset="-122"/>
              </a:rPr>
              <a:t>《中国海洋生态预警监测公报》显示，2025年，我国珊瑚礁、海草</a:t>
            </a:r>
            <a:r>
              <a:rPr sz="2600" kern="0" spc="-420" dirty="0">
                <a:solidFill>
                  <a:srgbClr val="FFFFFF">
                    <a:alpha val="100000"/>
                  </a:srgbClr>
                </a:solidFill>
                <a:latin typeface="黑体" panose="02010609060101010101" charset="-122"/>
                <a:ea typeface="黑体" panose="02010609060101010101" charset="-122"/>
                <a:cs typeface="黑体" panose="02010609060101010101" charset="-122"/>
              </a:rPr>
              <a:t> </a:t>
            </a:r>
            <a:r>
              <a:rPr sz="2600" kern="0" spc="140" dirty="0">
                <a:solidFill>
                  <a:srgbClr val="FFFFFF">
                    <a:alpha val="100000"/>
                  </a:srgbClr>
                </a:solidFill>
                <a:latin typeface="黑体" panose="02010609060101010101" charset="-122"/>
                <a:ea typeface="黑体" panose="02010609060101010101" charset="-122"/>
                <a:cs typeface="黑体" panose="02010609060101010101" charset="-122"/>
              </a:rPr>
              <a:t>床</a:t>
            </a:r>
            <a:r>
              <a:rPr sz="2600" kern="0" spc="-160" dirty="0">
                <a:solidFill>
                  <a:srgbClr val="FFFFFF">
                    <a:alpha val="100000"/>
                  </a:srgbClr>
                </a:solidFill>
                <a:latin typeface="黑体" panose="02010609060101010101" charset="-122"/>
                <a:ea typeface="黑体" panose="02010609060101010101" charset="-122"/>
                <a:cs typeface="黑体" panose="02010609060101010101" charset="-122"/>
              </a:rPr>
              <a:t> </a:t>
            </a:r>
            <a:r>
              <a:rPr sz="2600" kern="0" spc="140" dirty="0">
                <a:solidFill>
                  <a:srgbClr val="FFFFFF">
                    <a:alpha val="100000"/>
                  </a:srgbClr>
                </a:solidFill>
                <a:latin typeface="黑体" panose="02010609060101010101" charset="-122"/>
                <a:ea typeface="黑体" panose="02010609060101010101" charset="-122"/>
                <a:cs typeface="黑体" panose="02010609060101010101" charset="-122"/>
              </a:rPr>
              <a:t>、</a:t>
            </a:r>
            <a:r>
              <a:rPr sz="2600" kern="0" spc="-400" dirty="0">
                <a:solidFill>
                  <a:srgbClr val="FFFFFF">
                    <a:alpha val="100000"/>
                  </a:srgbClr>
                </a:solidFill>
                <a:latin typeface="黑体" panose="02010609060101010101" charset="-122"/>
                <a:ea typeface="黑体" panose="02010609060101010101" charset="-122"/>
                <a:cs typeface="黑体" panose="02010609060101010101" charset="-122"/>
              </a:rPr>
              <a:t> </a:t>
            </a:r>
            <a:r>
              <a:rPr sz="2600" kern="0" spc="140" dirty="0">
                <a:solidFill>
                  <a:srgbClr val="FFFFFF">
                    <a:alpha val="100000"/>
                  </a:srgbClr>
                </a:solidFill>
                <a:latin typeface="黑体" panose="02010609060101010101" charset="-122"/>
                <a:ea typeface="黑体" panose="02010609060101010101" charset="-122"/>
                <a:cs typeface="黑体" panose="02010609060101010101" charset="-122"/>
              </a:rPr>
              <a:t>红树</a:t>
            </a:r>
            <a:r>
              <a:rPr sz="2600" kern="0" spc="140" dirty="0">
                <a:solidFill>
                  <a:srgbClr val="FFFFFF">
                    <a:alpha val="100000"/>
                  </a:srgbClr>
                </a:solidFill>
                <a:latin typeface="黑体" panose="02010609060101010101" charset="-122"/>
                <a:ea typeface="黑体" panose="02010609060101010101" charset="-122"/>
                <a:cs typeface="黑体" panose="02010609060101010101" charset="-122"/>
              </a:rPr>
              <a:t> </a:t>
            </a:r>
            <a:r>
              <a:rPr sz="2600" kern="0" spc="140" dirty="0">
                <a:solidFill>
                  <a:srgbClr val="FFFFFF">
                    <a:alpha val="100000"/>
                  </a:srgbClr>
                </a:solidFill>
                <a:latin typeface="黑体" panose="02010609060101010101" charset="-122"/>
                <a:ea typeface="黑体" panose="02010609060101010101" charset="-122"/>
                <a:cs typeface="黑体" panose="02010609060101010101" charset="-122"/>
              </a:rPr>
              <a:t>林</a:t>
            </a:r>
            <a:r>
              <a:rPr sz="2600" kern="0" spc="-180" dirty="0">
                <a:solidFill>
                  <a:srgbClr val="FFFFFF">
                    <a:alpha val="100000"/>
                  </a:srgbClr>
                </a:solidFill>
                <a:latin typeface="黑体" panose="02010609060101010101" charset="-122"/>
                <a:ea typeface="黑体" panose="02010609060101010101" charset="-122"/>
                <a:cs typeface="黑体" panose="02010609060101010101" charset="-122"/>
              </a:rPr>
              <a:t> </a:t>
            </a:r>
            <a:r>
              <a:rPr sz="2600" kern="0" spc="140" dirty="0">
                <a:solidFill>
                  <a:srgbClr val="FFFFFF">
                    <a:alpha val="100000"/>
                  </a:srgbClr>
                </a:solidFill>
                <a:latin typeface="黑体" panose="02010609060101010101" charset="-122"/>
                <a:ea typeface="黑体" panose="02010609060101010101" charset="-122"/>
                <a:cs typeface="黑体" panose="02010609060101010101" charset="-122"/>
              </a:rPr>
              <a:t>、海岛生态系统状况</a:t>
            </a:r>
            <a:endParaRPr sz="2600" dirty="0">
              <a:latin typeface="黑体" panose="02010609060101010101" charset="-122"/>
              <a:ea typeface="黑体" panose="02010609060101010101" charset="-122"/>
              <a:cs typeface="黑体" panose="02010609060101010101" charset="-122"/>
            </a:endParaRPr>
          </a:p>
          <a:p>
            <a:pPr algn="l" rtl="0" eaLnBrk="0">
              <a:lnSpc>
                <a:spcPct val="107000"/>
              </a:lnSpc>
            </a:pPr>
            <a:endParaRPr sz="1000" dirty="0">
              <a:latin typeface="Arial" panose="020B0604020202020204"/>
              <a:ea typeface="Arial" panose="020B0604020202020204"/>
              <a:cs typeface="Arial" panose="020B0604020202020204"/>
            </a:endParaRPr>
          </a:p>
          <a:p>
            <a:pPr marL="12700" algn="l" rtl="0" eaLnBrk="0">
              <a:lnSpc>
                <a:spcPct val="94000"/>
              </a:lnSpc>
              <a:spcBef>
                <a:spcPts val="785"/>
              </a:spcBef>
            </a:pPr>
            <a:r>
              <a:rPr sz="2600" kern="0" spc="260" dirty="0">
                <a:solidFill>
                  <a:srgbClr val="FFFFFF">
                    <a:alpha val="100000"/>
                  </a:srgbClr>
                </a:solidFill>
                <a:latin typeface="黑体" panose="02010609060101010101" charset="-122"/>
                <a:ea typeface="黑体" panose="02010609060101010101" charset="-122"/>
                <a:cs typeface="黑体" panose="02010609060101010101" charset="-122"/>
              </a:rPr>
              <a:t>以优良为主。在广西涠洲岛生态修复海域，培育成</a:t>
            </a:r>
            <a:r>
              <a:rPr sz="2600" kern="0" spc="250" dirty="0">
                <a:solidFill>
                  <a:srgbClr val="FFFFFF">
                    <a:alpha val="100000"/>
                  </a:srgbClr>
                </a:solidFill>
                <a:latin typeface="黑体" panose="02010609060101010101" charset="-122"/>
                <a:ea typeface="黑体" panose="02010609060101010101" charset="-122"/>
                <a:cs typeface="黑体" panose="02010609060101010101" charset="-122"/>
              </a:rPr>
              <a:t>活的珊瑚群落，今年首次实现规模化自然排卵繁育，标志着人工修复海域</a:t>
            </a:r>
            <a:endParaRPr sz="2600" dirty="0">
              <a:latin typeface="黑体" panose="02010609060101010101" charset="-122"/>
              <a:ea typeface="黑体" panose="02010609060101010101" charset="-122"/>
              <a:cs typeface="黑体" panose="02010609060101010101" charset="-122"/>
            </a:endParaRPr>
          </a:p>
          <a:p>
            <a:pPr algn="l" rtl="0" eaLnBrk="0">
              <a:lnSpc>
                <a:spcPct val="126000"/>
              </a:lnSpc>
            </a:pPr>
            <a:endParaRPr sz="1000" dirty="0">
              <a:latin typeface="Arial" panose="020B0604020202020204"/>
              <a:ea typeface="Arial" panose="020B0604020202020204"/>
              <a:cs typeface="Arial" panose="020B0604020202020204"/>
            </a:endParaRPr>
          </a:p>
          <a:p>
            <a:pPr marL="12700" algn="l" rtl="0" eaLnBrk="0">
              <a:lnSpc>
                <a:spcPct val="97000"/>
              </a:lnSpc>
              <a:spcBef>
                <a:spcPts val="785"/>
              </a:spcBef>
            </a:pPr>
            <a:r>
              <a:rPr sz="2600" kern="0" spc="40" dirty="0">
                <a:solidFill>
                  <a:srgbClr val="FFFFFF">
                    <a:alpha val="100000"/>
                  </a:srgbClr>
                </a:solidFill>
                <a:latin typeface="黑体" panose="02010609060101010101" charset="-122"/>
                <a:ea typeface="黑体" panose="02010609060101010101" charset="-122"/>
                <a:cs typeface="黑体" panose="02010609060101010101" charset="-122"/>
              </a:rPr>
              <a:t>已构建完整生态自愈体系。</a:t>
            </a:r>
            <a:endParaRPr sz="2600" dirty="0">
              <a:latin typeface="黑体" panose="02010609060101010101" charset="-122"/>
              <a:ea typeface="黑体" panose="02010609060101010101" charset="-122"/>
              <a:cs typeface="黑体" panose="02010609060101010101" charset="-122"/>
            </a:endParaRPr>
          </a:p>
          <a:p>
            <a:pPr marL="12700" algn="l" rtl="0" eaLnBrk="0">
              <a:lnSpc>
                <a:spcPct val="93000"/>
              </a:lnSpc>
              <a:spcBef>
                <a:spcPts val="1970"/>
              </a:spcBef>
            </a:pPr>
            <a:r>
              <a:rPr sz="2700" kern="0" spc="180" dirty="0">
                <a:solidFill>
                  <a:srgbClr val="FFFFFF">
                    <a:alpha val="100000"/>
                  </a:srgbClr>
                </a:solidFill>
                <a:latin typeface="黑体" panose="02010609060101010101" charset="-122"/>
                <a:ea typeface="黑体" panose="02010609060101010101" charset="-122"/>
                <a:cs typeface="黑体" panose="02010609060101010101" charset="-122"/>
              </a:rPr>
              <a:t>今年以来，我国“蓝色海湾”整治、珊瑚礁修复等一批重点生态工程建设提速；;与此同时，“和美海岛”创建示范也稳步</a:t>
            </a:r>
            <a:endParaRPr sz="2700" dirty="0">
              <a:latin typeface="黑体" panose="02010609060101010101" charset="-122"/>
              <a:ea typeface="黑体" panose="02010609060101010101" charset="-122"/>
              <a:cs typeface="黑体" panose="02010609060101010101" charset="-122"/>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13000"/>
              </a:lnSpc>
            </a:pPr>
            <a:endParaRPr sz="600" dirty="0">
              <a:latin typeface="Arial" panose="020B0604020202020204"/>
              <a:ea typeface="Arial" panose="020B0604020202020204"/>
              <a:cs typeface="Arial" panose="020B0604020202020204"/>
            </a:endParaRPr>
          </a:p>
          <a:p>
            <a:pPr marL="12700" algn="l" rtl="0" eaLnBrk="0">
              <a:lnSpc>
                <a:spcPct val="93000"/>
              </a:lnSpc>
              <a:spcBef>
                <a:spcPts val="0"/>
              </a:spcBef>
            </a:pPr>
            <a:r>
              <a:rPr sz="2700" kern="0" spc="80" dirty="0">
                <a:solidFill>
                  <a:srgbClr val="FFFFFF">
                    <a:alpha val="100000"/>
                  </a:srgbClr>
                </a:solidFill>
                <a:latin typeface="黑体" panose="02010609060101010101" charset="-122"/>
                <a:ea typeface="黑体" panose="02010609060101010101" charset="-122"/>
                <a:cs typeface="黑体" panose="02010609060101010101" charset="-122"/>
              </a:rPr>
              <a:t>推进，首批33个“和美海岛”初步形成</a:t>
            </a:r>
            <a:r>
              <a:rPr sz="2700" kern="0" spc="70" dirty="0">
                <a:solidFill>
                  <a:srgbClr val="FFFFFF">
                    <a:alpha val="100000"/>
                  </a:srgbClr>
                </a:solidFill>
                <a:latin typeface="黑体" panose="02010609060101010101" charset="-122"/>
                <a:ea typeface="黑体" panose="02010609060101010101" charset="-122"/>
                <a:cs typeface="黑体" panose="02010609060101010101" charset="-122"/>
              </a:rPr>
              <a:t>岛绿、滩净、水清、物丰的“和美”新格局。</a:t>
            </a:r>
            <a:endParaRPr sz="2700" dirty="0">
              <a:latin typeface="黑体" panose="02010609060101010101" charset="-122"/>
              <a:ea typeface="黑体" panose="02010609060101010101" charset="-122"/>
              <a:cs typeface="黑体" panose="02010609060101010101" charset="-122"/>
            </a:endParaRPr>
          </a:p>
        </p:txBody>
      </p:sp>
      <p:sp>
        <p:nvSpPr>
          <p:cNvPr id="202" name="textbox 202"/>
          <p:cNvSpPr/>
          <p:nvPr/>
        </p:nvSpPr>
        <p:spPr>
          <a:xfrm>
            <a:off x="793678" y="374366"/>
            <a:ext cx="8569959" cy="739775"/>
          </a:xfrm>
          <a:prstGeom prst="rect">
            <a:avLst/>
          </a:prstGeom>
          <a:noFill/>
          <a:ln w="0" cap="flat">
            <a:noFill/>
            <a:prstDash val="solid"/>
            <a:miter lim="0"/>
          </a:ln>
        </p:spPr>
        <p:txBody>
          <a:bodyPr vert="horz" wrap="square" lIns="0" tIns="0" rIns="0" bIns="0"/>
          <a:lstStyle/>
          <a:p>
            <a:pPr algn="l" rtl="0" eaLnBrk="0">
              <a:lnSpc>
                <a:spcPct val="66000"/>
              </a:lnSpc>
            </a:pPr>
            <a:endParaRPr sz="100" dirty="0">
              <a:latin typeface="Arial" panose="020B0604020202020204"/>
              <a:ea typeface="Arial" panose="020B0604020202020204"/>
              <a:cs typeface="Arial" panose="020B0604020202020204"/>
            </a:endParaRPr>
          </a:p>
          <a:p>
            <a:pPr algn="r" rtl="0" eaLnBrk="0">
              <a:lnSpc>
                <a:spcPct val="96000"/>
              </a:lnSpc>
            </a:pPr>
            <a:r>
              <a:rPr sz="4900" kern="0" spc="-260" dirty="0">
                <a:solidFill>
                  <a:srgbClr val="F00010">
                    <a:alpha val="100000"/>
                  </a:srgbClr>
                </a:solidFill>
                <a:latin typeface="宋体" panose="02010600030101010101" pitchFamily="2" charset="-122"/>
                <a:ea typeface="宋体" panose="02010600030101010101" pitchFamily="2" charset="-122"/>
                <a:cs typeface="宋体" panose="02010600030101010101" pitchFamily="2" charset="-122"/>
              </a:rPr>
              <a:t>一 、</a:t>
            </a:r>
            <a:r>
              <a:rPr sz="4900" kern="0" spc="-250" dirty="0">
                <a:solidFill>
                  <a:srgbClr val="F00010">
                    <a:alpha val="100000"/>
                  </a:srgbClr>
                </a:solidFill>
                <a:latin typeface="宋体" panose="02010600030101010101" pitchFamily="2" charset="-122"/>
                <a:ea typeface="宋体" panose="02010600030101010101" pitchFamily="2" charset="-122"/>
                <a:cs typeface="宋体" panose="02010600030101010101" pitchFamily="2" charset="-122"/>
              </a:rPr>
              <a:t>中国海洋生态预警</a:t>
            </a:r>
            <a:r>
              <a:rPr sz="4900" kern="0" spc="-260" dirty="0">
                <a:solidFill>
                  <a:srgbClr val="F00010">
                    <a:alpha val="100000"/>
                  </a:srgbClr>
                </a:solidFill>
                <a:latin typeface="宋体" panose="02010600030101010101" pitchFamily="2" charset="-122"/>
                <a:ea typeface="宋体" panose="02010600030101010101" pitchFamily="2" charset="-122"/>
                <a:cs typeface="宋体" panose="02010600030101010101" pitchFamily="2" charset="-122"/>
              </a:rPr>
              <a:t>监测公</a:t>
            </a:r>
            <a:r>
              <a:rPr sz="4900" kern="0" spc="-230" dirty="0">
                <a:solidFill>
                  <a:srgbClr val="F00010">
                    <a:alpha val="100000"/>
                  </a:srgbClr>
                </a:solidFill>
                <a:latin typeface="宋体" panose="02010600030101010101" pitchFamily="2" charset="-122"/>
                <a:ea typeface="宋体" panose="02010600030101010101" pitchFamily="2" charset="-122"/>
                <a:cs typeface="宋体" panose="02010600030101010101" pitchFamily="2" charset="-122"/>
              </a:rPr>
              <a:t>报</a:t>
            </a:r>
            <a:endParaRPr sz="4900" dirty="0">
              <a:latin typeface="宋体" panose="02010600030101010101" pitchFamily="2" charset="-122"/>
              <a:ea typeface="宋体" panose="02010600030101010101" pitchFamily="2" charset="-122"/>
              <a:cs typeface="宋体" panose="02010600030101010101" pitchFamily="2" charset="-122"/>
            </a:endParaRPr>
          </a:p>
        </p:txBody>
      </p:sp>
      <p:pic>
        <p:nvPicPr>
          <p:cNvPr id="204" name="picture 204"/>
          <p:cNvPicPr>
            <a:picLocks noChangeAspect="1"/>
          </p:cNvPicPr>
          <p:nvPr/>
        </p:nvPicPr>
        <p:blipFill>
          <a:blip r:embed="rId2"/>
          <a:stretch>
            <a:fillRect/>
          </a:stretch>
        </p:blipFill>
        <p:spPr>
          <a:xfrm rot="21600000">
            <a:off x="19005621" y="228643"/>
            <a:ext cx="2419381" cy="1905017"/>
          </a:xfrm>
          <a:prstGeom prst="rect">
            <a:avLst/>
          </a:prstGeom>
        </p:spPr>
      </p:pic>
      <p:sp>
        <p:nvSpPr>
          <p:cNvPr id="206" name="textbox 206"/>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208" name="picture 208"/>
          <p:cNvPicPr>
            <a:picLocks noChangeAspect="1"/>
          </p:cNvPicPr>
          <p:nvPr/>
        </p:nvPicPr>
        <p:blipFill>
          <a:blip r:embed="rId3"/>
          <a:stretch>
            <a:fillRect/>
          </a:stretch>
        </p:blipFill>
        <p:spPr>
          <a:xfrm rot="21600000">
            <a:off x="21602760" y="82568"/>
            <a:ext cx="628620" cy="622295"/>
          </a:xfrm>
          <a:prstGeom prst="rect">
            <a:avLst/>
          </a:prstGeom>
        </p:spPr>
      </p:pic>
      <p:sp>
        <p:nvSpPr>
          <p:cNvPr id="210" name="textbox 210"/>
          <p:cNvSpPr/>
          <p:nvPr/>
        </p:nvSpPr>
        <p:spPr>
          <a:xfrm>
            <a:off x="120680" y="2613773"/>
            <a:ext cx="2665095" cy="647700"/>
          </a:xfrm>
          <a:prstGeom prst="rect">
            <a:avLst/>
          </a:prstGeom>
          <a:noFill/>
          <a:ln w="0" cap="flat">
            <a:noFill/>
            <a:prstDash val="solid"/>
            <a:miter lim="0"/>
          </a:ln>
        </p:spPr>
        <p:txBody>
          <a:bodyPr vert="horz" wrap="square" lIns="0" tIns="0" rIns="0" bIns="0"/>
          <a:lstStyle/>
          <a:p>
            <a:pPr algn="l" rtl="0" eaLnBrk="0">
              <a:lnSpc>
                <a:spcPct val="67000"/>
              </a:lnSpc>
            </a:pPr>
            <a:endParaRPr sz="100" dirty="0">
              <a:latin typeface="Arial" panose="020B0604020202020204"/>
              <a:ea typeface="Arial" panose="020B0604020202020204"/>
              <a:cs typeface="Arial" panose="020B0604020202020204"/>
            </a:endParaRPr>
          </a:p>
          <a:p>
            <a:pPr algn="r" rtl="0" eaLnBrk="0">
              <a:lnSpc>
                <a:spcPct val="100000"/>
              </a:lnSpc>
            </a:pPr>
            <a:r>
              <a:rPr sz="4100" kern="0" spc="-350" dirty="0">
                <a:solidFill>
                  <a:srgbClr val="FFFFFF">
                    <a:alpha val="100000"/>
                  </a:srgbClr>
                </a:solidFill>
                <a:latin typeface="黑体" panose="02010609060101010101" charset="-122"/>
                <a:ea typeface="黑体" panose="02010609060101010101" charset="-122"/>
                <a:cs typeface="黑体" panose="02010609060101010101" charset="-122"/>
              </a:rPr>
              <a:t>·</a:t>
            </a:r>
            <a:r>
              <a:rPr sz="4100" kern="0" spc="-340" dirty="0">
                <a:solidFill>
                  <a:srgbClr val="FFFFFF">
                    <a:alpha val="100000"/>
                  </a:srgbClr>
                </a:solidFill>
                <a:latin typeface="黑体" panose="02010609060101010101" charset="-122"/>
                <a:ea typeface="黑体" panose="02010609060101010101" charset="-122"/>
                <a:cs typeface="黑体" panose="02010609060101010101" charset="-122"/>
              </a:rPr>
              <a:t> </a:t>
            </a:r>
            <a:r>
              <a:rPr sz="4100" b="1" kern="0" spc="-340" dirty="0">
                <a:solidFill>
                  <a:srgbClr val="FFFFFF">
                    <a:alpha val="100000"/>
                  </a:srgbClr>
                </a:solidFill>
                <a:latin typeface="黑体" panose="02010609060101010101" charset="-122"/>
                <a:ea typeface="黑体" panose="02010609060101010101" charset="-122"/>
                <a:cs typeface="黑体" panose="02010609060101010101" charset="-122"/>
              </a:rPr>
              <a:t>热点概</a:t>
            </a:r>
            <a:r>
              <a:rPr sz="4100" b="1" kern="0" spc="-150" dirty="0">
                <a:solidFill>
                  <a:srgbClr val="FFFFFF">
                    <a:alpha val="100000"/>
                  </a:srgbClr>
                </a:solidFill>
                <a:latin typeface="黑体" panose="02010609060101010101" charset="-122"/>
                <a:ea typeface="黑体" panose="02010609060101010101" charset="-122"/>
                <a:cs typeface="黑体" panose="02010609060101010101" charset="-122"/>
              </a:rPr>
              <a:t>述</a:t>
            </a:r>
            <a:endParaRPr sz="4100" dirty="0">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2" name="picture 212"/>
          <p:cNvPicPr>
            <a:picLocks noChangeAspect="1"/>
          </p:cNvPicPr>
          <p:nvPr/>
        </p:nvPicPr>
        <p:blipFill>
          <a:blip r:embed="rId1"/>
          <a:stretch>
            <a:fillRect/>
          </a:stretch>
        </p:blipFill>
        <p:spPr>
          <a:xfrm rot="21600000">
            <a:off x="0" y="0"/>
            <a:ext cx="24377660" cy="13716000"/>
          </a:xfrm>
          <a:prstGeom prst="rect">
            <a:avLst/>
          </a:prstGeom>
        </p:spPr>
      </p:pic>
      <p:sp>
        <p:nvSpPr>
          <p:cNvPr id="214" name="textbox 214"/>
          <p:cNvSpPr/>
          <p:nvPr/>
        </p:nvSpPr>
        <p:spPr>
          <a:xfrm>
            <a:off x="692241" y="374366"/>
            <a:ext cx="23164800" cy="9344659"/>
          </a:xfrm>
          <a:prstGeom prst="rect">
            <a:avLst/>
          </a:prstGeom>
          <a:noFill/>
          <a:ln w="0" cap="flat">
            <a:noFill/>
            <a:prstDash val="solid"/>
            <a:miter lim="0"/>
          </a:ln>
        </p:spPr>
        <p:txBody>
          <a:bodyPr vert="horz" wrap="square" lIns="0" tIns="0" rIns="0" bIns="0"/>
          <a:lstStyle/>
          <a:p>
            <a:pPr algn="l" rtl="0" eaLnBrk="0">
              <a:lnSpc>
                <a:spcPct val="66000"/>
              </a:lnSpc>
            </a:pPr>
            <a:endParaRPr sz="100" dirty="0">
              <a:latin typeface="Arial" panose="020B0604020202020204"/>
              <a:ea typeface="Arial" panose="020B0604020202020204"/>
              <a:cs typeface="Arial" panose="020B0604020202020204"/>
            </a:endParaRPr>
          </a:p>
          <a:p>
            <a:pPr marL="113665" algn="l" rtl="0" eaLnBrk="0">
              <a:lnSpc>
                <a:spcPct val="96000"/>
              </a:lnSpc>
            </a:pPr>
            <a:r>
              <a:rPr sz="4900" kern="0" spc="-250" dirty="0">
                <a:solidFill>
                  <a:srgbClr val="F00010">
                    <a:alpha val="100000"/>
                  </a:srgbClr>
                </a:solidFill>
                <a:latin typeface="宋体" panose="02010600030101010101" pitchFamily="2" charset="-122"/>
                <a:ea typeface="宋体" panose="02010600030101010101" pitchFamily="2" charset="-122"/>
                <a:cs typeface="宋体" panose="02010600030101010101" pitchFamily="2" charset="-122"/>
              </a:rPr>
              <a:t>一 、中国海洋生态预警监测公报</a:t>
            </a:r>
            <a:endParaRPr sz="49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marL="716915" algn="l" rtl="0" eaLnBrk="0">
              <a:lnSpc>
                <a:spcPts val="4090"/>
              </a:lnSpc>
              <a:spcBef>
                <a:spcPts val="905"/>
              </a:spcBef>
            </a:pPr>
            <a:r>
              <a:rPr sz="3000" kern="0" spc="-80" dirty="0">
                <a:solidFill>
                  <a:srgbClr val="000000">
                    <a:alpha val="100000"/>
                  </a:srgbClr>
                </a:solidFill>
                <a:latin typeface="Arial" panose="020B0604020202020204"/>
                <a:ea typeface="Arial" panose="020B0604020202020204"/>
                <a:cs typeface="Arial" panose="020B0604020202020204"/>
              </a:rPr>
              <a:t>3.</a:t>
            </a:r>
            <a:r>
              <a:rPr sz="3000" kern="0" spc="-80" dirty="0">
                <a:solidFill>
                  <a:srgbClr val="000000">
                    <a:alpha val="100000"/>
                  </a:srgbClr>
                </a:solidFill>
                <a:latin typeface="黑体" panose="02010609060101010101" charset="-122"/>
                <a:ea typeface="黑体" panose="02010609060101010101" charset="-122"/>
                <a:cs typeface="黑体" panose="02010609060101010101" charset="-122"/>
              </a:rPr>
              <a:t>珊瑚礁</a:t>
            </a:r>
            <a:endParaRPr sz="3000" dirty="0">
              <a:latin typeface="黑体" panose="02010609060101010101" charset="-122"/>
              <a:ea typeface="黑体" panose="02010609060101010101" charset="-122"/>
              <a:cs typeface="黑体" panose="02010609060101010101" charset="-122"/>
            </a:endParaRPr>
          </a:p>
          <a:p>
            <a:pPr marL="12700" indent="704215" algn="l" rtl="0" eaLnBrk="0">
              <a:lnSpc>
                <a:spcPct val="140000"/>
              </a:lnSpc>
              <a:spcBef>
                <a:spcPts val="350"/>
              </a:spcBef>
            </a:pPr>
            <a:r>
              <a:rPr sz="3000" kern="0" spc="-140" dirty="0">
                <a:solidFill>
                  <a:srgbClr val="000000">
                    <a:alpha val="100000"/>
                  </a:srgbClr>
                </a:solidFill>
                <a:latin typeface="黑体" panose="02010609060101010101" charset="-122"/>
                <a:ea typeface="黑体" panose="02010609060101010101" charset="-122"/>
                <a:cs typeface="黑体" panose="02010609060101010101" charset="-122"/>
              </a:rPr>
              <a:t>珊瑚礁是海洋生态系统中的“绿色心脏”,虽然只占世界海洋总面积的0.1%,</a:t>
            </a:r>
            <a:r>
              <a:rPr sz="3000" kern="0" spc="-140" dirty="0">
                <a:solidFill>
                  <a:srgbClr val="000000">
                    <a:alpha val="100000"/>
                  </a:srgbClr>
                </a:solidFill>
                <a:latin typeface="黑体" panose="02010609060101010101" charset="-122"/>
                <a:ea typeface="黑体" panose="02010609060101010101" charset="-122"/>
                <a:cs typeface="黑体" panose="02010609060101010101" charset="-122"/>
              </a:rPr>
              <a:t> </a:t>
            </a:r>
            <a:r>
              <a:rPr sz="3000" kern="0" spc="-140" dirty="0">
                <a:solidFill>
                  <a:srgbClr val="000000">
                    <a:alpha val="100000"/>
                  </a:srgbClr>
                </a:solidFill>
                <a:latin typeface="黑体" panose="02010609060101010101" charset="-122"/>
                <a:ea typeface="黑体" panose="02010609060101010101" charset="-122"/>
                <a:cs typeface="黑体" panose="02010609060101010101" charset="-122"/>
              </a:rPr>
              <a:t>但是为全球海洋生态系统中四分之一的生物种类</a:t>
            </a:r>
            <a:r>
              <a:rPr sz="3000" kern="0" spc="-150" dirty="0">
                <a:solidFill>
                  <a:srgbClr val="000000">
                    <a:alpha val="100000"/>
                  </a:srgbClr>
                </a:solidFill>
                <a:latin typeface="黑体" panose="02010609060101010101" charset="-122"/>
                <a:ea typeface="黑体" panose="02010609060101010101" charset="-122"/>
                <a:cs typeface="黑体" panose="02010609060101010101" charset="-122"/>
              </a:rPr>
              <a:t>提供栖息地，包</a:t>
            </a:r>
            <a:r>
              <a:rPr sz="3000" kern="0" spc="0" dirty="0">
                <a:solidFill>
                  <a:srgbClr val="000000">
                    <a:alpha val="100000"/>
                  </a:srgbClr>
                </a:solidFill>
                <a:latin typeface="黑体" panose="02010609060101010101" charset="-122"/>
                <a:ea typeface="黑体" panose="02010609060101010101" charset="-122"/>
                <a:cs typeface="黑体" panose="02010609060101010101" charset="-122"/>
              </a:rPr>
              <a:t> </a:t>
            </a:r>
            <a:r>
              <a:rPr sz="3000" kern="0" spc="-190" dirty="0">
                <a:solidFill>
                  <a:srgbClr val="000000">
                    <a:alpha val="100000"/>
                  </a:srgbClr>
                </a:solidFill>
                <a:latin typeface="黑体" panose="02010609060101010101" charset="-122"/>
                <a:ea typeface="黑体" panose="02010609060101010101" charset="-122"/>
                <a:cs typeface="黑体" panose="02010609060101010101" charset="-122"/>
              </a:rPr>
              <a:t>括很多无脊椎动物、鱼类、藻类等。它具有独特生</a:t>
            </a:r>
            <a:r>
              <a:rPr sz="3000" kern="0" spc="-200" dirty="0">
                <a:solidFill>
                  <a:srgbClr val="000000">
                    <a:alpha val="100000"/>
                  </a:srgbClr>
                </a:solidFill>
                <a:latin typeface="黑体" panose="02010609060101010101" charset="-122"/>
                <a:ea typeface="黑体" panose="02010609060101010101" charset="-122"/>
                <a:cs typeface="黑体" panose="02010609060101010101" charset="-122"/>
              </a:rPr>
              <a:t>态功能，能给众多生物的繁殖和生存提供必要条件，是生物多样性最丰富的一种生态系统。</a:t>
            </a:r>
            <a:endParaRPr sz="3000" dirty="0">
              <a:latin typeface="黑体" panose="02010609060101010101" charset="-122"/>
              <a:ea typeface="黑体" panose="02010609060101010101" charset="-122"/>
              <a:cs typeface="黑体" panose="02010609060101010101" charset="-122"/>
            </a:endParaRPr>
          </a:p>
          <a:p>
            <a:pPr marL="12700" indent="704215" algn="l" rtl="0" eaLnBrk="0">
              <a:lnSpc>
                <a:spcPct val="142000"/>
              </a:lnSpc>
              <a:spcBef>
                <a:spcPts val="525"/>
              </a:spcBef>
            </a:pPr>
            <a:r>
              <a:rPr sz="3000" kern="0" spc="-150" dirty="0">
                <a:solidFill>
                  <a:srgbClr val="000000">
                    <a:alpha val="100000"/>
                  </a:srgbClr>
                </a:solidFill>
                <a:latin typeface="黑体" panose="02010609060101010101" charset="-122"/>
                <a:ea typeface="黑体" panose="02010609060101010101" charset="-122"/>
                <a:cs typeface="黑体" panose="02010609060101010101" charset="-122"/>
              </a:rPr>
              <a:t>健康的珊瑚礁系统可以吸收高达97%的波能，可以调节风暴潮、海浪动力对后方岸线安全性的破坏。复杂多维结构一方面可以保证海滩形态稳</a:t>
            </a:r>
            <a:r>
              <a:rPr sz="3000" kern="0" spc="40" dirty="0">
                <a:solidFill>
                  <a:srgbClr val="000000">
                    <a:alpha val="100000"/>
                  </a:srgbClr>
                </a:solidFill>
                <a:latin typeface="黑体" panose="02010609060101010101" charset="-122"/>
                <a:ea typeface="黑体" panose="02010609060101010101" charset="-122"/>
                <a:cs typeface="黑体" panose="02010609060101010101" charset="-122"/>
              </a:rPr>
              <a:t>  </a:t>
            </a:r>
            <a:r>
              <a:rPr sz="3000" kern="0" spc="-190" dirty="0">
                <a:solidFill>
                  <a:srgbClr val="000000">
                    <a:alpha val="100000"/>
                  </a:srgbClr>
                </a:solidFill>
                <a:latin typeface="黑体" panose="02010609060101010101" charset="-122"/>
                <a:ea typeface="黑体" panose="02010609060101010101" charset="-122"/>
                <a:cs typeface="黑体" panose="02010609060101010101" charset="-122"/>
              </a:rPr>
              <a:t>定，另一方面也可以维持底质颗粒稳定，</a:t>
            </a:r>
            <a:r>
              <a:rPr sz="3000" kern="0" spc="-200" dirty="0">
                <a:solidFill>
                  <a:srgbClr val="000000">
                    <a:alpha val="100000"/>
                  </a:srgbClr>
                </a:solidFill>
                <a:latin typeface="黑体" panose="02010609060101010101" charset="-122"/>
                <a:ea typeface="黑体" panose="02010609060101010101" charset="-122"/>
                <a:cs typeface="黑体" panose="02010609060101010101" charset="-122"/>
              </a:rPr>
              <a:t>有效地减缓海岸侵蚀速度。</a:t>
            </a:r>
            <a:endParaRPr sz="3000" dirty="0">
              <a:latin typeface="黑体" panose="02010609060101010101" charset="-122"/>
              <a:ea typeface="黑体" panose="02010609060101010101" charset="-122"/>
              <a:cs typeface="黑体" panose="02010609060101010101" charset="-122"/>
            </a:endParaRPr>
          </a:p>
          <a:p>
            <a:pPr marL="12700" indent="704215" algn="l" rtl="0" eaLnBrk="0">
              <a:lnSpc>
                <a:spcPct val="144000"/>
              </a:lnSpc>
              <a:spcBef>
                <a:spcPts val="485"/>
              </a:spcBef>
            </a:pPr>
            <a:r>
              <a:rPr sz="3000" kern="0" spc="-170" dirty="0">
                <a:solidFill>
                  <a:srgbClr val="000000">
                    <a:alpha val="100000"/>
                  </a:srgbClr>
                </a:solidFill>
                <a:latin typeface="黑体" panose="02010609060101010101" charset="-122"/>
                <a:ea typeface="黑体" panose="02010609060101010101" charset="-122"/>
                <a:cs typeface="黑体" panose="02010609060101010101" charset="-122"/>
              </a:rPr>
              <a:t>珊瑚通过钙化作用把海水中的碳酸钙变成固态物质，是地球碳循环的重要组成之一，主要</a:t>
            </a:r>
            <a:r>
              <a:rPr sz="3000" kern="0" spc="-180" dirty="0">
                <a:solidFill>
                  <a:srgbClr val="000000">
                    <a:alpha val="100000"/>
                  </a:srgbClr>
                </a:solidFill>
                <a:latin typeface="黑体" panose="02010609060101010101" charset="-122"/>
                <a:ea typeface="黑体" panose="02010609060101010101" charset="-122"/>
                <a:cs typeface="黑体" panose="02010609060101010101" charset="-122"/>
              </a:rPr>
              <a:t>是碳库。虽然珊瑚本身会在钙化的时候排放出二氧化</a:t>
            </a:r>
            <a:r>
              <a:rPr sz="3000" kern="0" spc="0" dirty="0">
                <a:solidFill>
                  <a:srgbClr val="000000">
                    <a:alpha val="100000"/>
                  </a:srgbClr>
                </a:solidFill>
                <a:latin typeface="黑体" panose="02010609060101010101" charset="-122"/>
                <a:ea typeface="黑体" panose="02010609060101010101" charset="-122"/>
                <a:cs typeface="黑体" panose="02010609060101010101" charset="-122"/>
              </a:rPr>
              <a:t>  </a:t>
            </a:r>
            <a:r>
              <a:rPr sz="3000" kern="0" spc="-170" dirty="0">
                <a:solidFill>
                  <a:srgbClr val="000000">
                    <a:alpha val="100000"/>
                  </a:srgbClr>
                </a:solidFill>
                <a:latin typeface="黑体" panose="02010609060101010101" charset="-122"/>
                <a:ea typeface="黑体" panose="02010609060101010101" charset="-122"/>
                <a:cs typeface="黑体" panose="02010609060101010101" charset="-122"/>
              </a:rPr>
              <a:t>碳，但是它维持的海草床、红树林这些关联的生态系统却成为了重要的蓝碳储碳系统。这些生态系统组成的复合体对</a:t>
            </a:r>
            <a:r>
              <a:rPr sz="3000" kern="0" spc="-180" dirty="0">
                <a:solidFill>
                  <a:srgbClr val="000000">
                    <a:alpha val="100000"/>
                  </a:srgbClr>
                </a:solidFill>
                <a:latin typeface="黑体" panose="02010609060101010101" charset="-122"/>
                <a:ea typeface="黑体" panose="02010609060101010101" charset="-122"/>
                <a:cs typeface="黑体" panose="02010609060101010101" charset="-122"/>
              </a:rPr>
              <a:t>于区域以及全球的碳平衡有很</a:t>
            </a:r>
            <a:endParaRPr sz="3000" dirty="0">
              <a:latin typeface="黑体" panose="02010609060101010101" charset="-122"/>
              <a:ea typeface="黑体" panose="02010609060101010101" charset="-122"/>
              <a:cs typeface="黑体" panose="02010609060101010101" charset="-122"/>
            </a:endParaRPr>
          </a:p>
          <a:p>
            <a:pPr marL="12700" algn="l" rtl="0" eaLnBrk="0">
              <a:lnSpc>
                <a:spcPct val="99000"/>
              </a:lnSpc>
              <a:spcBef>
                <a:spcPts val="2025"/>
              </a:spcBef>
            </a:pPr>
            <a:r>
              <a:rPr sz="2900" kern="0" spc="-250" dirty="0">
                <a:solidFill>
                  <a:srgbClr val="000000">
                    <a:alpha val="100000"/>
                  </a:srgbClr>
                </a:solidFill>
                <a:latin typeface="黑体" panose="02010609060101010101" charset="-122"/>
                <a:ea typeface="黑体" panose="02010609060101010101" charset="-122"/>
                <a:cs typeface="黑体" panose="02010609060101010101" charset="-122"/>
              </a:rPr>
              <a:t>重要的调节作用。</a:t>
            </a:r>
            <a:endParaRPr sz="29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marL="716915" algn="l" rtl="0" eaLnBrk="0">
              <a:lnSpc>
                <a:spcPct val="97000"/>
              </a:lnSpc>
              <a:spcBef>
                <a:spcPts val="815"/>
              </a:spcBef>
            </a:pPr>
            <a:r>
              <a:rPr sz="2700" b="1" kern="0" spc="100" dirty="0">
                <a:solidFill>
                  <a:srgbClr val="000000">
                    <a:alpha val="100000"/>
                  </a:srgbClr>
                </a:solidFill>
                <a:latin typeface="Arial" panose="020B0604020202020204"/>
                <a:ea typeface="Arial" panose="020B0604020202020204"/>
                <a:cs typeface="Arial" panose="020B0604020202020204"/>
              </a:rPr>
              <a:t>4.</a:t>
            </a:r>
            <a:r>
              <a:rPr sz="2700" b="1" kern="0" spc="100" dirty="0">
                <a:solidFill>
                  <a:srgbClr val="000000">
                    <a:alpha val="100000"/>
                  </a:srgbClr>
                </a:solidFill>
                <a:latin typeface="黑体" panose="02010609060101010101" charset="-122"/>
                <a:ea typeface="黑体" panose="02010609060101010101" charset="-122"/>
                <a:cs typeface="黑体" panose="02010609060101010101" charset="-122"/>
              </a:rPr>
              <a:t>和美海岛</a:t>
            </a:r>
            <a:endParaRPr sz="2700" dirty="0">
              <a:latin typeface="黑体" panose="02010609060101010101" charset="-122"/>
              <a:ea typeface="黑体" panose="02010609060101010101" charset="-122"/>
              <a:cs typeface="黑体" panose="02010609060101010101" charset="-122"/>
            </a:endParaRPr>
          </a:p>
          <a:p>
            <a:pPr marL="721995" algn="l" rtl="0" eaLnBrk="0">
              <a:lnSpc>
                <a:spcPct val="92000"/>
              </a:lnSpc>
              <a:spcBef>
                <a:spcPts val="1930"/>
              </a:spcBef>
            </a:pPr>
            <a:r>
              <a:rPr sz="2900" b="1" kern="0" spc="-80" dirty="0">
                <a:solidFill>
                  <a:srgbClr val="000000">
                    <a:alpha val="100000"/>
                  </a:srgbClr>
                </a:solidFill>
                <a:latin typeface="黑体" panose="02010609060101010101" charset="-122"/>
                <a:ea typeface="黑体" panose="02010609060101010101" charset="-122"/>
                <a:cs typeface="黑体" panose="02010609060101010101" charset="-122"/>
              </a:rPr>
              <a:t>和美海岛是国家自然资源部于2021年经全国评</a:t>
            </a:r>
            <a:r>
              <a:rPr sz="2900" b="1" kern="0" spc="-90" dirty="0">
                <a:solidFill>
                  <a:srgbClr val="000000">
                    <a:alpha val="100000"/>
                  </a:srgbClr>
                </a:solidFill>
                <a:latin typeface="黑体" panose="02010609060101010101" charset="-122"/>
                <a:ea typeface="黑体" panose="02010609060101010101" charset="-122"/>
                <a:cs typeface="黑体" panose="02010609060101010101" charset="-122"/>
              </a:rPr>
              <a:t>比达标表彰工作协调小组批准设立的创建示范活动，旨在通过构建“生态美、生活美、生产美”</a:t>
            </a:r>
            <a:endParaRPr sz="2900" dirty="0">
              <a:latin typeface="黑体" panose="02010609060101010101" charset="-122"/>
              <a:ea typeface="黑体" panose="02010609060101010101" charset="-122"/>
              <a:cs typeface="黑体" panose="02010609060101010101" charset="-122"/>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04000"/>
              </a:lnSpc>
            </a:pPr>
            <a:endParaRPr sz="7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17780" algn="l" rtl="0" eaLnBrk="0">
              <a:lnSpc>
                <a:spcPct val="92000"/>
              </a:lnSpc>
            </a:pPr>
            <a:r>
              <a:rPr sz="2900" b="1" kern="0" spc="-160" dirty="0">
                <a:solidFill>
                  <a:srgbClr val="000000">
                    <a:alpha val="100000"/>
                  </a:srgbClr>
                </a:solidFill>
                <a:latin typeface="黑体" panose="02010609060101010101" charset="-122"/>
                <a:ea typeface="黑体" panose="02010609060101010101" charset="-122"/>
                <a:cs typeface="黑体" panose="02010609060101010101" charset="-122"/>
              </a:rPr>
              <a:t>的评价体系，推动海岛地区绿色低碳发展与资源节约集约利用。入选海岛需承担四项重点任务</a:t>
            </a:r>
            <a:r>
              <a:rPr sz="2900" b="1" kern="0" spc="-170" dirty="0">
                <a:solidFill>
                  <a:srgbClr val="000000">
                    <a:alpha val="100000"/>
                  </a:srgbClr>
                </a:solidFill>
                <a:latin typeface="黑体" panose="02010609060101010101" charset="-122"/>
                <a:ea typeface="黑体" panose="02010609060101010101" charset="-122"/>
                <a:cs typeface="黑体" panose="02010609060101010101" charset="-122"/>
              </a:rPr>
              <a:t>：</a:t>
            </a:r>
            <a:endParaRPr sz="2900" dirty="0">
              <a:latin typeface="黑体" panose="02010609060101010101" charset="-122"/>
              <a:ea typeface="黑体" panose="02010609060101010101" charset="-122"/>
              <a:cs typeface="黑体" panose="02010609060101010101" charset="-122"/>
            </a:endParaRPr>
          </a:p>
        </p:txBody>
      </p:sp>
      <p:sp>
        <p:nvSpPr>
          <p:cNvPr id="216" name="textbox 216"/>
          <p:cNvSpPr/>
          <p:nvPr/>
        </p:nvSpPr>
        <p:spPr>
          <a:xfrm>
            <a:off x="444500" y="9960360"/>
            <a:ext cx="13733144" cy="2877185"/>
          </a:xfrm>
          <a:prstGeom prst="rect">
            <a:avLst/>
          </a:prstGeom>
          <a:noFill/>
          <a:ln w="0" cap="flat">
            <a:noFill/>
            <a:prstDash val="solid"/>
            <a:miter lim="0"/>
          </a:ln>
        </p:spPr>
        <p:txBody>
          <a:bodyPr vert="horz" wrap="square" lIns="0" tIns="0" rIns="0" bIns="0"/>
          <a:lstStyle/>
          <a:p>
            <a:pPr algn="l" rtl="0" eaLnBrk="0">
              <a:lnSpc>
                <a:spcPct val="94000"/>
              </a:lnSpc>
            </a:pPr>
            <a:endParaRPr sz="100" dirty="0">
              <a:latin typeface="Arial" panose="020B0604020202020204"/>
              <a:ea typeface="Arial" panose="020B0604020202020204"/>
              <a:cs typeface="Arial" panose="020B0604020202020204"/>
            </a:endParaRPr>
          </a:p>
          <a:p>
            <a:pPr marL="964565" algn="l" rtl="0" eaLnBrk="0">
              <a:lnSpc>
                <a:spcPct val="93000"/>
              </a:lnSpc>
            </a:pPr>
            <a:r>
              <a:rPr sz="2900" kern="0" spc="-150" dirty="0">
                <a:solidFill>
                  <a:srgbClr val="000000">
                    <a:alpha val="100000"/>
                  </a:srgbClr>
                </a:solidFill>
                <a:latin typeface="黑体" panose="02010609060101010101" charset="-122"/>
                <a:ea typeface="黑体" panose="02010609060101010101" charset="-122"/>
                <a:cs typeface="黑体" panose="02010609060101010101" charset="-122"/>
              </a:rPr>
              <a:t>①实施红树林修复、岸线生态修复等生态保护工程，</a:t>
            </a:r>
            <a:r>
              <a:rPr sz="2900" b="1" kern="0" spc="-150" dirty="0">
                <a:solidFill>
                  <a:srgbClr val="000000">
                    <a:alpha val="100000"/>
                  </a:srgbClr>
                </a:solidFill>
                <a:latin typeface="黑体" panose="02010609060101010101" charset="-122"/>
                <a:ea typeface="黑体" panose="02010609060101010101" charset="-122"/>
                <a:cs typeface="黑体" panose="02010609060101010101" charset="-122"/>
              </a:rPr>
              <a:t>确保海岛生态</a:t>
            </a:r>
            <a:r>
              <a:rPr sz="2900" b="1" kern="0" spc="-160" dirty="0">
                <a:solidFill>
                  <a:srgbClr val="000000">
                    <a:alpha val="100000"/>
                  </a:srgbClr>
                </a:solidFill>
                <a:latin typeface="黑体" panose="02010609060101010101" charset="-122"/>
                <a:ea typeface="黑体" panose="02010609060101010101" charset="-122"/>
                <a:cs typeface="黑体" panose="02010609060101010101" charset="-122"/>
              </a:rPr>
              <a:t>功能总体稳定；</a:t>
            </a:r>
            <a:endParaRPr sz="2900" dirty="0">
              <a:latin typeface="黑体" panose="02010609060101010101" charset="-122"/>
              <a:ea typeface="黑体" panose="02010609060101010101" charset="-122"/>
              <a:cs typeface="黑体" panose="02010609060101010101" charset="-122"/>
            </a:endParaRPr>
          </a:p>
          <a:p>
            <a:pPr algn="l" rtl="0" eaLnBrk="0">
              <a:lnSpc>
                <a:spcPct val="103000"/>
              </a:lnSpc>
            </a:pPr>
            <a:endParaRPr sz="1000" dirty="0">
              <a:latin typeface="Arial" panose="020B0604020202020204"/>
              <a:ea typeface="Arial" panose="020B0604020202020204"/>
              <a:cs typeface="Arial" panose="020B0604020202020204"/>
            </a:endParaRPr>
          </a:p>
          <a:p>
            <a:pPr marL="964565" algn="l" rtl="0" eaLnBrk="0">
              <a:lnSpc>
                <a:spcPct val="92000"/>
              </a:lnSpc>
              <a:spcBef>
                <a:spcPts val="905"/>
              </a:spcBef>
            </a:pPr>
            <a:r>
              <a:rPr sz="3000" kern="0" spc="-250" dirty="0">
                <a:solidFill>
                  <a:srgbClr val="000000">
                    <a:alpha val="100000"/>
                  </a:srgbClr>
                </a:solidFill>
                <a:latin typeface="黑体" panose="02010609060101010101" charset="-122"/>
                <a:ea typeface="黑体" panose="02010609060101010101" charset="-122"/>
                <a:cs typeface="黑体" panose="02010609060101010101" charset="-122"/>
              </a:rPr>
              <a:t>②完成道路交通、污水处理等基础设施建设，提升防</a:t>
            </a:r>
            <a:r>
              <a:rPr sz="3000" kern="0" spc="-260" dirty="0">
                <a:solidFill>
                  <a:srgbClr val="000000">
                    <a:alpha val="100000"/>
                  </a:srgbClr>
                </a:solidFill>
                <a:latin typeface="黑体" panose="02010609060101010101" charset="-122"/>
                <a:ea typeface="黑体" panose="02010609060101010101" charset="-122"/>
                <a:cs typeface="黑体" panose="02010609060101010101" charset="-122"/>
              </a:rPr>
              <a:t>灾减灾能力；</a:t>
            </a:r>
            <a:endParaRPr sz="3000" dirty="0">
              <a:latin typeface="黑体" panose="02010609060101010101" charset="-122"/>
              <a:ea typeface="黑体" panose="02010609060101010101" charset="-122"/>
              <a:cs typeface="黑体" panose="02010609060101010101" charset="-122"/>
            </a:endParaRPr>
          </a:p>
          <a:p>
            <a:pPr marL="964565" algn="l" rtl="0" eaLnBrk="0">
              <a:lnSpc>
                <a:spcPct val="92000"/>
              </a:lnSpc>
              <a:spcBef>
                <a:spcPts val="2040"/>
              </a:spcBef>
            </a:pPr>
            <a:r>
              <a:rPr sz="3000" kern="0" spc="-260" dirty="0">
                <a:solidFill>
                  <a:srgbClr val="000000">
                    <a:alpha val="100000"/>
                  </a:srgbClr>
                </a:solidFill>
                <a:latin typeface="黑体" panose="02010609060101010101" charset="-122"/>
                <a:ea typeface="黑体" panose="02010609060101010101" charset="-122"/>
                <a:cs typeface="黑体" panose="02010609060101010101" charset="-122"/>
              </a:rPr>
              <a:t>③探索生态产品价值实现机制，发展海上风电等低碳</a:t>
            </a:r>
            <a:r>
              <a:rPr sz="3000" kern="0" spc="-270" dirty="0">
                <a:solidFill>
                  <a:srgbClr val="000000">
                    <a:alpha val="100000"/>
                  </a:srgbClr>
                </a:solidFill>
                <a:latin typeface="黑体" panose="02010609060101010101" charset="-122"/>
                <a:ea typeface="黑体" panose="02010609060101010101" charset="-122"/>
                <a:cs typeface="黑体" panose="02010609060101010101" charset="-122"/>
              </a:rPr>
              <a:t>产业；</a:t>
            </a:r>
            <a:endParaRPr sz="3000" dirty="0">
              <a:latin typeface="黑体" panose="02010609060101010101" charset="-122"/>
              <a:ea typeface="黑体" panose="02010609060101010101" charset="-122"/>
              <a:cs typeface="黑体" panose="02010609060101010101"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7000"/>
              </a:lnSpc>
            </a:pPr>
            <a:endParaRPr sz="700" dirty="0">
              <a:latin typeface="Arial" panose="020B0604020202020204"/>
              <a:ea typeface="Arial" panose="020B0604020202020204"/>
              <a:cs typeface="Arial" panose="020B0604020202020204"/>
            </a:endParaRPr>
          </a:p>
          <a:p>
            <a:pPr marL="444500" algn="l" rtl="0" eaLnBrk="0">
              <a:lnSpc>
                <a:spcPct val="95000"/>
              </a:lnSpc>
              <a:spcBef>
                <a:spcPts val="5"/>
              </a:spcBef>
              <a:tabLst>
                <a:tab pos="963930" algn="l"/>
              </a:tabLst>
            </a:pPr>
            <a:r>
              <a:rPr sz="3000" kern="0" spc="0" dirty="0">
                <a:solidFill>
                  <a:srgbClr val="000000">
                    <a:alpha val="100000"/>
                  </a:srgbClr>
                </a:solidFill>
                <a:latin typeface="黑体" panose="02010609060101010101" charset="-122"/>
                <a:ea typeface="黑体" panose="02010609060101010101" charset="-122"/>
                <a:cs typeface="黑体" panose="02010609060101010101" charset="-122"/>
              </a:rPr>
              <a:t>	</a:t>
            </a:r>
            <a:r>
              <a:rPr sz="3000" kern="0" spc="-250" dirty="0">
                <a:solidFill>
                  <a:srgbClr val="000000">
                    <a:alpha val="100000"/>
                  </a:srgbClr>
                </a:solidFill>
                <a:latin typeface="黑体" panose="02010609060101010101" charset="-122"/>
                <a:ea typeface="黑体" panose="02010609060101010101" charset="-122"/>
                <a:cs typeface="黑体" panose="02010609060101010101" charset="-122"/>
              </a:rPr>
              <a:t>④建立遥感监测与实地巡查相结合的生态监测</a:t>
            </a:r>
            <a:r>
              <a:rPr sz="3000" kern="0" spc="-260" dirty="0">
                <a:solidFill>
                  <a:srgbClr val="000000">
                    <a:alpha val="100000"/>
                  </a:srgbClr>
                </a:solidFill>
                <a:latin typeface="黑体" panose="02010609060101010101" charset="-122"/>
                <a:ea typeface="黑体" panose="02010609060101010101" charset="-122"/>
                <a:cs typeface="黑体" panose="02010609060101010101" charset="-122"/>
              </a:rPr>
              <a:t>长效机制。</a:t>
            </a:r>
            <a:endParaRPr sz="3000" dirty="0">
              <a:latin typeface="黑体" panose="02010609060101010101" charset="-122"/>
              <a:ea typeface="黑体" panose="02010609060101010101" charset="-122"/>
              <a:cs typeface="黑体" panose="02010609060101010101" charset="-122"/>
            </a:endParaRPr>
          </a:p>
        </p:txBody>
      </p:sp>
      <p:pic>
        <p:nvPicPr>
          <p:cNvPr id="218" name="picture 218"/>
          <p:cNvPicPr>
            <a:picLocks noChangeAspect="1"/>
          </p:cNvPicPr>
          <p:nvPr/>
        </p:nvPicPr>
        <p:blipFill>
          <a:blip r:embed="rId2"/>
          <a:stretch>
            <a:fillRect/>
          </a:stretch>
        </p:blipFill>
        <p:spPr>
          <a:xfrm rot="21600000">
            <a:off x="457200" y="12020565"/>
            <a:ext cx="431840" cy="755614"/>
          </a:xfrm>
          <a:prstGeom prst="rect">
            <a:avLst/>
          </a:prstGeom>
        </p:spPr>
      </p:pic>
      <p:pic>
        <p:nvPicPr>
          <p:cNvPr id="220" name="picture 220"/>
          <p:cNvPicPr>
            <a:picLocks noChangeAspect="1"/>
          </p:cNvPicPr>
          <p:nvPr/>
        </p:nvPicPr>
        <p:blipFill>
          <a:blip r:embed="rId3"/>
          <a:stretch>
            <a:fillRect/>
          </a:stretch>
        </p:blipFill>
        <p:spPr>
          <a:xfrm rot="21600000">
            <a:off x="18973922" y="228644"/>
            <a:ext cx="2457418" cy="1911324"/>
          </a:xfrm>
          <a:prstGeom prst="rect">
            <a:avLst/>
          </a:prstGeom>
        </p:spPr>
      </p:pic>
      <p:sp>
        <p:nvSpPr>
          <p:cNvPr id="222" name="textbox 222"/>
          <p:cNvSpPr/>
          <p:nvPr/>
        </p:nvSpPr>
        <p:spPr>
          <a:xfrm>
            <a:off x="22263058" y="133275"/>
            <a:ext cx="1867535" cy="584200"/>
          </a:xfrm>
          <a:prstGeom prst="rect">
            <a:avLst/>
          </a:prstGeom>
          <a:noFill/>
          <a:ln w="0" cap="flat">
            <a:noFill/>
            <a:prstDash val="solid"/>
            <a:miter lim="0"/>
          </a:ln>
        </p:spPr>
        <p:txBody>
          <a:bodyPr vert="horz" wrap="square" lIns="0" tIns="0" rIns="0" bIns="0"/>
          <a:lstStyle/>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marL="421005" algn="l" rtl="0" eaLnBrk="0">
              <a:lnSpc>
                <a:spcPct val="80000"/>
              </a:lnSpc>
              <a:spcBef>
                <a:spcPts val="5"/>
              </a:spcBef>
              <a:tabLst>
                <a:tab pos="508635" algn="l"/>
              </a:tabLst>
            </a:pPr>
            <a:r>
              <a:rPr sz="1100" kern="0" spc="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0" dirty="0">
                <a:solidFill>
                  <a:srgbClr val="000000">
                    <a:alpha val="100000"/>
                  </a:srgbClr>
                </a:solidFill>
                <a:latin typeface="Times New Roman" panose="02020603050405020304"/>
                <a:ea typeface="Times New Roman" panose="02020603050405020304"/>
                <a:cs typeface="Times New Roman" panose="02020603050405020304"/>
              </a:rPr>
              <a:t>                         </a:t>
            </a:r>
            <a:r>
              <a:rPr sz="1700" kern="0" spc="-20" baseline="-70000" dirty="0">
                <a:solidFill>
                  <a:srgbClr val="000000">
                    <a:alpha val="100000"/>
                  </a:srgbClr>
                </a:solidFill>
                <a:latin typeface="Times New Roman" panose="02020603050405020304"/>
                <a:ea typeface="Times New Roman" panose="02020603050405020304"/>
                <a:cs typeface="Times New Roman" panose="02020603050405020304"/>
              </a:rPr>
              <a:t>C</a:t>
            </a:r>
            <a:endParaRPr sz="1700" baseline="-70000" dirty="0">
              <a:latin typeface="Times New Roman" panose="02020603050405020304"/>
              <a:ea typeface="Times New Roman" panose="02020603050405020304"/>
              <a:cs typeface="Times New Roman" panose="02020603050405020304"/>
            </a:endParaRPr>
          </a:p>
        </p:txBody>
      </p:sp>
      <p:pic>
        <p:nvPicPr>
          <p:cNvPr id="224" name="picture 224"/>
          <p:cNvPicPr>
            <a:picLocks noChangeAspect="1"/>
          </p:cNvPicPr>
          <p:nvPr/>
        </p:nvPicPr>
        <p:blipFill>
          <a:blip r:embed="rId4"/>
          <a:stretch>
            <a:fillRect/>
          </a:stretch>
        </p:blipFill>
        <p:spPr>
          <a:xfrm rot="21600000">
            <a:off x="23725620" y="145975"/>
            <a:ext cx="388861" cy="526338"/>
          </a:xfrm>
          <a:prstGeom prst="rect">
            <a:avLst/>
          </a:prstGeom>
        </p:spPr>
      </p:pic>
      <p:pic>
        <p:nvPicPr>
          <p:cNvPr id="226" name="picture 226"/>
          <p:cNvPicPr>
            <a:picLocks noChangeAspect="1"/>
          </p:cNvPicPr>
          <p:nvPr/>
        </p:nvPicPr>
        <p:blipFill>
          <a:blip r:embed="rId5"/>
          <a:stretch>
            <a:fillRect/>
          </a:stretch>
        </p:blipFill>
        <p:spPr>
          <a:xfrm rot="21600000">
            <a:off x="23158460" y="145975"/>
            <a:ext cx="443704" cy="527068"/>
          </a:xfrm>
          <a:prstGeom prst="rect">
            <a:avLst/>
          </a:prstGeom>
        </p:spPr>
      </p:pic>
      <p:pic>
        <p:nvPicPr>
          <p:cNvPr id="228" name="picture 228"/>
          <p:cNvPicPr>
            <a:picLocks noChangeAspect="1"/>
          </p:cNvPicPr>
          <p:nvPr/>
        </p:nvPicPr>
        <p:blipFill>
          <a:blip r:embed="rId6"/>
          <a:stretch>
            <a:fillRect/>
          </a:stretch>
        </p:blipFill>
        <p:spPr>
          <a:xfrm rot="21600000">
            <a:off x="22772530" y="145975"/>
            <a:ext cx="407154" cy="524878"/>
          </a:xfrm>
          <a:prstGeom prst="rect">
            <a:avLst/>
          </a:prstGeom>
        </p:spPr>
      </p:pic>
      <p:pic>
        <p:nvPicPr>
          <p:cNvPr id="230" name="picture 230"/>
          <p:cNvPicPr>
            <a:picLocks noChangeAspect="1"/>
          </p:cNvPicPr>
          <p:nvPr/>
        </p:nvPicPr>
        <p:blipFill>
          <a:blip r:embed="rId7"/>
          <a:stretch>
            <a:fillRect/>
          </a:stretch>
        </p:blipFill>
        <p:spPr>
          <a:xfrm rot="21600000">
            <a:off x="22275758" y="145975"/>
            <a:ext cx="408857" cy="526922"/>
          </a:xfrm>
          <a:prstGeom prst="rect">
            <a:avLst/>
          </a:prstGeom>
        </p:spPr>
      </p:pic>
      <p:pic>
        <p:nvPicPr>
          <p:cNvPr id="232" name="picture 232"/>
          <p:cNvPicPr>
            <a:picLocks noChangeAspect="1"/>
          </p:cNvPicPr>
          <p:nvPr/>
        </p:nvPicPr>
        <p:blipFill>
          <a:blip r:embed="rId8"/>
          <a:stretch>
            <a:fillRect/>
          </a:stretch>
        </p:blipFill>
        <p:spPr>
          <a:xfrm rot="21600000">
            <a:off x="21602760" y="82568"/>
            <a:ext cx="628620" cy="622295"/>
          </a:xfrm>
          <a:prstGeom prst="rect">
            <a:avLst/>
          </a:prstGeom>
        </p:spPr>
      </p:pic>
      <p:pic>
        <p:nvPicPr>
          <p:cNvPr id="234" name="picture 234"/>
          <p:cNvPicPr>
            <a:picLocks noChangeAspect="1"/>
          </p:cNvPicPr>
          <p:nvPr/>
        </p:nvPicPr>
        <p:blipFill>
          <a:blip r:embed="rId9"/>
          <a:stretch>
            <a:fillRect/>
          </a:stretch>
        </p:blipFill>
        <p:spPr>
          <a:xfrm rot="21600000">
            <a:off x="23520319" y="12020565"/>
            <a:ext cx="381120" cy="73023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6" name="table 236"/>
          <p:cNvGraphicFramePr>
            <a:graphicFrameLocks noGrp="1"/>
          </p:cNvGraphicFramePr>
          <p:nvPr/>
        </p:nvGraphicFramePr>
        <p:xfrm>
          <a:off x="387461" y="2133660"/>
          <a:ext cx="23602314" cy="10254614"/>
        </p:xfrm>
        <a:graphic>
          <a:graphicData uri="http://schemas.openxmlformats.org/drawingml/2006/table">
            <a:tbl>
              <a:tblPr/>
              <a:tblGrid>
                <a:gridCol w="13453744"/>
                <a:gridCol w="10148569"/>
              </a:tblGrid>
              <a:tr h="7656194">
                <a:tc gridSpan="2">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marL="1224915" algn="l" rtl="0" eaLnBrk="0">
                        <a:lnSpc>
                          <a:spcPct val="83000"/>
                        </a:lnSpc>
                        <a:spcBef>
                          <a:spcPts val="5"/>
                        </a:spcBef>
                      </a:pPr>
                      <a:r>
                        <a:rPr sz="4100" kern="0" spc="-110" dirty="0">
                          <a:solidFill>
                            <a:srgbClr val="000000">
                              <a:alpha val="100000"/>
                            </a:srgbClr>
                          </a:solidFill>
                          <a:latin typeface="Times New Roman" panose="02020603050405020304"/>
                          <a:ea typeface="Times New Roman" panose="02020603050405020304"/>
                          <a:cs typeface="Times New Roman" panose="02020603050405020304"/>
                        </a:rPr>
                        <a:t>9.</a:t>
                      </a:r>
                      <a:r>
                        <a:rPr sz="41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纪念日是为铭记重大历史事件、人物或社会关系节点而</a:t>
                      </a:r>
                      <a:r>
                        <a:rPr sz="41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设立的特殊日期，包含国家法定纪念日、</a:t>
                      </a:r>
                      <a:endParaRPr sz="4100" dirty="0">
                        <a:latin typeface="宋体" panose="02010600030101010101" pitchFamily="2" charset="-122"/>
                        <a:ea typeface="宋体" panose="02010600030101010101" pitchFamily="2" charset="-122"/>
                        <a:cs typeface="宋体" panose="02010600030101010101" pitchFamily="2" charset="-122"/>
                      </a:endParaRPr>
                    </a:p>
                    <a:p>
                      <a:pPr marL="259715" algn="l" rtl="0" eaLnBrk="0">
                        <a:lnSpc>
                          <a:spcPts val="6910"/>
                        </a:lnSpc>
                      </a:pPr>
                      <a:r>
                        <a:rPr sz="41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国际性纪念日及个人纪念日等类型。以下纪念日和日期对应正确的是</a:t>
                      </a:r>
                      <a:r>
                        <a:rPr sz="4100" kern="0" spc="-2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41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9000"/>
                        </a:lnSpc>
                      </a:pPr>
                      <a:endParaRPr sz="1000" dirty="0">
                        <a:latin typeface="Arial" panose="020B0604020202020204"/>
                        <a:ea typeface="Arial" panose="020B0604020202020204"/>
                        <a:cs typeface="Arial" panose="020B0604020202020204"/>
                      </a:endParaRPr>
                    </a:p>
                    <a:p>
                      <a:pPr marL="1224915" algn="l" rtl="0" eaLnBrk="0">
                        <a:lnSpc>
                          <a:spcPct val="97000"/>
                        </a:lnSpc>
                        <a:spcBef>
                          <a:spcPts val="1325"/>
                        </a:spcBef>
                      </a:pPr>
                      <a:r>
                        <a:rPr sz="4400" kern="0" spc="-2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A.4月8日——国际妇女节</a:t>
                      </a:r>
                      <a:endParaRPr sz="4400" dirty="0">
                        <a:latin typeface="宋体" panose="02010600030101010101" pitchFamily="2" charset="-122"/>
                        <a:ea typeface="宋体" panose="02010600030101010101" pitchFamily="2" charset="-122"/>
                        <a:cs typeface="宋体" panose="02010600030101010101" pitchFamily="2" charset="-122"/>
                      </a:endParaRPr>
                    </a:p>
                    <a:p>
                      <a:pPr marL="1224915" algn="l" rtl="0" eaLnBrk="0">
                        <a:lnSpc>
                          <a:spcPct val="97000"/>
                        </a:lnSpc>
                        <a:spcBef>
                          <a:spcPts val="2180"/>
                        </a:spcBef>
                      </a:pPr>
                      <a:r>
                        <a:rPr sz="4400"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B.6月7日——世界卫生日</a:t>
                      </a:r>
                      <a:endParaRPr sz="4400" dirty="0">
                        <a:latin typeface="宋体" panose="02010600030101010101" pitchFamily="2" charset="-122"/>
                        <a:ea typeface="宋体" panose="02010600030101010101" pitchFamily="2" charset="-122"/>
                        <a:cs typeface="宋体" panose="02010600030101010101" pitchFamily="2" charset="-122"/>
                      </a:endParaRPr>
                    </a:p>
                    <a:p>
                      <a:pPr marL="1224915" algn="l" rtl="0" eaLnBrk="0">
                        <a:lnSpc>
                          <a:spcPct val="95000"/>
                        </a:lnSpc>
                        <a:spcBef>
                          <a:spcPts val="1920"/>
                        </a:spcBef>
                      </a:pPr>
                      <a:r>
                        <a:rPr sz="4500"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C.</a:t>
                      </a:r>
                      <a:r>
                        <a:rPr sz="4500" b="1"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5月22日——世</a:t>
                      </a:r>
                      <a:r>
                        <a:rPr sz="4500" b="1" kern="0" spc="-3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界地球日</a:t>
                      </a:r>
                      <a:endParaRPr sz="45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3000"/>
                        </a:lnSpc>
                      </a:pPr>
                      <a:endParaRPr sz="1800" dirty="0">
                        <a:latin typeface="Arial" panose="020B0604020202020204"/>
                        <a:ea typeface="Arial" panose="020B0604020202020204"/>
                        <a:cs typeface="Arial" panose="020B0604020202020204"/>
                      </a:endParaRPr>
                    </a:p>
                    <a:p>
                      <a:pPr marL="1224915" algn="l" rtl="0" eaLnBrk="0">
                        <a:lnSpc>
                          <a:spcPct val="97000"/>
                        </a:lnSpc>
                        <a:spcBef>
                          <a:spcPts val="5"/>
                        </a:spcBef>
                      </a:pPr>
                      <a:r>
                        <a:rPr sz="4400" kern="0" spc="-2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D.6月8日——世界海洋日</a:t>
                      </a:r>
                      <a:endParaRPr sz="44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r>
              <a:tr h="2598420">
                <a:tc>
                  <a:txBody>
                    <a:bodyPr/>
                    <a:lstStyle/>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1564005" algn="l" rtl="0" eaLnBrk="0">
                        <a:lnSpc>
                          <a:spcPct val="95000"/>
                        </a:lnSpc>
                        <a:spcBef>
                          <a:spcPts val="0"/>
                        </a:spcBef>
                      </a:pPr>
                      <a:r>
                        <a:rPr sz="5000" b="1" kern="0" spc="-2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30" dirty="0">
                          <a:solidFill>
                            <a:srgbClr val="FF0000">
                              <a:alpha val="100000"/>
                            </a:srgbClr>
                          </a:solidFill>
                          <a:latin typeface="Arial" panose="020B0604020202020204"/>
                          <a:ea typeface="Arial" panose="020B0604020202020204"/>
                          <a:cs typeface="Arial" panose="020B0604020202020204"/>
                        </a:rPr>
                        <a:t>D</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238" name="textbox 238"/>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240" name="textbox 240"/>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242" name="picture 242"/>
          <p:cNvPicPr>
            <a:picLocks noChangeAspect="1"/>
          </p:cNvPicPr>
          <p:nvPr/>
        </p:nvPicPr>
        <p:blipFill>
          <a:blip r:embed="rId1"/>
          <a:stretch>
            <a:fillRect/>
          </a:stretch>
        </p:blipFill>
        <p:spPr>
          <a:xfrm rot="21600000">
            <a:off x="21602760" y="266639"/>
            <a:ext cx="628620" cy="628739"/>
          </a:xfrm>
          <a:prstGeom prst="rect">
            <a:avLst/>
          </a:prstGeom>
        </p:spPr>
      </p:pic>
      <p:pic>
        <p:nvPicPr>
          <p:cNvPr id="244" name="picture 244"/>
          <p:cNvPicPr>
            <a:picLocks noChangeAspect="1"/>
          </p:cNvPicPr>
          <p:nvPr/>
        </p:nvPicPr>
        <p:blipFill>
          <a:blip r:embed="rId2"/>
          <a:stretch>
            <a:fillRect/>
          </a:stretch>
        </p:blipFill>
        <p:spPr>
          <a:xfrm rot="21600000">
            <a:off x="23520319" y="11455465"/>
            <a:ext cx="381120" cy="685800"/>
          </a:xfrm>
          <a:prstGeom prst="rect">
            <a:avLst/>
          </a:prstGeom>
        </p:spPr>
      </p:pic>
      <p:pic>
        <p:nvPicPr>
          <p:cNvPr id="246" name="picture 246"/>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2"/>
          <p:cNvPicPr>
            <a:picLocks noChangeAspect="1"/>
          </p:cNvPicPr>
          <p:nvPr/>
        </p:nvPicPr>
        <p:blipFill>
          <a:blip r:embed="rId1"/>
          <a:stretch>
            <a:fillRect/>
          </a:stretch>
        </p:blipFill>
        <p:spPr>
          <a:xfrm rot="21600000">
            <a:off x="0" y="0"/>
            <a:ext cx="24377660" cy="13716000"/>
          </a:xfrm>
          <a:prstGeom prst="rect">
            <a:avLst/>
          </a:prstGeom>
        </p:spPr>
      </p:pic>
      <p:sp>
        <p:nvSpPr>
          <p:cNvPr id="14" name="textbox 14"/>
          <p:cNvSpPr/>
          <p:nvPr/>
        </p:nvSpPr>
        <p:spPr>
          <a:xfrm>
            <a:off x="4463958" y="4264999"/>
            <a:ext cx="14874875" cy="4857115"/>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83820" algn="l" rtl="0" eaLnBrk="0">
              <a:lnSpc>
                <a:spcPct val="97000"/>
              </a:lnSpc>
            </a:pPr>
            <a:r>
              <a:rPr sz="7700" b="1" kern="0" spc="510" dirty="0">
                <a:solidFill>
                  <a:srgbClr val="000000">
                    <a:alpha val="100000"/>
                  </a:srgbClr>
                </a:solidFill>
                <a:latin typeface="楷体" panose="02010609060101010101" charset="-122"/>
                <a:ea typeface="楷体" panose="02010609060101010101" charset="-122"/>
                <a:cs typeface="楷体" panose="02010609060101010101" charset="-122"/>
              </a:rPr>
              <a:t>2026年6月第一周</a:t>
            </a:r>
            <a:r>
              <a:rPr sz="7700" kern="0" spc="-1640" dirty="0">
                <a:solidFill>
                  <a:srgbClr val="000000">
                    <a:alpha val="100000"/>
                  </a:srgbClr>
                </a:solidFill>
                <a:latin typeface="楷体" panose="02010609060101010101" charset="-122"/>
                <a:ea typeface="楷体" panose="02010609060101010101" charset="-122"/>
                <a:cs typeface="楷体" panose="02010609060101010101" charset="-122"/>
              </a:rPr>
              <a:t> </a:t>
            </a:r>
            <a:r>
              <a:rPr sz="7700" kern="0" spc="-180" dirty="0">
                <a:solidFill>
                  <a:srgbClr val="000000">
                    <a:alpha val="100000"/>
                  </a:srgbClr>
                </a:solidFill>
                <a:latin typeface="楷体" panose="02010609060101010101" charset="-122"/>
                <a:ea typeface="楷体" panose="02010609060101010101" charset="-122"/>
                <a:cs typeface="楷体" panose="02010609060101010101" charset="-122"/>
              </a:rPr>
              <a:t>(6.1-6.7)</a:t>
            </a:r>
            <a:endParaRPr sz="7700" dirty="0">
              <a:latin typeface="楷体" panose="02010609060101010101" charset="-122"/>
              <a:ea typeface="楷体" panose="02010609060101010101" charset="-122"/>
              <a:cs typeface="楷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12700" algn="l" rtl="0" eaLnBrk="0">
              <a:lnSpc>
                <a:spcPct val="97000"/>
              </a:lnSpc>
              <a:spcBef>
                <a:spcPts val="1145"/>
              </a:spcBef>
            </a:pPr>
            <a:r>
              <a:rPr sz="3800" kern="0" spc="-210" dirty="0">
                <a:solidFill>
                  <a:srgbClr val="000000">
                    <a:alpha val="100000"/>
                  </a:srgbClr>
                </a:solidFill>
                <a:latin typeface="黑体" panose="02010609060101010101" charset="-122"/>
                <a:ea typeface="黑体" panose="02010609060101010101" charset="-122"/>
                <a:cs typeface="黑体" panose="02010609060101010101" charset="-122"/>
              </a:rPr>
              <a:t>·</a:t>
            </a:r>
            <a:r>
              <a:rPr sz="3800" b="1" kern="0" spc="-210" dirty="0">
                <a:solidFill>
                  <a:srgbClr val="000000">
                    <a:alpha val="100000"/>
                  </a:srgbClr>
                </a:solidFill>
                <a:latin typeface="黑体" panose="02010609060101010101" charset="-122"/>
                <a:ea typeface="黑体" panose="02010609060101010101" charset="-122"/>
                <a:cs typeface="黑体" panose="02010609060101010101" charset="-122"/>
              </a:rPr>
              <a:t>《求是》杂志发表习近平</a:t>
            </a:r>
            <a:r>
              <a:rPr sz="3800" b="1" kern="0" spc="-220" dirty="0">
                <a:solidFill>
                  <a:srgbClr val="000000">
                    <a:alpha val="100000"/>
                  </a:srgbClr>
                </a:solidFill>
                <a:latin typeface="黑体" panose="02010609060101010101" charset="-122"/>
                <a:ea typeface="黑体" panose="02010609060101010101" charset="-122"/>
                <a:cs typeface="黑体" panose="02010609060101010101" charset="-122"/>
              </a:rPr>
              <a:t>总书记重要文章《前瞻布局和发展未来产业》</a:t>
            </a:r>
            <a:endParaRPr sz="3800" dirty="0">
              <a:latin typeface="黑体" panose="02010609060101010101" charset="-122"/>
              <a:ea typeface="黑体" panose="02010609060101010101" charset="-122"/>
              <a:cs typeface="黑体" panose="02010609060101010101" charset="-122"/>
            </a:endParaRPr>
          </a:p>
          <a:p>
            <a:pPr marL="12700" algn="l" rtl="0" eaLnBrk="0">
              <a:lnSpc>
                <a:spcPct val="97000"/>
              </a:lnSpc>
              <a:spcBef>
                <a:spcPts val="2080"/>
              </a:spcBef>
            </a:pPr>
            <a:r>
              <a:rPr sz="3800" kern="0" spc="-220" dirty="0">
                <a:solidFill>
                  <a:srgbClr val="000000">
                    <a:alpha val="100000"/>
                  </a:srgbClr>
                </a:solidFill>
                <a:latin typeface="黑体" panose="02010609060101010101" charset="-122"/>
                <a:ea typeface="黑体" panose="02010609060101010101" charset="-122"/>
                <a:cs typeface="黑体" panose="02010609060101010101" charset="-122"/>
              </a:rPr>
              <a:t>·</a:t>
            </a:r>
            <a:r>
              <a:rPr sz="3800" kern="0" spc="-220" dirty="0">
                <a:solidFill>
                  <a:srgbClr val="000000">
                    <a:alpha val="100000"/>
                  </a:srgbClr>
                </a:solidFill>
                <a:latin typeface="黑体" panose="02010609060101010101" charset="-122"/>
                <a:ea typeface="黑体" panose="02010609060101010101" charset="-122"/>
                <a:cs typeface="黑体" panose="02010609060101010101" charset="-122"/>
              </a:rPr>
              <a:t> </a:t>
            </a:r>
            <a:r>
              <a:rPr sz="3800" b="1" kern="0" spc="-220" dirty="0">
                <a:solidFill>
                  <a:srgbClr val="000000">
                    <a:alpha val="100000"/>
                  </a:srgbClr>
                </a:solidFill>
                <a:latin typeface="黑体" panose="02010609060101010101" charset="-122"/>
                <a:ea typeface="黑体" panose="02010609060101010101" charset="-122"/>
                <a:cs typeface="黑体" panose="02010609060101010101" charset="-122"/>
              </a:rPr>
              <a:t>关于进一步健全城市社区卫生服务体</a:t>
            </a:r>
            <a:r>
              <a:rPr sz="3800" b="1" kern="0" spc="-230" dirty="0">
                <a:solidFill>
                  <a:srgbClr val="000000">
                    <a:alpha val="100000"/>
                  </a:srgbClr>
                </a:solidFill>
                <a:latin typeface="黑体" panose="02010609060101010101" charset="-122"/>
                <a:ea typeface="黑体" panose="02010609060101010101" charset="-122"/>
                <a:cs typeface="黑体" panose="02010609060101010101" charset="-122"/>
              </a:rPr>
              <a:t>系提升服务能力的通知</a:t>
            </a:r>
            <a:endParaRPr sz="3800" dirty="0">
              <a:latin typeface="黑体" panose="02010609060101010101" charset="-122"/>
              <a:ea typeface="黑体" panose="02010609060101010101" charset="-122"/>
              <a:cs typeface="黑体" panose="02010609060101010101" charset="-122"/>
            </a:endParaRPr>
          </a:p>
          <a:p>
            <a:pPr marL="12700" algn="l" rtl="0" eaLnBrk="0">
              <a:lnSpc>
                <a:spcPct val="97000"/>
              </a:lnSpc>
              <a:spcBef>
                <a:spcPts val="2255"/>
              </a:spcBef>
            </a:pPr>
            <a:r>
              <a:rPr sz="3800" kern="0" spc="-180" dirty="0">
                <a:solidFill>
                  <a:srgbClr val="000000">
                    <a:alpha val="100000"/>
                  </a:srgbClr>
                </a:solidFill>
                <a:latin typeface="黑体" panose="02010609060101010101" charset="-122"/>
                <a:ea typeface="黑体" panose="02010609060101010101" charset="-122"/>
                <a:cs typeface="黑体" panose="02010609060101010101" charset="-122"/>
              </a:rPr>
              <a:t>·</a:t>
            </a:r>
            <a:r>
              <a:rPr sz="3800" kern="0" spc="-410" dirty="0">
                <a:solidFill>
                  <a:srgbClr val="000000">
                    <a:alpha val="100000"/>
                  </a:srgbClr>
                </a:solidFill>
                <a:latin typeface="黑体" panose="02010609060101010101" charset="-122"/>
                <a:ea typeface="黑体" panose="02010609060101010101" charset="-122"/>
                <a:cs typeface="黑体" panose="02010609060101010101" charset="-122"/>
              </a:rPr>
              <a:t> </a:t>
            </a:r>
            <a:r>
              <a:rPr sz="3800" b="1" kern="0" spc="-180" dirty="0">
                <a:solidFill>
                  <a:srgbClr val="000000">
                    <a:alpha val="100000"/>
                  </a:srgbClr>
                </a:solidFill>
                <a:latin typeface="黑体" panose="02010609060101010101" charset="-122"/>
                <a:ea typeface="黑体" panose="02010609060101010101" charset="-122"/>
                <a:cs typeface="黑体" panose="02010609060101010101" charset="-122"/>
              </a:rPr>
              <a:t>《供水条例》6月1日起施</a:t>
            </a:r>
            <a:r>
              <a:rPr sz="3800" b="1" kern="0" spc="-190" dirty="0">
                <a:solidFill>
                  <a:srgbClr val="000000">
                    <a:alpha val="100000"/>
                  </a:srgbClr>
                </a:solidFill>
                <a:latin typeface="黑体" panose="02010609060101010101" charset="-122"/>
                <a:ea typeface="黑体" panose="02010609060101010101" charset="-122"/>
                <a:cs typeface="黑体" panose="02010609060101010101" charset="-122"/>
              </a:rPr>
              <a:t>行</a:t>
            </a:r>
            <a:endParaRPr sz="3800" dirty="0">
              <a:latin typeface="黑体" panose="02010609060101010101" charset="-122"/>
              <a:ea typeface="黑体" panose="02010609060101010101" charset="-122"/>
              <a:cs typeface="黑体" panose="02010609060101010101" charset="-122"/>
            </a:endParaRPr>
          </a:p>
          <a:p>
            <a:pPr algn="l" rtl="0" eaLnBrk="0">
              <a:lnSpc>
                <a:spcPct val="102000"/>
              </a:lnSpc>
            </a:pPr>
            <a:endParaRPr sz="15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2700" algn="l" rtl="0" eaLnBrk="0">
              <a:lnSpc>
                <a:spcPct val="97000"/>
              </a:lnSpc>
            </a:pPr>
            <a:r>
              <a:rPr sz="3800" kern="0" spc="-220" dirty="0">
                <a:solidFill>
                  <a:srgbClr val="000000">
                    <a:alpha val="100000"/>
                  </a:srgbClr>
                </a:solidFill>
                <a:latin typeface="黑体" panose="02010609060101010101" charset="-122"/>
                <a:ea typeface="黑体" panose="02010609060101010101" charset="-122"/>
                <a:cs typeface="黑体" panose="02010609060101010101" charset="-122"/>
              </a:rPr>
              <a:t>·</a:t>
            </a:r>
            <a:r>
              <a:rPr sz="3800" kern="0" spc="-220" dirty="0">
                <a:solidFill>
                  <a:srgbClr val="000000">
                    <a:alpha val="100000"/>
                  </a:srgbClr>
                </a:solidFill>
                <a:latin typeface="黑体" panose="02010609060101010101" charset="-122"/>
                <a:ea typeface="黑体" panose="02010609060101010101" charset="-122"/>
                <a:cs typeface="黑体" panose="02010609060101010101" charset="-122"/>
              </a:rPr>
              <a:t> </a:t>
            </a:r>
            <a:r>
              <a:rPr sz="3800" b="1" kern="0" spc="-220" dirty="0">
                <a:solidFill>
                  <a:srgbClr val="000000">
                    <a:alpha val="100000"/>
                  </a:srgbClr>
                </a:solidFill>
                <a:latin typeface="黑体" panose="02010609060101010101" charset="-122"/>
                <a:ea typeface="黑体" panose="02010609060101010101" charset="-122"/>
                <a:cs typeface="黑体" panose="02010609060101010101" charset="-122"/>
              </a:rPr>
              <a:t>全球海洋现象智能预报</a:t>
            </a:r>
            <a:r>
              <a:rPr sz="3800" b="1" kern="0" spc="-230" dirty="0">
                <a:solidFill>
                  <a:srgbClr val="000000">
                    <a:alpha val="100000"/>
                  </a:srgbClr>
                </a:solidFill>
                <a:latin typeface="黑体" panose="02010609060101010101" charset="-122"/>
                <a:ea typeface="黑体" panose="02010609060101010101" charset="-122"/>
                <a:cs typeface="黑体" panose="02010609060101010101" charset="-122"/>
              </a:rPr>
              <a:t>大模型——“琅琊”海洋大模型2.0</a:t>
            </a:r>
            <a:endParaRPr sz="3800" dirty="0">
              <a:latin typeface="黑体" panose="02010609060101010101" charset="-122"/>
              <a:ea typeface="黑体" panose="02010609060101010101" charset="-122"/>
              <a:cs typeface="黑体" panose="02010609060101010101" charset="-122"/>
            </a:endParaRPr>
          </a:p>
        </p:txBody>
      </p:sp>
      <p:sp>
        <p:nvSpPr>
          <p:cNvPr id="16" name="textbox 16"/>
          <p:cNvSpPr/>
          <p:nvPr/>
        </p:nvSpPr>
        <p:spPr>
          <a:xfrm>
            <a:off x="21780500" y="273042"/>
            <a:ext cx="184213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kern="0" spc="26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26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a:p>
            <a:pPr marL="24765"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18" name="picture 18"/>
          <p:cNvPicPr>
            <a:picLocks noChangeAspect="1"/>
          </p:cNvPicPr>
          <p:nvPr/>
        </p:nvPicPr>
        <p:blipFill>
          <a:blip r:embed="rId2"/>
          <a:stretch>
            <a:fillRect/>
          </a:stretch>
        </p:blipFill>
        <p:spPr>
          <a:xfrm rot="21600000">
            <a:off x="21107522" y="266639"/>
            <a:ext cx="628618" cy="62229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8" name="table 248"/>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7000"/>
                        </a:lnSpc>
                      </a:pPr>
                      <a:endParaRPr sz="1000" dirty="0">
                        <a:latin typeface="Arial" panose="020B0604020202020204"/>
                        <a:ea typeface="Arial" panose="020B0604020202020204"/>
                        <a:cs typeface="Arial" panose="020B0604020202020204"/>
                      </a:endParaRPr>
                    </a:p>
                    <a:p>
                      <a:pPr marL="1231265" algn="l" rtl="0" eaLnBrk="0">
                        <a:lnSpc>
                          <a:spcPct val="83000"/>
                        </a:lnSpc>
                      </a:pPr>
                      <a:r>
                        <a:rPr sz="4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10.我国一贯重视海洋生态环境保护，</a:t>
                      </a:r>
                      <a:r>
                        <a:rPr sz="41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自然资源部6月8日发布的《中国海洋生态预警监测公报》显</a:t>
                      </a:r>
                      <a:endParaRPr sz="4100" dirty="0">
                        <a:latin typeface="宋体" panose="02010600030101010101" pitchFamily="2" charset="-122"/>
                        <a:ea typeface="宋体" panose="02010600030101010101" pitchFamily="2" charset="-122"/>
                        <a:cs typeface="宋体" panose="02010600030101010101" pitchFamily="2" charset="-122"/>
                      </a:endParaRPr>
                    </a:p>
                    <a:p>
                      <a:pPr marL="196215" algn="l" rtl="0" eaLnBrk="0">
                        <a:lnSpc>
                          <a:spcPct val="147000"/>
                        </a:lnSpc>
                        <a:spcBef>
                          <a:spcPts val="50"/>
                        </a:spcBef>
                      </a:pPr>
                      <a:r>
                        <a:rPr sz="4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示，2025年，我国珊瑚礁、海草床、红树林、海岛生态系统状况以优良为主。下列对于海洋生态保护</a:t>
                      </a:r>
                      <a:r>
                        <a:rPr sz="41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1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表述不正确的是：</a:t>
                      </a:r>
                      <a:endParaRPr sz="41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ts val="5075"/>
                        </a:lnSpc>
                        <a:spcBef>
                          <a:spcPts val="2370"/>
                        </a:spcBef>
                      </a:pPr>
                      <a:r>
                        <a:rPr sz="4200" kern="0" spc="-360" dirty="0">
                          <a:solidFill>
                            <a:srgbClr val="000000">
                              <a:alpha val="100000"/>
                            </a:srgbClr>
                          </a:solidFill>
                          <a:latin typeface="Arial" panose="020B0604020202020204"/>
                          <a:ea typeface="Arial" panose="020B0604020202020204"/>
                          <a:cs typeface="Arial" panose="020B0604020202020204"/>
                        </a:rPr>
                        <a:t>A.</a:t>
                      </a:r>
                      <a:r>
                        <a:rPr sz="42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红树林，被称作“海岸卫士”海洋绿肺”</a:t>
                      </a:r>
                      <a:endParaRPr sz="42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9000"/>
                        </a:lnSpc>
                        <a:spcBef>
                          <a:spcPts val="2065"/>
                        </a:spcBef>
                      </a:pPr>
                      <a:r>
                        <a:rPr sz="4200" kern="0" spc="-330" dirty="0">
                          <a:solidFill>
                            <a:srgbClr val="000000">
                              <a:alpha val="100000"/>
                            </a:srgbClr>
                          </a:solidFill>
                          <a:latin typeface="Arial" panose="020B0604020202020204"/>
                          <a:ea typeface="Arial" panose="020B0604020202020204"/>
                          <a:cs typeface="Arial" panose="020B0604020202020204"/>
                        </a:rPr>
                        <a:t>B.</a:t>
                      </a:r>
                      <a:r>
                        <a:rPr sz="4200" b="1"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珊瑚本身会在钙化的时候排放出</a:t>
                      </a:r>
                      <a:r>
                        <a:rPr sz="4200" b="1"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二氧化碳，</a:t>
                      </a:r>
                      <a:r>
                        <a:rPr sz="4200"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是地球“温室效应”主要推手</a:t>
                      </a:r>
                      <a:endParaRPr sz="4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3000"/>
                        </a:lnSpc>
                      </a:pPr>
                      <a:endParaRPr sz="1000" dirty="0">
                        <a:latin typeface="Arial" panose="020B0604020202020204"/>
                        <a:ea typeface="Arial" panose="020B0604020202020204"/>
                        <a:cs typeface="Arial" panose="020B0604020202020204"/>
                      </a:endParaRPr>
                    </a:p>
                    <a:p>
                      <a:pPr marL="196215" indent="1035050" algn="l" rtl="0" eaLnBrk="0">
                        <a:lnSpc>
                          <a:spcPct val="117000"/>
                        </a:lnSpc>
                        <a:spcBef>
                          <a:spcPts val="1240"/>
                        </a:spcBef>
                      </a:pPr>
                      <a:r>
                        <a:rPr sz="4100" kern="0" spc="-40" dirty="0">
                          <a:solidFill>
                            <a:srgbClr val="000000">
                              <a:alpha val="100000"/>
                            </a:srgbClr>
                          </a:solidFill>
                          <a:latin typeface="Arial" panose="020B0604020202020204"/>
                          <a:ea typeface="Arial" panose="020B0604020202020204"/>
                          <a:cs typeface="Arial" panose="020B0604020202020204"/>
                        </a:rPr>
                        <a:t>C.</a:t>
                      </a:r>
                      <a:r>
                        <a:rPr sz="4100" kern="0" spc="-640" dirty="0">
                          <a:solidFill>
                            <a:srgbClr val="000000">
                              <a:alpha val="100000"/>
                            </a:srgbClr>
                          </a:solidFill>
                          <a:latin typeface="Arial" panose="020B0604020202020204"/>
                          <a:ea typeface="Arial" panose="020B0604020202020204"/>
                          <a:cs typeface="Arial" panose="020B0604020202020204"/>
                        </a:rPr>
                        <a:t> </a:t>
                      </a:r>
                      <a:r>
                        <a:rPr sz="41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健康的珊瑚礁系统可以吸收高达97%的波能，可以调节风暴潮、海浪</a:t>
                      </a:r>
                      <a:r>
                        <a:rPr sz="41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动力对后方岸线安全性的破</a:t>
                      </a:r>
                      <a:r>
                        <a:rPr sz="4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坏</a:t>
                      </a:r>
                      <a:endParaRPr sz="41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7000"/>
                        </a:lnSpc>
                        <a:spcBef>
                          <a:spcPts val="2290"/>
                        </a:spcBef>
                      </a:pPr>
                      <a:r>
                        <a:rPr sz="4400" kern="0" spc="-380" dirty="0">
                          <a:solidFill>
                            <a:srgbClr val="000000">
                              <a:alpha val="100000"/>
                            </a:srgbClr>
                          </a:solidFill>
                          <a:latin typeface="Arial" panose="020B0604020202020204"/>
                          <a:ea typeface="Arial" panose="020B0604020202020204"/>
                          <a:cs typeface="Arial" panose="020B0604020202020204"/>
                        </a:rPr>
                        <a:t>D.</a:t>
                      </a:r>
                      <a:r>
                        <a:rPr sz="44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入选和美海岛既需要承担生态</a:t>
                      </a:r>
                      <a:r>
                        <a:rPr sz="4400" b="1" kern="0" spc="-3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保护的重担，也需要积极发展绿色产业</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1551940" algn="l" rtl="0" eaLnBrk="0">
                        <a:lnSpc>
                          <a:spcPct val="95000"/>
                        </a:lnSpc>
                      </a:pPr>
                      <a:r>
                        <a:rPr sz="5000" b="1" kern="0" spc="-2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20" dirty="0">
                          <a:solidFill>
                            <a:srgbClr val="FF0000">
                              <a:alpha val="100000"/>
                            </a:srgbClr>
                          </a:solidFill>
                          <a:latin typeface="Arial" panose="020B0604020202020204"/>
                          <a:ea typeface="Arial" panose="020B0604020202020204"/>
                          <a:cs typeface="Arial" panose="020B0604020202020204"/>
                        </a:rPr>
                        <a:t>B</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250" name="textbox 250"/>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252" name="textbox 252"/>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254" name="picture 254"/>
          <p:cNvPicPr>
            <a:picLocks noChangeAspect="1"/>
          </p:cNvPicPr>
          <p:nvPr/>
        </p:nvPicPr>
        <p:blipFill>
          <a:blip r:embed="rId1"/>
          <a:stretch>
            <a:fillRect/>
          </a:stretch>
        </p:blipFill>
        <p:spPr>
          <a:xfrm rot="21600000">
            <a:off x="21602760" y="266639"/>
            <a:ext cx="628620" cy="628739"/>
          </a:xfrm>
          <a:prstGeom prst="rect">
            <a:avLst/>
          </a:prstGeom>
        </p:spPr>
      </p:pic>
      <p:pic>
        <p:nvPicPr>
          <p:cNvPr id="256" name="picture 256"/>
          <p:cNvPicPr>
            <a:picLocks noChangeAspect="1"/>
          </p:cNvPicPr>
          <p:nvPr/>
        </p:nvPicPr>
        <p:blipFill>
          <a:blip r:embed="rId2"/>
          <a:stretch>
            <a:fillRect/>
          </a:stretch>
        </p:blipFill>
        <p:spPr>
          <a:xfrm rot="21600000">
            <a:off x="23520319" y="11461775"/>
            <a:ext cx="381120" cy="679490"/>
          </a:xfrm>
          <a:prstGeom prst="rect">
            <a:avLst/>
          </a:prstGeom>
        </p:spPr>
      </p:pic>
      <p:pic>
        <p:nvPicPr>
          <p:cNvPr id="258" name="picture 258"/>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 name="picture 260"/>
          <p:cNvPicPr>
            <a:picLocks noChangeAspect="1"/>
          </p:cNvPicPr>
          <p:nvPr/>
        </p:nvPicPr>
        <p:blipFill>
          <a:blip r:embed="rId1"/>
          <a:stretch>
            <a:fillRect/>
          </a:stretch>
        </p:blipFill>
        <p:spPr>
          <a:xfrm rot="21600000">
            <a:off x="0" y="0"/>
            <a:ext cx="24377660" cy="13716000"/>
          </a:xfrm>
          <a:prstGeom prst="rect">
            <a:avLst/>
          </a:prstGeom>
        </p:spPr>
      </p:pic>
      <p:sp>
        <p:nvSpPr>
          <p:cNvPr id="262" name="textbox 262"/>
          <p:cNvSpPr/>
          <p:nvPr/>
        </p:nvSpPr>
        <p:spPr>
          <a:xfrm>
            <a:off x="177739" y="2576023"/>
            <a:ext cx="23519130" cy="9396094"/>
          </a:xfrm>
          <a:prstGeom prst="rect">
            <a:avLst/>
          </a:prstGeom>
          <a:noFill/>
          <a:ln w="0" cap="flat">
            <a:noFill/>
            <a:prstDash val="solid"/>
            <a:miter lim="0"/>
          </a:ln>
        </p:spPr>
        <p:txBody>
          <a:bodyPr vert="horz" wrap="square" lIns="0" tIns="0" rIns="0" bIns="0"/>
          <a:lstStyle/>
          <a:p>
            <a:pPr algn="l" rtl="0" eaLnBrk="0">
              <a:lnSpc>
                <a:spcPct val="65000"/>
              </a:lnSpc>
            </a:pPr>
            <a:endParaRPr sz="100" dirty="0">
              <a:latin typeface="Arial" panose="020B0604020202020204"/>
              <a:ea typeface="Arial" panose="020B0604020202020204"/>
              <a:cs typeface="Arial" panose="020B0604020202020204"/>
            </a:endParaRPr>
          </a:p>
          <a:p>
            <a:pPr marL="12700" algn="l" rtl="0" eaLnBrk="0">
              <a:lnSpc>
                <a:spcPct val="97000"/>
              </a:lnSpc>
            </a:pPr>
            <a:r>
              <a:rPr sz="4000" kern="0" spc="-7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4000" kern="0" spc="670" dirty="0">
                <a:solidFill>
                  <a:srgbClr val="FFFFFF">
                    <a:alpha val="100000"/>
                  </a:srgbClr>
                </a:solidFill>
                <a:latin typeface="黑体" panose="02010609060101010101" charset="-122"/>
                <a:ea typeface="黑体" panose="02010609060101010101" charset="-122"/>
                <a:cs typeface="黑体" panose="02010609060101010101" charset="-122"/>
              </a:rPr>
              <a:t>  </a:t>
            </a:r>
            <a:r>
              <a:rPr sz="4000" kern="0" spc="-70" dirty="0">
                <a:solidFill>
                  <a:srgbClr val="FFFFFF">
                    <a:alpha val="100000"/>
                  </a:srgbClr>
                </a:solidFill>
                <a:latin typeface="黑体" panose="02010609060101010101" charset="-122"/>
                <a:ea typeface="黑体" panose="02010609060101010101" charset="-122"/>
                <a:cs typeface="黑体" panose="02010609060101010101" charset="-122"/>
              </a:rPr>
              <a:t>“2026</a:t>
            </a:r>
            <a:r>
              <a:rPr sz="4000" kern="0" spc="-70" dirty="0">
                <a:solidFill>
                  <a:srgbClr val="FFFFFF">
                    <a:alpha val="100000"/>
                  </a:srgbClr>
                </a:solidFill>
                <a:latin typeface="黑体" panose="02010609060101010101" charset="-122"/>
                <a:ea typeface="黑体" panose="02010609060101010101" charset="-122"/>
                <a:cs typeface="黑体" panose="02010609060101010101" charset="-122"/>
              </a:rPr>
              <a:t> </a:t>
            </a:r>
            <a:r>
              <a:rPr sz="4000" kern="0" spc="-70" dirty="0">
                <a:solidFill>
                  <a:srgbClr val="FFFFFF">
                    <a:alpha val="100000"/>
                  </a:srgbClr>
                </a:solidFill>
                <a:latin typeface="黑体" panose="02010609060101010101" charset="-122"/>
                <a:ea typeface="黑体" panose="02010609060101010101" charset="-122"/>
                <a:cs typeface="黑体" panose="02010609060101010101" charset="-122"/>
              </a:rPr>
              <a:t>·全球人权治理高端论坛”6月</a:t>
            </a:r>
            <a:r>
              <a:rPr sz="4000" kern="0" spc="-80" dirty="0">
                <a:solidFill>
                  <a:srgbClr val="FFFFFF">
                    <a:alpha val="100000"/>
                  </a:srgbClr>
                </a:solidFill>
                <a:latin typeface="黑体" panose="02010609060101010101" charset="-122"/>
                <a:ea typeface="黑体" panose="02010609060101010101" charset="-122"/>
                <a:cs typeface="黑体" panose="02010609060101010101" charset="-122"/>
              </a:rPr>
              <a:t>11日在北京举办。</a:t>
            </a:r>
            <a:endParaRPr sz="4000" dirty="0">
              <a:latin typeface="黑体" panose="02010609060101010101" charset="-122"/>
              <a:ea typeface="黑体" panose="02010609060101010101" charset="-122"/>
              <a:cs typeface="黑体" panose="02010609060101010101" charset="-122"/>
            </a:endParaRPr>
          </a:p>
          <a:p>
            <a:pPr algn="l" rtl="0" eaLnBrk="0">
              <a:lnSpc>
                <a:spcPct val="166000"/>
              </a:lnSpc>
            </a:pPr>
            <a:endParaRPr sz="1000" dirty="0">
              <a:latin typeface="Arial" panose="020B0604020202020204"/>
              <a:ea typeface="Arial" panose="020B0604020202020204"/>
              <a:cs typeface="Arial" panose="020B0604020202020204"/>
            </a:endParaRPr>
          </a:p>
          <a:p>
            <a:pPr marL="3213100" algn="l" rtl="0" eaLnBrk="0">
              <a:lnSpc>
                <a:spcPct val="86000"/>
              </a:lnSpc>
              <a:spcBef>
                <a:spcPts val="1260"/>
              </a:spcBef>
            </a:pPr>
            <a:r>
              <a:rPr sz="4200" kern="0" spc="60" dirty="0">
                <a:solidFill>
                  <a:srgbClr val="FFFFFF">
                    <a:alpha val="100000"/>
                  </a:srgbClr>
                </a:solidFill>
                <a:latin typeface="黑体" panose="02010609060101010101" charset="-122"/>
                <a:ea typeface="黑体" panose="02010609060101010101" charset="-122"/>
                <a:cs typeface="黑体" panose="02010609060101010101" charset="-122"/>
              </a:rPr>
              <a:t>会上发布了《国家人权行动计划(2026—2030年)》。确定2026年至2030年尊重、保</a:t>
            </a:r>
            <a:endParaRPr sz="4200" dirty="0">
              <a:latin typeface="黑体" panose="02010609060101010101" charset="-122"/>
              <a:ea typeface="黑体" panose="02010609060101010101" charset="-122"/>
              <a:cs typeface="黑体" panose="02010609060101010101" charset="-122"/>
            </a:endParaRPr>
          </a:p>
          <a:p>
            <a:pPr marL="3213100" algn="l" rtl="0" eaLnBrk="0">
              <a:lnSpc>
                <a:spcPts val="6750"/>
              </a:lnSpc>
            </a:pPr>
            <a:r>
              <a:rPr sz="4200" kern="0" spc="-270" dirty="0">
                <a:solidFill>
                  <a:srgbClr val="FFFFFF">
                    <a:alpha val="100000"/>
                  </a:srgbClr>
                </a:solidFill>
                <a:latin typeface="黑体" panose="02010609060101010101" charset="-122"/>
                <a:ea typeface="黑体" panose="02010609060101010101" charset="-122"/>
                <a:cs typeface="黑体" panose="02010609060101010101" charset="-122"/>
              </a:rPr>
              <a:t>护、促进人权的阶段性目标、指标性任务和</a:t>
            </a:r>
            <a:r>
              <a:rPr sz="4200" kern="0" spc="-280" dirty="0">
                <a:solidFill>
                  <a:srgbClr val="FFFFFF">
                    <a:alpha val="100000"/>
                  </a:srgbClr>
                </a:solidFill>
                <a:latin typeface="黑体" panose="02010609060101010101" charset="-122"/>
                <a:ea typeface="黑体" panose="02010609060101010101" charset="-122"/>
                <a:cs typeface="黑体" panose="02010609060101010101" charset="-122"/>
              </a:rPr>
              <a:t>具体举措。</a:t>
            </a:r>
            <a:endParaRPr sz="4200" dirty="0">
              <a:latin typeface="黑体" panose="02010609060101010101" charset="-122"/>
              <a:ea typeface="黑体" panose="02010609060101010101" charset="-122"/>
              <a:cs typeface="黑体" panose="02010609060101010101"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869950" algn="l" rtl="0" eaLnBrk="0">
              <a:lnSpc>
                <a:spcPct val="95000"/>
              </a:lnSpc>
              <a:spcBef>
                <a:spcPts val="151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7000"/>
              </a:lnSpc>
            </a:pPr>
            <a:endParaRPr sz="1000" dirty="0">
              <a:latin typeface="Arial" panose="020B0604020202020204"/>
              <a:ea typeface="Arial" panose="020B0604020202020204"/>
              <a:cs typeface="Arial" panose="020B0604020202020204"/>
            </a:endParaRPr>
          </a:p>
          <a:p>
            <a:pPr marL="1300480" algn="l" rtl="0" eaLnBrk="0">
              <a:lnSpc>
                <a:spcPct val="98000"/>
              </a:lnSpc>
              <a:spcBef>
                <a:spcPts val="875"/>
              </a:spcBef>
            </a:pPr>
            <a:r>
              <a:rPr sz="2900" b="1" kern="0" spc="-140" dirty="0">
                <a:solidFill>
                  <a:srgbClr val="000000">
                    <a:alpha val="100000"/>
                  </a:srgbClr>
                </a:solidFill>
                <a:latin typeface="黑体" panose="02010609060101010101" charset="-122"/>
                <a:ea typeface="黑体" panose="02010609060101010101" charset="-122"/>
                <a:cs typeface="黑体" panose="02010609060101010101" charset="-122"/>
              </a:rPr>
              <a:t>1.</a:t>
            </a:r>
            <a:r>
              <a:rPr sz="2900" kern="0" spc="-140" dirty="0">
                <a:solidFill>
                  <a:srgbClr val="000000">
                    <a:alpha val="100000"/>
                  </a:srgbClr>
                </a:solidFill>
                <a:latin typeface="黑体" panose="02010609060101010101" charset="-122"/>
                <a:ea typeface="黑体" panose="02010609060101010101" charset="-122"/>
                <a:cs typeface="黑体" panose="02010609060101010101" charset="-122"/>
              </a:rPr>
              <a:t>人权</a:t>
            </a:r>
            <a:endParaRPr sz="2900" dirty="0">
              <a:latin typeface="黑体" panose="02010609060101010101" charset="-122"/>
              <a:ea typeface="黑体" panose="02010609060101010101" charset="-122"/>
              <a:cs typeface="黑体" panose="02010609060101010101" charset="-122"/>
            </a:endParaRPr>
          </a:p>
          <a:p>
            <a:pPr algn="l" rtl="0" eaLnBrk="0">
              <a:lnSpc>
                <a:spcPct val="131000"/>
              </a:lnSpc>
            </a:pPr>
            <a:endParaRPr sz="1000" dirty="0">
              <a:latin typeface="Arial" panose="020B0604020202020204"/>
              <a:ea typeface="Arial" panose="020B0604020202020204"/>
              <a:cs typeface="Arial" panose="020B0604020202020204"/>
            </a:endParaRPr>
          </a:p>
          <a:p>
            <a:pPr algn="r" rtl="0" eaLnBrk="0">
              <a:lnSpc>
                <a:spcPct val="93000"/>
              </a:lnSpc>
              <a:spcBef>
                <a:spcPts val="815"/>
              </a:spcBef>
            </a:pPr>
            <a:r>
              <a:rPr sz="2700" b="1" kern="0" spc="120" dirty="0">
                <a:solidFill>
                  <a:srgbClr val="000000">
                    <a:alpha val="100000"/>
                  </a:srgbClr>
                </a:solidFill>
                <a:latin typeface="黑体" panose="02010609060101010101" charset="-122"/>
                <a:ea typeface="黑体" panose="02010609060101010101" charset="-122"/>
                <a:cs typeface="黑体" panose="02010609060101010101" charset="-122"/>
              </a:rPr>
              <a:t>人权是每个人与生俱来的基本权利，核心是</a:t>
            </a:r>
            <a:r>
              <a:rPr sz="2700" b="1" kern="0" spc="110" dirty="0">
                <a:solidFill>
                  <a:srgbClr val="000000">
                    <a:alpha val="100000"/>
                  </a:srgbClr>
                </a:solidFill>
                <a:latin typeface="黑体" panose="02010609060101010101" charset="-122"/>
                <a:ea typeface="黑体" panose="02010609060101010101" charset="-122"/>
                <a:cs typeface="黑体" panose="02010609060101010101" charset="-122"/>
              </a:rPr>
              <a:t>让人能安全、自由、有尊严地生活，国际上以《世界人权宣言》为共识基础，中国则结合国情强调</a:t>
            </a:r>
            <a:endParaRPr sz="2700" dirty="0">
              <a:latin typeface="黑体" panose="02010609060101010101" charset="-122"/>
              <a:ea typeface="黑体" panose="02010609060101010101" charset="-122"/>
              <a:cs typeface="黑体" panose="02010609060101010101" charset="-122"/>
            </a:endParaRPr>
          </a:p>
          <a:p>
            <a:pPr algn="l" rtl="0" eaLnBrk="0">
              <a:lnSpc>
                <a:spcPct val="156000"/>
              </a:lnSpc>
            </a:pPr>
            <a:endParaRPr sz="1000" dirty="0">
              <a:latin typeface="Arial" panose="020B0604020202020204"/>
              <a:ea typeface="Arial" panose="020B0604020202020204"/>
              <a:cs typeface="Arial" panose="020B0604020202020204"/>
            </a:endParaRPr>
          </a:p>
          <a:p>
            <a:pPr marL="639445" algn="l" rtl="0" eaLnBrk="0">
              <a:lnSpc>
                <a:spcPct val="93000"/>
              </a:lnSpc>
              <a:spcBef>
                <a:spcPts val="815"/>
              </a:spcBef>
            </a:pPr>
            <a:r>
              <a:rPr sz="2700" b="1" kern="0" spc="70" dirty="0">
                <a:solidFill>
                  <a:srgbClr val="000000">
                    <a:alpha val="100000"/>
                  </a:srgbClr>
                </a:solidFill>
                <a:latin typeface="黑体" panose="02010609060101010101" charset="-122"/>
                <a:ea typeface="黑体" panose="02010609060101010101" charset="-122"/>
                <a:cs typeface="黑体" panose="02010609060101010101" charset="-122"/>
              </a:rPr>
              <a:t>生存权和发展权是首要基本人权。这一概念不分种族、性别或国籍，旨在保障人在社会中的平等地位与全</a:t>
            </a:r>
            <a:r>
              <a:rPr sz="2700" b="1" kern="0" spc="60" dirty="0">
                <a:solidFill>
                  <a:srgbClr val="000000">
                    <a:alpha val="100000"/>
                  </a:srgbClr>
                </a:solidFill>
                <a:latin typeface="黑体" panose="02010609060101010101" charset="-122"/>
                <a:ea typeface="黑体" panose="02010609060101010101" charset="-122"/>
                <a:cs typeface="黑体" panose="02010609060101010101" charset="-122"/>
              </a:rPr>
              <a:t>面发展。</a:t>
            </a:r>
            <a:endParaRPr sz="2700" dirty="0">
              <a:latin typeface="黑体" panose="02010609060101010101" charset="-122"/>
              <a:ea typeface="黑体" panose="02010609060101010101" charset="-122"/>
              <a:cs typeface="黑体" panose="02010609060101010101" charset="-122"/>
            </a:endParaRPr>
          </a:p>
          <a:p>
            <a:pPr algn="l" rtl="0" eaLnBrk="0">
              <a:lnSpc>
                <a:spcPct val="136000"/>
              </a:lnSpc>
            </a:pPr>
            <a:endParaRPr sz="1000" dirty="0">
              <a:latin typeface="Arial" panose="020B0604020202020204"/>
              <a:ea typeface="Arial" panose="020B0604020202020204"/>
              <a:cs typeface="Arial" panose="020B0604020202020204"/>
            </a:endParaRPr>
          </a:p>
          <a:p>
            <a:pPr marL="1231265" algn="l" rtl="0" eaLnBrk="0">
              <a:lnSpc>
                <a:spcPct val="96000"/>
              </a:lnSpc>
              <a:spcBef>
                <a:spcPts val="910"/>
              </a:spcBef>
            </a:pPr>
            <a:r>
              <a:rPr sz="3000" kern="0" spc="-30" dirty="0">
                <a:solidFill>
                  <a:srgbClr val="000000">
                    <a:alpha val="100000"/>
                  </a:srgbClr>
                </a:solidFill>
                <a:latin typeface="黑体" panose="02010609060101010101" charset="-122"/>
                <a:ea typeface="黑体" panose="02010609060101010101" charset="-122"/>
                <a:cs typeface="黑体" panose="02010609060101010101" charset="-122"/>
              </a:rPr>
              <a:t>2.</a:t>
            </a:r>
            <a:r>
              <a:rPr sz="3000" kern="0" spc="-780" dirty="0">
                <a:solidFill>
                  <a:srgbClr val="000000">
                    <a:alpha val="100000"/>
                  </a:srgbClr>
                </a:solidFill>
                <a:latin typeface="黑体" panose="02010609060101010101" charset="-122"/>
                <a:ea typeface="黑体" panose="02010609060101010101" charset="-122"/>
                <a:cs typeface="黑体" panose="02010609060101010101" charset="-122"/>
              </a:rPr>
              <a:t> </a:t>
            </a:r>
            <a:r>
              <a:rPr sz="3000" kern="0" spc="-30" dirty="0">
                <a:solidFill>
                  <a:srgbClr val="000000">
                    <a:alpha val="100000"/>
                  </a:srgbClr>
                </a:solidFill>
                <a:latin typeface="黑体" panose="02010609060101010101" charset="-122"/>
                <a:ea typeface="黑体" panose="02010609060101010101" charset="-122"/>
                <a:cs typeface="黑体" panose="02010609060101010101" charset="-122"/>
              </a:rPr>
              <a:t>《国家人权行动计划(2026—</a:t>
            </a:r>
            <a:r>
              <a:rPr sz="3000" kern="0" spc="-40" dirty="0">
                <a:solidFill>
                  <a:srgbClr val="000000">
                    <a:alpha val="100000"/>
                  </a:srgbClr>
                </a:solidFill>
                <a:latin typeface="黑体" panose="02010609060101010101" charset="-122"/>
                <a:ea typeface="黑体" panose="02010609060101010101" charset="-122"/>
                <a:cs typeface="黑体" panose="02010609060101010101" charset="-122"/>
              </a:rPr>
              <a:t>2030年)》</a:t>
            </a:r>
            <a:endParaRPr sz="3000" dirty="0">
              <a:latin typeface="黑体" panose="02010609060101010101" charset="-122"/>
              <a:ea typeface="黑体" panose="02010609060101010101" charset="-122"/>
              <a:cs typeface="黑体" panose="02010609060101010101" charset="-122"/>
            </a:endParaRPr>
          </a:p>
          <a:p>
            <a:pPr algn="l" rtl="0" eaLnBrk="0">
              <a:lnSpc>
                <a:spcPct val="128000"/>
              </a:lnSpc>
            </a:pPr>
            <a:endParaRPr sz="1000" dirty="0">
              <a:latin typeface="Arial" panose="020B0604020202020204"/>
              <a:ea typeface="Arial" panose="020B0604020202020204"/>
              <a:cs typeface="Arial" panose="020B0604020202020204"/>
            </a:endParaRPr>
          </a:p>
          <a:p>
            <a:pPr marL="1236345" algn="l" rtl="0" eaLnBrk="0">
              <a:lnSpc>
                <a:spcPct val="95000"/>
              </a:lnSpc>
              <a:spcBef>
                <a:spcPts val="820"/>
              </a:spcBef>
            </a:pPr>
            <a:r>
              <a:rPr sz="2700" b="1" kern="0" spc="90" dirty="0">
                <a:solidFill>
                  <a:srgbClr val="000000">
                    <a:alpha val="100000"/>
                  </a:srgbClr>
                </a:solidFill>
                <a:latin typeface="黑体" panose="02010609060101010101" charset="-122"/>
                <a:ea typeface="黑体" panose="02010609060101010101" charset="-122"/>
                <a:cs typeface="黑体" panose="02010609060101010101" charset="-122"/>
              </a:rPr>
              <a:t>行动计划分为“导言”和“全方位推进经济、社会和文化权利保障”</a:t>
            </a:r>
            <a:r>
              <a:rPr sz="2700" kern="0" spc="90" dirty="0">
                <a:solidFill>
                  <a:srgbClr val="000000">
                    <a:alpha val="100000"/>
                  </a:srgbClr>
                </a:solidFill>
                <a:latin typeface="黑体" panose="02010609060101010101" charset="-122"/>
                <a:ea typeface="黑体" panose="02010609060101010101" charset="-122"/>
                <a:cs typeface="黑体" panose="02010609060101010101" charset="-122"/>
              </a:rPr>
              <a:t> </a:t>
            </a:r>
            <a:r>
              <a:rPr sz="2700" b="1" kern="0" spc="90" dirty="0">
                <a:solidFill>
                  <a:srgbClr val="000000">
                    <a:alpha val="100000"/>
                  </a:srgbClr>
                </a:solidFill>
                <a:latin typeface="黑体" panose="02010609060101010101" charset="-122"/>
                <a:ea typeface="黑体" panose="02010609060101010101" charset="-122"/>
                <a:cs typeface="黑体" panose="02010609060101010101" charset="-122"/>
              </a:rPr>
              <a:t>“健全公民权利和政治权利保障机制”“强化环境权利保障”“保</a:t>
            </a:r>
            <a:r>
              <a:rPr sz="2700" b="1" kern="0" spc="80" dirty="0">
                <a:solidFill>
                  <a:srgbClr val="000000">
                    <a:alpha val="100000"/>
                  </a:srgbClr>
                </a:solidFill>
                <a:latin typeface="黑体" panose="02010609060101010101" charset="-122"/>
                <a:ea typeface="黑体" panose="02010609060101010101" charset="-122"/>
                <a:cs typeface="黑体" panose="02010609060101010101" charset="-122"/>
              </a:rPr>
              <a:t>障少数</a:t>
            </a:r>
            <a:endParaRPr sz="2700" dirty="0">
              <a:latin typeface="黑体" panose="02010609060101010101" charset="-122"/>
              <a:ea typeface="黑体" panose="02010609060101010101" charset="-122"/>
              <a:cs typeface="黑体" panose="02010609060101010101" charset="-122"/>
            </a:endParaRPr>
          </a:p>
          <a:p>
            <a:pPr algn="l" rtl="0" eaLnBrk="0">
              <a:lnSpc>
                <a:spcPct val="155000"/>
              </a:lnSpc>
            </a:pPr>
            <a:endParaRPr sz="1000" dirty="0">
              <a:latin typeface="Arial" panose="020B0604020202020204"/>
              <a:ea typeface="Arial" panose="020B0604020202020204"/>
              <a:cs typeface="Arial" panose="020B0604020202020204"/>
            </a:endParaRPr>
          </a:p>
          <a:p>
            <a:pPr marL="569595" algn="l" rtl="0" eaLnBrk="0">
              <a:lnSpc>
                <a:spcPct val="94000"/>
              </a:lnSpc>
              <a:spcBef>
                <a:spcPts val="815"/>
              </a:spcBef>
            </a:pPr>
            <a:r>
              <a:rPr sz="2700" b="1" kern="0" spc="90" dirty="0">
                <a:solidFill>
                  <a:srgbClr val="000000">
                    <a:alpha val="100000"/>
                  </a:srgbClr>
                </a:solidFill>
                <a:latin typeface="黑体" panose="02010609060101010101" charset="-122"/>
                <a:ea typeface="黑体" panose="02010609060101010101" charset="-122"/>
                <a:cs typeface="黑体" panose="02010609060101010101" charset="-122"/>
              </a:rPr>
              <a:t>民族、妇女、儿童、老年人、残疾人权益”</a:t>
            </a:r>
            <a:r>
              <a:rPr sz="2700" kern="0" spc="80" dirty="0">
                <a:solidFill>
                  <a:srgbClr val="000000">
                    <a:alpha val="100000"/>
                  </a:srgbClr>
                </a:solidFill>
                <a:latin typeface="黑体" panose="02010609060101010101" charset="-122"/>
                <a:ea typeface="黑体" panose="02010609060101010101" charset="-122"/>
                <a:cs typeface="黑体" panose="02010609060101010101" charset="-122"/>
              </a:rPr>
              <a:t> </a:t>
            </a:r>
            <a:r>
              <a:rPr sz="2700" b="1" kern="0" spc="80" dirty="0">
                <a:solidFill>
                  <a:srgbClr val="000000">
                    <a:alpha val="100000"/>
                  </a:srgbClr>
                </a:solidFill>
                <a:latin typeface="黑体" panose="02010609060101010101" charset="-122"/>
                <a:ea typeface="黑体" panose="02010609060101010101" charset="-122"/>
                <a:cs typeface="黑体" panose="02010609060101010101" charset="-122"/>
              </a:rPr>
              <a:t>“引导新兴人权领域健康发展”“持续提升人权意识”“积极推动全球人权治理”“计划实施与责任落</a:t>
            </a:r>
            <a:endParaRPr sz="2700" dirty="0">
              <a:latin typeface="黑体" panose="02010609060101010101" charset="-122"/>
              <a:ea typeface="黑体" panose="02010609060101010101" charset="-122"/>
              <a:cs typeface="黑体" panose="02010609060101010101" charset="-122"/>
            </a:endParaRPr>
          </a:p>
          <a:p>
            <a:pPr algn="l" rtl="0" eaLnBrk="0">
              <a:lnSpc>
                <a:spcPct val="156000"/>
              </a:lnSpc>
            </a:pPr>
            <a:endParaRPr sz="1000" dirty="0">
              <a:latin typeface="Arial" panose="020B0604020202020204"/>
              <a:ea typeface="Arial" panose="020B0604020202020204"/>
              <a:cs typeface="Arial" panose="020B0604020202020204"/>
            </a:endParaRPr>
          </a:p>
          <a:p>
            <a:pPr algn="l" rtl="0" eaLnBrk="0">
              <a:lnSpc>
                <a:spcPct val="113000"/>
              </a:lnSpc>
            </a:pPr>
            <a:endParaRPr sz="600" dirty="0">
              <a:latin typeface="Arial" panose="020B0604020202020204"/>
              <a:ea typeface="Arial" panose="020B0604020202020204"/>
              <a:cs typeface="Arial" panose="020B0604020202020204"/>
            </a:endParaRPr>
          </a:p>
          <a:p>
            <a:pPr marL="556895" algn="l" rtl="0" eaLnBrk="0">
              <a:lnSpc>
                <a:spcPct val="96000"/>
              </a:lnSpc>
              <a:spcBef>
                <a:spcPts val="5"/>
              </a:spcBef>
            </a:pPr>
            <a:r>
              <a:rPr sz="2700" b="1" kern="0" spc="-220" dirty="0">
                <a:solidFill>
                  <a:srgbClr val="000000">
                    <a:alpha val="100000"/>
                  </a:srgbClr>
                </a:solidFill>
                <a:latin typeface="黑体" panose="02010609060101010101" charset="-122"/>
                <a:ea typeface="黑体" panose="02010609060101010101" charset="-122"/>
                <a:cs typeface="黑体" panose="02010609060101010101" charset="-122"/>
              </a:rPr>
              <a:t>实”八章。</a:t>
            </a:r>
            <a:endParaRPr sz="2700" dirty="0">
              <a:latin typeface="黑体" panose="02010609060101010101" charset="-122"/>
              <a:ea typeface="黑体" panose="02010609060101010101" charset="-122"/>
              <a:cs typeface="黑体" panose="02010609060101010101" charset="-122"/>
            </a:endParaRPr>
          </a:p>
        </p:txBody>
      </p:sp>
      <p:sp>
        <p:nvSpPr>
          <p:cNvPr id="264" name="textbox 264"/>
          <p:cNvSpPr/>
          <p:nvPr/>
        </p:nvSpPr>
        <p:spPr>
          <a:xfrm>
            <a:off x="787339" y="393644"/>
            <a:ext cx="10725150" cy="74803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5000"/>
              </a:lnSpc>
            </a:pPr>
            <a:r>
              <a:rPr sz="5000" kern="0" spc="-14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二 、国家人权行动计划(2026—2</a:t>
            </a:r>
            <a:r>
              <a:rPr sz="5000" kern="0" spc="-15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030年)</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266" name="picture 266"/>
          <p:cNvPicPr>
            <a:picLocks noChangeAspect="1"/>
          </p:cNvPicPr>
          <p:nvPr/>
        </p:nvPicPr>
        <p:blipFill>
          <a:blip r:embed="rId2"/>
          <a:stretch>
            <a:fillRect/>
          </a:stretch>
        </p:blipFill>
        <p:spPr>
          <a:xfrm rot="21600000">
            <a:off x="18999279" y="228644"/>
            <a:ext cx="2444740" cy="1911324"/>
          </a:xfrm>
          <a:prstGeom prst="rect">
            <a:avLst/>
          </a:prstGeom>
        </p:spPr>
      </p:pic>
      <p:sp>
        <p:nvSpPr>
          <p:cNvPr id="268" name="textbox 268"/>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270" name="picture 270"/>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2" name="table 272"/>
          <p:cNvGraphicFramePr>
            <a:graphicFrameLocks noGrp="1"/>
          </p:cNvGraphicFramePr>
          <p:nvPr/>
        </p:nvGraphicFramePr>
        <p:xfrm>
          <a:off x="400141" y="2133660"/>
          <a:ext cx="23589614" cy="10254615"/>
        </p:xfrm>
        <a:graphic>
          <a:graphicData uri="http://schemas.openxmlformats.org/drawingml/2006/table">
            <a:tbl>
              <a:tblPr/>
              <a:tblGrid>
                <a:gridCol w="23589614"/>
              </a:tblGrid>
              <a:tr h="10254615">
                <a:tc>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marL="1219200" algn="l" rtl="0" eaLnBrk="0">
                        <a:lnSpc>
                          <a:spcPct val="83000"/>
                        </a:lnSpc>
                        <a:spcBef>
                          <a:spcPts val="5"/>
                        </a:spcBef>
                      </a:pPr>
                      <a:r>
                        <a:rPr sz="40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11.人权不分种族、性别、</a:t>
                      </a:r>
                      <a:r>
                        <a:rPr sz="40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国籍、族裔、语言、宗教或任何其他身份地位。以下关于人权说法不正</a:t>
                      </a:r>
                      <a:endParaRPr sz="4000" dirty="0">
                        <a:latin typeface="宋体" panose="02010600030101010101" pitchFamily="2" charset="-122"/>
                        <a:ea typeface="宋体" panose="02010600030101010101" pitchFamily="2" charset="-122"/>
                        <a:cs typeface="宋体" panose="02010600030101010101" pitchFamily="2" charset="-122"/>
                      </a:endParaRPr>
                    </a:p>
                    <a:p>
                      <a:pPr marL="202565" algn="l" rtl="0" eaLnBrk="0">
                        <a:lnSpc>
                          <a:spcPts val="6930"/>
                        </a:lnSpc>
                      </a:pPr>
                      <a:r>
                        <a:rPr sz="3700" kern="0" spc="-2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确的是：</a:t>
                      </a:r>
                      <a:endParaRPr sz="3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9000"/>
                        </a:lnSpc>
                      </a:pPr>
                      <a:endParaRPr sz="1000" dirty="0">
                        <a:latin typeface="Arial" panose="020B0604020202020204"/>
                        <a:ea typeface="Arial" panose="020B0604020202020204"/>
                        <a:cs typeface="Arial" panose="020B0604020202020204"/>
                      </a:endParaRPr>
                    </a:p>
                    <a:p>
                      <a:pPr marL="1219200" algn="l" rtl="0" eaLnBrk="0">
                        <a:lnSpc>
                          <a:spcPct val="96000"/>
                        </a:lnSpc>
                        <a:spcBef>
                          <a:spcPts val="1320"/>
                        </a:spcBef>
                      </a:pPr>
                      <a:r>
                        <a:rPr sz="4400" kern="0" spc="-350" dirty="0">
                          <a:solidFill>
                            <a:srgbClr val="000000">
                              <a:alpha val="100000"/>
                            </a:srgbClr>
                          </a:solidFill>
                          <a:latin typeface="Arial" panose="020B0604020202020204"/>
                          <a:ea typeface="Arial" panose="020B0604020202020204"/>
                          <a:cs typeface="Arial" panose="020B0604020202020204"/>
                        </a:rPr>
                        <a:t>A.</a:t>
                      </a:r>
                      <a:r>
                        <a:rPr sz="4400" b="1" kern="0" spc="-3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人权是主权国家赋予公民的基本权利</a:t>
                      </a:r>
                      <a:endParaRPr sz="4400" dirty="0">
                        <a:latin typeface="宋体" panose="02010600030101010101" pitchFamily="2" charset="-122"/>
                        <a:ea typeface="宋体" panose="02010600030101010101" pitchFamily="2" charset="-122"/>
                        <a:cs typeface="宋体" panose="02010600030101010101" pitchFamily="2" charset="-122"/>
                      </a:endParaRPr>
                    </a:p>
                    <a:p>
                      <a:pPr marL="1218565" algn="l" rtl="0" eaLnBrk="0">
                        <a:lnSpc>
                          <a:spcPct val="96000"/>
                        </a:lnSpc>
                        <a:spcBef>
                          <a:spcPts val="2330"/>
                        </a:spcBef>
                      </a:pPr>
                      <a:r>
                        <a:rPr sz="4400" kern="0" spc="-390" dirty="0">
                          <a:solidFill>
                            <a:srgbClr val="000000">
                              <a:alpha val="100000"/>
                            </a:srgbClr>
                          </a:solidFill>
                          <a:latin typeface="Arial" panose="020B0604020202020204"/>
                          <a:ea typeface="Arial" panose="020B0604020202020204"/>
                          <a:cs typeface="Arial" panose="020B0604020202020204"/>
                        </a:rPr>
                        <a:t>B.</a:t>
                      </a:r>
                      <a:r>
                        <a:rPr sz="4400" b="1" kern="0" spc="-3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人权涵盖的范围很广，既包括个人层面的自由，也涉及社会层面的保障</a:t>
                      </a:r>
                      <a:endParaRPr sz="4400" dirty="0">
                        <a:latin typeface="宋体" panose="02010600030101010101" pitchFamily="2" charset="-122"/>
                        <a:ea typeface="宋体" panose="02010600030101010101" pitchFamily="2" charset="-122"/>
                        <a:cs typeface="宋体" panose="02010600030101010101" pitchFamily="2" charset="-122"/>
                      </a:endParaRPr>
                    </a:p>
                    <a:p>
                      <a:pPr marL="1219200" algn="l" rtl="0" eaLnBrk="0">
                        <a:lnSpc>
                          <a:spcPct val="96000"/>
                        </a:lnSpc>
                        <a:spcBef>
                          <a:spcPts val="2030"/>
                        </a:spcBef>
                      </a:pPr>
                      <a:r>
                        <a:rPr sz="4400" kern="0" spc="-350" dirty="0">
                          <a:solidFill>
                            <a:srgbClr val="000000">
                              <a:alpha val="100000"/>
                            </a:srgbClr>
                          </a:solidFill>
                          <a:latin typeface="Arial" panose="020B0604020202020204"/>
                          <a:ea typeface="Arial" panose="020B0604020202020204"/>
                          <a:cs typeface="Arial" panose="020B0604020202020204"/>
                        </a:rPr>
                        <a:t>C.</a:t>
                      </a:r>
                      <a:r>
                        <a:rPr sz="4400" b="1" kern="0" spc="-3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生存权和发展权是首要</a:t>
                      </a:r>
                      <a:r>
                        <a:rPr sz="4400" b="1"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基本人权</a:t>
                      </a:r>
                      <a:endParaRPr sz="4400" dirty="0">
                        <a:latin typeface="宋体" panose="02010600030101010101" pitchFamily="2" charset="-122"/>
                        <a:ea typeface="宋体" panose="02010600030101010101" pitchFamily="2" charset="-122"/>
                        <a:cs typeface="宋体" panose="02010600030101010101" pitchFamily="2" charset="-122"/>
                      </a:endParaRPr>
                    </a:p>
                    <a:p>
                      <a:pPr marL="1219200" algn="l" rtl="0" eaLnBrk="0">
                        <a:lnSpc>
                          <a:spcPct val="97000"/>
                        </a:lnSpc>
                        <a:spcBef>
                          <a:spcPts val="2210"/>
                        </a:spcBef>
                      </a:pPr>
                      <a:r>
                        <a:rPr sz="4400" kern="0" spc="-350" dirty="0">
                          <a:solidFill>
                            <a:srgbClr val="000000">
                              <a:alpha val="100000"/>
                            </a:srgbClr>
                          </a:solidFill>
                          <a:latin typeface="Arial" panose="020B0604020202020204"/>
                          <a:ea typeface="Arial" panose="020B0604020202020204"/>
                          <a:cs typeface="Arial" panose="020B0604020202020204"/>
                        </a:rPr>
                        <a:t>D.</a:t>
                      </a:r>
                      <a:r>
                        <a:rPr sz="4400" b="1" kern="0" spc="-3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人人有权不受歧视地享</a:t>
                      </a:r>
                      <a:r>
                        <a:rPr sz="4400" b="1"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受人权</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0000"/>
                        </a:lnSpc>
                      </a:pPr>
                      <a:endParaRPr sz="1300" dirty="0">
                        <a:latin typeface="Arial" panose="020B0604020202020204"/>
                        <a:ea typeface="Arial" panose="020B0604020202020204"/>
                        <a:cs typeface="Arial" panose="020B0604020202020204"/>
                      </a:endParaRPr>
                    </a:p>
                    <a:p>
                      <a:pPr marL="1551305" algn="l" rtl="0" eaLnBrk="0">
                        <a:lnSpc>
                          <a:spcPct val="95000"/>
                        </a:lnSpc>
                        <a:spcBef>
                          <a:spcPts val="5"/>
                        </a:spcBef>
                      </a:pPr>
                      <a:r>
                        <a:rPr sz="5200" b="1" kern="0" spc="-4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200" b="1" kern="0" spc="-420" dirty="0">
                          <a:solidFill>
                            <a:srgbClr val="FF0000">
                              <a:alpha val="100000"/>
                            </a:srgbClr>
                          </a:solidFill>
                          <a:latin typeface="Times New Roman" panose="02020603050405020304"/>
                          <a:ea typeface="Times New Roman" panose="02020603050405020304"/>
                          <a:cs typeface="Times New Roman" panose="02020603050405020304"/>
                        </a:rPr>
                        <a:t>A</a:t>
                      </a:r>
                      <a:endParaRPr sz="5200" dirty="0">
                        <a:latin typeface="Times New Roman" panose="02020603050405020304"/>
                        <a:ea typeface="Times New Roman" panose="02020603050405020304"/>
                        <a:cs typeface="Times New Roman" panose="02020603050405020304"/>
                      </a:endParaRPr>
                    </a:p>
                  </a:txBody>
                  <a:tcPr marL="0" marR="0" marT="0" marB="0" vert="horz">
                    <a:lnL w="9525" cap="flat" cmpd="sng" algn="ctr">
                      <a:solidFill>
                        <a:srgbClr val="FF0000"/>
                      </a:solidFill>
                      <a:prstDash val="solid"/>
                      <a:round/>
                      <a:headEnd type="none" w="med" len="med"/>
                      <a:tailEnd type="none" w="med" len="med"/>
                    </a:lnL>
                    <a:lnR>
                      <a:noFill/>
                    </a:lnR>
                    <a:lnT>
                      <a:noFill/>
                    </a:lnT>
                    <a:lnB>
                      <a:noFill/>
                    </a:lnB>
                  </a:tcPr>
                </a:tc>
              </a:tr>
            </a:tbl>
          </a:graphicData>
        </a:graphic>
      </p:graphicFrame>
      <p:sp>
        <p:nvSpPr>
          <p:cNvPr id="274" name="textbox 274"/>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276" name="textbox 276"/>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278" name="picture 278"/>
          <p:cNvPicPr>
            <a:picLocks noChangeAspect="1"/>
          </p:cNvPicPr>
          <p:nvPr/>
        </p:nvPicPr>
        <p:blipFill>
          <a:blip r:embed="rId1"/>
          <a:stretch>
            <a:fillRect/>
          </a:stretch>
        </p:blipFill>
        <p:spPr>
          <a:xfrm rot="21600000">
            <a:off x="21602760" y="266639"/>
            <a:ext cx="628620" cy="628739"/>
          </a:xfrm>
          <a:prstGeom prst="rect">
            <a:avLst/>
          </a:prstGeom>
        </p:spPr>
      </p:pic>
      <p:pic>
        <p:nvPicPr>
          <p:cNvPr id="280" name="picture 280"/>
          <p:cNvPicPr>
            <a:picLocks noChangeAspect="1"/>
          </p:cNvPicPr>
          <p:nvPr/>
        </p:nvPicPr>
        <p:blipFill>
          <a:blip r:embed="rId2"/>
          <a:stretch>
            <a:fillRect/>
          </a:stretch>
        </p:blipFill>
        <p:spPr>
          <a:xfrm rot="21600000">
            <a:off x="23520319" y="11461775"/>
            <a:ext cx="381120" cy="679490"/>
          </a:xfrm>
          <a:prstGeom prst="rect">
            <a:avLst/>
          </a:prstGeom>
        </p:spPr>
      </p:pic>
      <p:pic>
        <p:nvPicPr>
          <p:cNvPr id="282" name="picture 282"/>
          <p:cNvPicPr>
            <a:picLocks noChangeAspect="1"/>
          </p:cNvPicPr>
          <p:nvPr/>
        </p:nvPicPr>
        <p:blipFill>
          <a:blip r:embed="rId3"/>
          <a:stretch>
            <a:fillRect/>
          </a:stretch>
        </p:blipFill>
        <p:spPr>
          <a:xfrm rot="21600000">
            <a:off x="0" y="736548"/>
            <a:ext cx="209458" cy="112402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4" name="table 284"/>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231265" algn="l" rtl="0" eaLnBrk="0">
                        <a:lnSpc>
                          <a:spcPct val="83000"/>
                        </a:lnSpc>
                      </a:pPr>
                      <a:r>
                        <a:rPr sz="42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12.《国家人权行动计划 (</a:t>
                      </a:r>
                      <a:r>
                        <a:rPr sz="42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2026—2030年)》由国务院新闻办公室于6月11日正式发布，这是第五</a:t>
                      </a:r>
                      <a:endParaRPr sz="4200" dirty="0">
                        <a:latin typeface="宋体" panose="02010600030101010101" pitchFamily="2" charset="-122"/>
                        <a:ea typeface="宋体" panose="02010600030101010101" pitchFamily="2" charset="-122"/>
                        <a:cs typeface="宋体" panose="02010600030101010101" pitchFamily="2" charset="-122"/>
                      </a:endParaRPr>
                    </a:p>
                    <a:p>
                      <a:pPr marL="247015" algn="l" rtl="0" eaLnBrk="0">
                        <a:lnSpc>
                          <a:spcPct val="149000"/>
                        </a:lnSpc>
                        <a:spcBef>
                          <a:spcPts val="55"/>
                        </a:spcBef>
                      </a:pPr>
                      <a:r>
                        <a:rPr sz="42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期国家人权行动计划，主要围绕未来</a:t>
                      </a:r>
                      <a:r>
                        <a:rPr sz="42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五年如何全方位提升人权保障水平来制定具体目标和任务。下列对</a:t>
                      </a:r>
                      <a:r>
                        <a:rPr sz="42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0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于“国家人权行动计划”的表述正确的是：</a:t>
                      </a:r>
                      <a:endParaRPr sz="40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6000"/>
                        </a:lnSpc>
                        <a:spcBef>
                          <a:spcPts val="2270"/>
                        </a:spcBef>
                      </a:pPr>
                      <a:r>
                        <a:rPr sz="4400" kern="0" spc="-350" dirty="0">
                          <a:solidFill>
                            <a:srgbClr val="000000">
                              <a:alpha val="100000"/>
                            </a:srgbClr>
                          </a:solidFill>
                          <a:latin typeface="Arial" panose="020B0604020202020204"/>
                          <a:ea typeface="Arial" panose="020B0604020202020204"/>
                          <a:cs typeface="Arial" panose="020B0604020202020204"/>
                        </a:rPr>
                        <a:t>A.</a:t>
                      </a:r>
                      <a:r>
                        <a:rPr sz="4400" kern="0" spc="-3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我国人权发展工程紧紧跟随有关国际人权公约精神</a:t>
                      </a:r>
                      <a:r>
                        <a:rPr sz="44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开展各项工作</a:t>
                      </a:r>
                      <a:endParaRPr sz="44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7000"/>
                        </a:lnSpc>
                        <a:spcBef>
                          <a:spcPts val="1945"/>
                        </a:spcBef>
                      </a:pPr>
                      <a:r>
                        <a:rPr sz="4400" kern="0" spc="-370" dirty="0">
                          <a:solidFill>
                            <a:srgbClr val="000000">
                              <a:alpha val="100000"/>
                            </a:srgbClr>
                          </a:solidFill>
                          <a:latin typeface="Arial" panose="020B0604020202020204"/>
                          <a:ea typeface="Arial" panose="020B0604020202020204"/>
                          <a:cs typeface="Arial" panose="020B0604020202020204"/>
                        </a:rPr>
                        <a:t>B.</a:t>
                      </a:r>
                      <a:r>
                        <a:rPr sz="4400" b="1"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行动计划聚焦在在物质层面提升人权保障水</a:t>
                      </a:r>
                      <a:r>
                        <a:rPr sz="44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平</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9000"/>
                        </a:lnSpc>
                      </a:pPr>
                      <a:endParaRPr sz="1000" dirty="0">
                        <a:latin typeface="Arial" panose="020B0604020202020204"/>
                        <a:ea typeface="Arial" panose="020B0604020202020204"/>
                        <a:cs typeface="Arial" panose="020B0604020202020204"/>
                      </a:endParaRPr>
                    </a:p>
                    <a:p>
                      <a:pPr marL="1231265" algn="l" rtl="0" eaLnBrk="0">
                        <a:lnSpc>
                          <a:spcPct val="94000"/>
                        </a:lnSpc>
                        <a:spcBef>
                          <a:spcPts val="1180"/>
                        </a:spcBef>
                      </a:pPr>
                      <a:r>
                        <a:rPr sz="3900" kern="0" spc="100" dirty="0">
                          <a:solidFill>
                            <a:srgbClr val="000000">
                              <a:alpha val="100000"/>
                            </a:srgbClr>
                          </a:solidFill>
                          <a:latin typeface="Arial" panose="020B0604020202020204"/>
                          <a:ea typeface="Arial" panose="020B0604020202020204"/>
                          <a:cs typeface="Arial" panose="020B0604020202020204"/>
                        </a:rPr>
                        <a:t>C.</a:t>
                      </a:r>
                      <a:r>
                        <a:rPr sz="39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树立和践行绿水青山就是金山银山的理念，健全生态文明制度</a:t>
                      </a:r>
                      <a:r>
                        <a:rPr sz="39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体系也是推动人权发展的关键举措</a:t>
                      </a:r>
                      <a:endParaRPr sz="39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9000"/>
                        </a:lnSpc>
                      </a:pPr>
                      <a:endParaRPr sz="1000" dirty="0">
                        <a:latin typeface="Arial" panose="020B0604020202020204"/>
                        <a:ea typeface="Arial" panose="020B0604020202020204"/>
                        <a:cs typeface="Arial" panose="020B0604020202020204"/>
                      </a:endParaRPr>
                    </a:p>
                    <a:p>
                      <a:pPr marL="1231265" algn="l" rtl="0" eaLnBrk="0">
                        <a:lnSpc>
                          <a:spcPct val="95000"/>
                        </a:lnSpc>
                        <a:spcBef>
                          <a:spcPts val="1230"/>
                        </a:spcBef>
                      </a:pPr>
                      <a:r>
                        <a:rPr sz="4100" kern="0" spc="-90" dirty="0">
                          <a:solidFill>
                            <a:srgbClr val="000000">
                              <a:alpha val="100000"/>
                            </a:srgbClr>
                          </a:solidFill>
                          <a:latin typeface="Arial" panose="020B0604020202020204"/>
                          <a:ea typeface="Arial" panose="020B0604020202020204"/>
                          <a:cs typeface="Arial" panose="020B0604020202020204"/>
                        </a:rPr>
                        <a:t>D.</a:t>
                      </a:r>
                      <a:r>
                        <a:rPr sz="41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构建独立自主的人权发展体系，防止国际错误思潮对我国人权事业发展的影响</a:t>
                      </a:r>
                      <a:endParaRPr sz="41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0000"/>
                        </a:lnSpc>
                      </a:pPr>
                      <a:endParaRPr sz="13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564005" algn="l" rtl="0" eaLnBrk="0">
                        <a:lnSpc>
                          <a:spcPct val="95000"/>
                        </a:lnSpc>
                      </a:pPr>
                      <a:r>
                        <a:rPr sz="5200" b="1" kern="0" spc="-3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200" kern="0" spc="-380" dirty="0">
                          <a:solidFill>
                            <a:srgbClr val="FF0000">
                              <a:alpha val="100000"/>
                            </a:srgbClr>
                          </a:solidFill>
                          <a:latin typeface="Arial" panose="020B0604020202020204"/>
                          <a:ea typeface="Arial" panose="020B0604020202020204"/>
                          <a:cs typeface="Arial" panose="020B0604020202020204"/>
                        </a:rPr>
                        <a:t>C</a:t>
                      </a:r>
                      <a:endParaRPr sz="52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286" name="textbox 286"/>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288" name="textbox 288"/>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290" name="picture 290"/>
          <p:cNvPicPr>
            <a:picLocks noChangeAspect="1"/>
          </p:cNvPicPr>
          <p:nvPr/>
        </p:nvPicPr>
        <p:blipFill>
          <a:blip r:embed="rId1"/>
          <a:stretch>
            <a:fillRect/>
          </a:stretch>
        </p:blipFill>
        <p:spPr>
          <a:xfrm rot="21600000">
            <a:off x="21602760" y="266639"/>
            <a:ext cx="628620" cy="628739"/>
          </a:xfrm>
          <a:prstGeom prst="rect">
            <a:avLst/>
          </a:prstGeom>
        </p:spPr>
      </p:pic>
      <p:pic>
        <p:nvPicPr>
          <p:cNvPr id="292" name="picture 292"/>
          <p:cNvPicPr>
            <a:picLocks noChangeAspect="1"/>
          </p:cNvPicPr>
          <p:nvPr/>
        </p:nvPicPr>
        <p:blipFill>
          <a:blip r:embed="rId2"/>
          <a:stretch>
            <a:fillRect/>
          </a:stretch>
        </p:blipFill>
        <p:spPr>
          <a:xfrm rot="21600000">
            <a:off x="23520319" y="11461775"/>
            <a:ext cx="381120" cy="679490"/>
          </a:xfrm>
          <a:prstGeom prst="rect">
            <a:avLst/>
          </a:prstGeom>
        </p:spPr>
      </p:pic>
      <p:pic>
        <p:nvPicPr>
          <p:cNvPr id="294" name="picture 294"/>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picture 296"/>
          <p:cNvPicPr>
            <a:picLocks noChangeAspect="1"/>
          </p:cNvPicPr>
          <p:nvPr/>
        </p:nvPicPr>
        <p:blipFill>
          <a:blip r:embed="rId1"/>
          <a:stretch>
            <a:fillRect/>
          </a:stretch>
        </p:blipFill>
        <p:spPr>
          <a:xfrm rot="21600000">
            <a:off x="0" y="0"/>
            <a:ext cx="24377660" cy="13716000"/>
          </a:xfrm>
          <a:prstGeom prst="rect">
            <a:avLst/>
          </a:prstGeom>
        </p:spPr>
      </p:pic>
      <p:sp>
        <p:nvSpPr>
          <p:cNvPr id="298" name="textbox 298"/>
          <p:cNvSpPr/>
          <p:nvPr/>
        </p:nvSpPr>
        <p:spPr>
          <a:xfrm>
            <a:off x="114340" y="2665715"/>
            <a:ext cx="23580089" cy="10011409"/>
          </a:xfrm>
          <a:prstGeom prst="rect">
            <a:avLst/>
          </a:prstGeom>
          <a:noFill/>
          <a:ln w="0" cap="flat">
            <a:noFill/>
            <a:prstDash val="solid"/>
            <a:miter lim="0"/>
          </a:ln>
        </p:spPr>
        <p:txBody>
          <a:bodyPr vert="horz" wrap="square" lIns="0" tIns="0" rIns="0" bIns="0"/>
          <a:lstStyle/>
          <a:p>
            <a:pPr algn="l" rtl="0" eaLnBrk="0">
              <a:lnSpc>
                <a:spcPct val="66000"/>
              </a:lnSpc>
            </a:pPr>
            <a:endParaRPr sz="100" dirty="0">
              <a:latin typeface="Arial" panose="020B0604020202020204"/>
              <a:ea typeface="Arial" panose="020B0604020202020204"/>
              <a:cs typeface="Arial" panose="020B0604020202020204"/>
            </a:endParaRPr>
          </a:p>
          <a:p>
            <a:pPr marL="12700" algn="l" rtl="0" eaLnBrk="0">
              <a:lnSpc>
                <a:spcPct val="86000"/>
              </a:lnSpc>
            </a:pPr>
            <a:r>
              <a:rPr sz="4200" kern="0" spc="120" dirty="0">
                <a:solidFill>
                  <a:srgbClr val="FFFFFF">
                    <a:alpha val="100000"/>
                  </a:srgbClr>
                </a:solidFill>
                <a:latin typeface="黑体" panose="02010609060101010101" charset="-122"/>
                <a:ea typeface="黑体" panose="02010609060101010101" charset="-122"/>
                <a:cs typeface="黑体" panose="02010609060101010101" charset="-122"/>
              </a:rPr>
              <a:t>·</a:t>
            </a:r>
            <a:r>
              <a:rPr sz="4200" kern="0" spc="-1450" dirty="0">
                <a:solidFill>
                  <a:srgbClr val="FFFFFF">
                    <a:alpha val="100000"/>
                  </a:srgbClr>
                </a:solidFill>
                <a:latin typeface="黑体" panose="02010609060101010101" charset="-122"/>
                <a:ea typeface="黑体" panose="02010609060101010101" charset="-122"/>
                <a:cs typeface="黑体" panose="02010609060101010101" charset="-122"/>
              </a:rPr>
              <a:t> </a:t>
            </a:r>
            <a:r>
              <a:rPr sz="4200" kern="0" spc="12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4200" kern="0" spc="2010" dirty="0">
                <a:solidFill>
                  <a:srgbClr val="FFFFFF">
                    <a:alpha val="100000"/>
                  </a:srgbClr>
                </a:solidFill>
                <a:latin typeface="黑体" panose="02010609060101010101" charset="-122"/>
                <a:ea typeface="黑体" panose="02010609060101010101" charset="-122"/>
                <a:cs typeface="黑体" panose="02010609060101010101" charset="-122"/>
              </a:rPr>
              <a:t> </a:t>
            </a:r>
            <a:r>
              <a:rPr sz="4200" kern="0" spc="120" dirty="0">
                <a:solidFill>
                  <a:srgbClr val="FFFFFF">
                    <a:alpha val="100000"/>
                  </a:srgbClr>
                </a:solidFill>
                <a:latin typeface="黑体" panose="02010609060101010101" charset="-122"/>
                <a:ea typeface="黑体" panose="02010609060101010101" charset="-122"/>
                <a:cs typeface="黑体" panose="02010609060101010101" charset="-122"/>
              </a:rPr>
              <a:t>国务院日前印发《现代化应急体系建设“十五五”规划》(以下简称《规划》),对</a:t>
            </a:r>
            <a:endParaRPr sz="4200" dirty="0">
              <a:latin typeface="黑体" panose="02010609060101010101" charset="-122"/>
              <a:ea typeface="黑体" panose="02010609060101010101" charset="-122"/>
              <a:cs typeface="黑体" panose="02010609060101010101" charset="-122"/>
            </a:endParaRPr>
          </a:p>
          <a:p>
            <a:pPr marL="3517900" algn="l" rtl="0" eaLnBrk="0">
              <a:lnSpc>
                <a:spcPts val="6750"/>
              </a:lnSpc>
            </a:pPr>
            <a:r>
              <a:rPr sz="4200" kern="0" spc="-350" dirty="0">
                <a:solidFill>
                  <a:srgbClr val="FFFFFF">
                    <a:alpha val="100000"/>
                  </a:srgbClr>
                </a:solidFill>
                <a:latin typeface="黑体" panose="02010609060101010101" charset="-122"/>
                <a:ea typeface="黑体" panose="02010609060101010101" charset="-122"/>
                <a:cs typeface="黑体" panose="02010609060101010101" charset="-122"/>
              </a:rPr>
              <a:t>“十五五”时期安全生产、防灾减灾救灾等工作作出部署。</a:t>
            </a:r>
            <a:endParaRPr sz="4200" dirty="0">
              <a:latin typeface="黑体" panose="02010609060101010101" charset="-122"/>
              <a:ea typeface="黑体" panose="02010609060101010101" charset="-122"/>
              <a:cs typeface="黑体" panose="02010609060101010101"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932815" algn="l" rtl="0" eaLnBrk="0">
              <a:lnSpc>
                <a:spcPct val="95000"/>
              </a:lnSpc>
              <a:spcBef>
                <a:spcPts val="151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marL="1445895" algn="l" rtl="0" eaLnBrk="0">
              <a:lnSpc>
                <a:spcPct val="93000"/>
              </a:lnSpc>
              <a:spcBef>
                <a:spcPts val="840"/>
              </a:spcBef>
            </a:pPr>
            <a:r>
              <a:rPr sz="2800" b="1" kern="0" spc="10" dirty="0">
                <a:solidFill>
                  <a:srgbClr val="000000">
                    <a:alpha val="100000"/>
                  </a:srgbClr>
                </a:solidFill>
                <a:latin typeface="黑体" panose="02010609060101010101" charset="-122"/>
                <a:ea typeface="黑体" panose="02010609060101010101" charset="-122"/>
                <a:cs typeface="黑体" panose="02010609060101010101" charset="-122"/>
              </a:rPr>
              <a:t>《规划》强调，坚持以习近平新时代中国特色社会主义</a:t>
            </a:r>
            <a:r>
              <a:rPr sz="2800" b="1" kern="0" spc="0" dirty="0">
                <a:solidFill>
                  <a:srgbClr val="000000">
                    <a:alpha val="100000"/>
                  </a:srgbClr>
                </a:solidFill>
                <a:latin typeface="黑体" panose="02010609060101010101" charset="-122"/>
                <a:ea typeface="黑体" panose="02010609060101010101" charset="-122"/>
                <a:cs typeface="黑体" panose="02010609060101010101" charset="-122"/>
              </a:rPr>
              <a:t>思想为指导，坚持人民至上、生命至上，坚持总体国家安全观，坚持统筹发展和安全</a:t>
            </a:r>
            <a:endParaRPr sz="2800" dirty="0">
              <a:latin typeface="黑体" panose="02010609060101010101" charset="-122"/>
              <a:ea typeface="黑体" panose="02010609060101010101" charset="-122"/>
              <a:cs typeface="黑体" panose="02010609060101010101" charset="-122"/>
            </a:endParaRPr>
          </a:p>
          <a:p>
            <a:pPr algn="l" rtl="0" eaLnBrk="0">
              <a:lnSpc>
                <a:spcPct val="152000"/>
              </a:lnSpc>
            </a:pPr>
            <a:endParaRPr sz="1000" dirty="0">
              <a:latin typeface="Arial" panose="020B0604020202020204"/>
              <a:ea typeface="Arial" panose="020B0604020202020204"/>
              <a:cs typeface="Arial" panose="020B0604020202020204"/>
            </a:endParaRPr>
          </a:p>
          <a:p>
            <a:pPr marL="590550" algn="l" rtl="0" eaLnBrk="0">
              <a:lnSpc>
                <a:spcPct val="93000"/>
              </a:lnSpc>
              <a:spcBef>
                <a:spcPts val="840"/>
              </a:spcBef>
            </a:pPr>
            <a:r>
              <a:rPr sz="2800" kern="0" spc="10" dirty="0">
                <a:solidFill>
                  <a:srgbClr val="000000">
                    <a:alpha val="100000"/>
                  </a:srgbClr>
                </a:solidFill>
                <a:latin typeface="黑体" panose="02010609060101010101" charset="-122"/>
                <a:ea typeface="黑体" panose="02010609060101010101" charset="-122"/>
                <a:cs typeface="黑体" panose="02010609060101010101" charset="-122"/>
              </a:rPr>
              <a:t>以高水平安全保障高质量发展为主题，以推动治理模式向事前预防转型为</a:t>
            </a:r>
            <a:r>
              <a:rPr sz="2800" kern="0" spc="0" dirty="0">
                <a:solidFill>
                  <a:srgbClr val="000000">
                    <a:alpha val="100000"/>
                  </a:srgbClr>
                </a:solidFill>
                <a:latin typeface="黑体" panose="02010609060101010101" charset="-122"/>
                <a:ea typeface="黑体" panose="02010609060101010101" charset="-122"/>
                <a:cs typeface="黑体" panose="02010609060101010101" charset="-122"/>
              </a:rPr>
              <a:t>主线，以改革创新为根本动力，</a:t>
            </a:r>
            <a:r>
              <a:rPr sz="2800" kern="0" spc="-290" dirty="0">
                <a:solidFill>
                  <a:srgbClr val="000000">
                    <a:alpha val="100000"/>
                  </a:srgbClr>
                </a:solidFill>
                <a:latin typeface="黑体" panose="02010609060101010101" charset="-122"/>
                <a:ea typeface="黑体" panose="02010609060101010101" charset="-122"/>
                <a:cs typeface="黑体" panose="02010609060101010101" charset="-122"/>
              </a:rPr>
              <a:t> </a:t>
            </a:r>
            <a:r>
              <a:rPr sz="2800" kern="0" spc="0" dirty="0">
                <a:solidFill>
                  <a:srgbClr val="000000">
                    <a:alpha val="100000"/>
                  </a:srgbClr>
                </a:solidFill>
                <a:latin typeface="黑体" panose="02010609060101010101" charset="-122"/>
                <a:ea typeface="黑体" panose="02010609060101010101" charset="-122"/>
                <a:cs typeface="黑体" panose="02010609060101010101" charset="-122"/>
              </a:rPr>
              <a:t>一体提升减灾预防、抗灾设防、救灾保障</a:t>
            </a:r>
            <a:endParaRPr sz="2800" dirty="0">
              <a:latin typeface="黑体" panose="02010609060101010101" charset="-122"/>
              <a:ea typeface="黑体" panose="02010609060101010101" charset="-122"/>
              <a:cs typeface="黑体" panose="02010609060101010101" charset="-122"/>
            </a:endParaRPr>
          </a:p>
          <a:p>
            <a:pPr algn="l" rtl="0" eaLnBrk="0">
              <a:lnSpc>
                <a:spcPct val="137000"/>
              </a:lnSpc>
            </a:pPr>
            <a:endParaRPr sz="1000" dirty="0">
              <a:latin typeface="Arial" panose="020B0604020202020204"/>
              <a:ea typeface="Arial" panose="020B0604020202020204"/>
              <a:cs typeface="Arial" panose="020B0604020202020204"/>
            </a:endParaRPr>
          </a:p>
          <a:p>
            <a:pPr algn="r" rtl="0" eaLnBrk="0">
              <a:lnSpc>
                <a:spcPct val="93000"/>
              </a:lnSpc>
              <a:spcBef>
                <a:spcPts val="840"/>
              </a:spcBef>
            </a:pPr>
            <a:r>
              <a:rPr sz="2800" kern="0" spc="20" dirty="0">
                <a:solidFill>
                  <a:srgbClr val="000000">
                    <a:alpha val="100000"/>
                  </a:srgbClr>
                </a:solidFill>
                <a:latin typeface="黑体" panose="02010609060101010101" charset="-122"/>
                <a:ea typeface="黑体" panose="02010609060101010101" charset="-122"/>
                <a:cs typeface="黑体" panose="02010609060101010101" charset="-122"/>
              </a:rPr>
              <a:t>能力，</a:t>
            </a:r>
            <a:r>
              <a:rPr sz="2800" kern="0" spc="-1260" dirty="0">
                <a:solidFill>
                  <a:srgbClr val="000000">
                    <a:alpha val="100000"/>
                  </a:srgbClr>
                </a:solidFill>
                <a:latin typeface="黑体" panose="02010609060101010101" charset="-122"/>
                <a:ea typeface="黑体" panose="02010609060101010101" charset="-122"/>
                <a:cs typeface="黑体" panose="02010609060101010101" charset="-122"/>
              </a:rPr>
              <a:t> </a:t>
            </a:r>
            <a:r>
              <a:rPr sz="2800" kern="0" spc="20" dirty="0">
                <a:solidFill>
                  <a:srgbClr val="000000">
                    <a:alpha val="100000"/>
                  </a:srgbClr>
                </a:solidFill>
                <a:latin typeface="黑体" panose="02010609060101010101" charset="-122"/>
                <a:ea typeface="黑体" panose="02010609060101010101" charset="-122"/>
                <a:cs typeface="黑体" panose="02010609060101010101" charset="-122"/>
              </a:rPr>
              <a:t>“一件事”全链条推动重点行业领域安全整治，坚决遏制重特大事故，</a:t>
            </a:r>
            <a:r>
              <a:rPr sz="2800" b="1" kern="0" spc="20" dirty="0">
                <a:solidFill>
                  <a:srgbClr val="000000">
                    <a:alpha val="100000"/>
                  </a:srgbClr>
                </a:solidFill>
                <a:latin typeface="黑体" panose="02010609060101010101" charset="-122"/>
                <a:ea typeface="黑体" panose="02010609060101010101" charset="-122"/>
                <a:cs typeface="黑体" panose="02010609060101010101" charset="-122"/>
              </a:rPr>
              <a:t>有效防范重大涉险和较大事故</a:t>
            </a:r>
            <a:r>
              <a:rPr sz="2800" b="1" kern="0" spc="10" dirty="0">
                <a:solidFill>
                  <a:srgbClr val="000000">
                    <a:alpha val="100000"/>
                  </a:srgbClr>
                </a:solidFill>
                <a:latin typeface="黑体" panose="02010609060101010101" charset="-122"/>
                <a:ea typeface="黑体" panose="02010609060101010101" charset="-122"/>
                <a:cs typeface="黑体" panose="02010609060101010101" charset="-122"/>
              </a:rPr>
              <a:t>，最大限度降低自然灾害损失，坚决维</a:t>
            </a:r>
            <a:endParaRPr sz="2800" dirty="0">
              <a:latin typeface="黑体" panose="02010609060101010101" charset="-122"/>
              <a:ea typeface="黑体" panose="02010609060101010101" charset="-122"/>
              <a:cs typeface="黑体" panose="02010609060101010101" charset="-122"/>
            </a:endParaRPr>
          </a:p>
          <a:p>
            <a:pPr algn="l" rtl="0" eaLnBrk="0">
              <a:lnSpc>
                <a:spcPct val="152000"/>
              </a:lnSpc>
            </a:pPr>
            <a:endParaRPr sz="1000" dirty="0">
              <a:latin typeface="Arial" panose="020B0604020202020204"/>
              <a:ea typeface="Arial" panose="020B0604020202020204"/>
              <a:cs typeface="Arial" panose="020B0604020202020204"/>
            </a:endParaRPr>
          </a:p>
          <a:p>
            <a:pPr marL="590550" algn="l" rtl="0" eaLnBrk="0">
              <a:lnSpc>
                <a:spcPct val="97000"/>
              </a:lnSpc>
              <a:spcBef>
                <a:spcPts val="850"/>
              </a:spcBef>
            </a:pPr>
            <a:r>
              <a:rPr sz="2800" kern="0" spc="-80" dirty="0">
                <a:solidFill>
                  <a:srgbClr val="000000">
                    <a:alpha val="100000"/>
                  </a:srgbClr>
                </a:solidFill>
                <a:latin typeface="黑体" panose="02010609060101010101" charset="-122"/>
                <a:ea typeface="黑体" panose="02010609060101010101" charset="-122"/>
                <a:cs typeface="黑体" panose="02010609060101010101" charset="-122"/>
              </a:rPr>
              <a:t>护人民群众生命财产安全和社会大局稳定。</a:t>
            </a:r>
            <a:endParaRPr sz="2800" dirty="0">
              <a:latin typeface="黑体" panose="02010609060101010101" charset="-122"/>
              <a:ea typeface="黑体" panose="02010609060101010101" charset="-122"/>
              <a:cs typeface="黑体" panose="02010609060101010101" charset="-122"/>
            </a:endParaRPr>
          </a:p>
          <a:p>
            <a:pPr algn="l" rtl="0" eaLnBrk="0">
              <a:lnSpc>
                <a:spcPct val="124000"/>
              </a:lnSpc>
            </a:pPr>
            <a:endParaRPr sz="1000" dirty="0">
              <a:latin typeface="Arial" panose="020B0604020202020204"/>
              <a:ea typeface="Arial" panose="020B0604020202020204"/>
              <a:cs typeface="Arial" panose="020B0604020202020204"/>
            </a:endParaRPr>
          </a:p>
          <a:p>
            <a:pPr marL="1440815" algn="l" rtl="0" eaLnBrk="0">
              <a:lnSpc>
                <a:spcPct val="93000"/>
              </a:lnSpc>
              <a:spcBef>
                <a:spcPts val="845"/>
              </a:spcBef>
            </a:pPr>
            <a:r>
              <a:rPr sz="2800" kern="0" spc="10" dirty="0">
                <a:solidFill>
                  <a:srgbClr val="000000">
                    <a:alpha val="100000"/>
                  </a:srgbClr>
                </a:solidFill>
                <a:latin typeface="黑体" panose="02010609060101010101" charset="-122"/>
                <a:ea typeface="黑体" panose="02010609060101010101" charset="-122"/>
                <a:cs typeface="黑体" panose="02010609060101010101" charset="-122"/>
              </a:rPr>
              <a:t>《规划》提出，到2030年，我国应急管理体系和能力现代化建设取得明显进展，以事前预防为主的治理模式</a:t>
            </a:r>
            <a:r>
              <a:rPr sz="2800" kern="0" spc="0" dirty="0">
                <a:solidFill>
                  <a:srgbClr val="000000">
                    <a:alpha val="100000"/>
                  </a:srgbClr>
                </a:solidFill>
                <a:latin typeface="黑体" panose="02010609060101010101" charset="-122"/>
                <a:ea typeface="黑体" panose="02010609060101010101" charset="-122"/>
                <a:cs typeface="黑体" panose="02010609060101010101" charset="-122"/>
              </a:rPr>
              <a:t>有效建立，集中统一、高效权威的</a:t>
            </a:r>
            <a:endParaRPr sz="2800" dirty="0">
              <a:latin typeface="黑体" panose="02010609060101010101" charset="-122"/>
              <a:ea typeface="黑体" panose="02010609060101010101" charset="-122"/>
              <a:cs typeface="黑体" panose="02010609060101010101" charset="-122"/>
            </a:endParaRPr>
          </a:p>
          <a:p>
            <a:pPr algn="l" rtl="0" eaLnBrk="0">
              <a:lnSpc>
                <a:spcPct val="149000"/>
              </a:lnSpc>
            </a:pPr>
            <a:endParaRPr sz="1000" dirty="0">
              <a:latin typeface="Arial" panose="020B0604020202020204"/>
              <a:ea typeface="Arial" panose="020B0604020202020204"/>
              <a:cs typeface="Arial" panose="020B0604020202020204"/>
            </a:endParaRPr>
          </a:p>
          <a:p>
            <a:pPr marL="590550" algn="l" rtl="0" eaLnBrk="0">
              <a:lnSpc>
                <a:spcPct val="93000"/>
              </a:lnSpc>
              <a:spcBef>
                <a:spcPts val="850"/>
              </a:spcBef>
            </a:pPr>
            <a:r>
              <a:rPr sz="2800" kern="0" spc="20" dirty="0">
                <a:solidFill>
                  <a:srgbClr val="000000">
                    <a:alpha val="100000"/>
                  </a:srgbClr>
                </a:solidFill>
                <a:latin typeface="黑体" panose="02010609060101010101" charset="-122"/>
                <a:ea typeface="黑体" panose="02010609060101010101" charset="-122"/>
                <a:cs typeface="黑体" panose="02010609060101010101" charset="-122"/>
              </a:rPr>
              <a:t>中国特色应急管理体制更加完善，大安全大应急框架下应急指挥机制更加健全，重特大突发事件处</a:t>
            </a:r>
            <a:r>
              <a:rPr sz="2800" b="1" kern="0" spc="20" dirty="0">
                <a:solidFill>
                  <a:srgbClr val="000000">
                    <a:alpha val="100000"/>
                  </a:srgbClr>
                </a:solidFill>
                <a:latin typeface="黑体" panose="02010609060101010101" charset="-122"/>
                <a:ea typeface="黑体" panose="02010609060101010101" charset="-122"/>
                <a:cs typeface="黑体" panose="02010609060101010101" charset="-122"/>
              </a:rPr>
              <a:t>置保</a:t>
            </a:r>
            <a:r>
              <a:rPr sz="2800" b="1" kern="0" spc="10" dirty="0">
                <a:solidFill>
                  <a:srgbClr val="000000">
                    <a:alpha val="100000"/>
                  </a:srgbClr>
                </a:solidFill>
                <a:latin typeface="黑体" panose="02010609060101010101" charset="-122"/>
                <a:ea typeface="黑体" panose="02010609060101010101" charset="-122"/>
                <a:cs typeface="黑体" panose="02010609060101010101" charset="-122"/>
              </a:rPr>
              <a:t>障能力和基层应急能力显著增强，应急管理</a:t>
            </a:r>
            <a:endParaRPr sz="2800" dirty="0">
              <a:latin typeface="黑体" panose="02010609060101010101" charset="-122"/>
              <a:ea typeface="黑体" panose="02010609060101010101" charset="-122"/>
              <a:cs typeface="黑体" panose="02010609060101010101" charset="-122"/>
            </a:endParaRPr>
          </a:p>
          <a:p>
            <a:pPr algn="l" rtl="0" eaLnBrk="0">
              <a:lnSpc>
                <a:spcPct val="139000"/>
              </a:lnSpc>
            </a:pPr>
            <a:endParaRPr sz="1000" dirty="0">
              <a:latin typeface="Arial" panose="020B0604020202020204"/>
              <a:ea typeface="Arial" panose="020B0604020202020204"/>
              <a:cs typeface="Arial" panose="020B0604020202020204"/>
            </a:endParaRPr>
          </a:p>
          <a:p>
            <a:pPr marL="590550" algn="l" rtl="0" eaLnBrk="0">
              <a:lnSpc>
                <a:spcPct val="91000"/>
              </a:lnSpc>
              <a:spcBef>
                <a:spcPts val="880"/>
              </a:spcBef>
            </a:pPr>
            <a:r>
              <a:rPr sz="2800" kern="0" spc="-40" dirty="0">
                <a:solidFill>
                  <a:srgbClr val="000000">
                    <a:alpha val="100000"/>
                  </a:srgbClr>
                </a:solidFill>
                <a:latin typeface="黑体" panose="02010609060101010101" charset="-122"/>
                <a:ea typeface="黑体" panose="02010609060101010101" charset="-122"/>
                <a:cs typeface="黑体" panose="02010609060101010101" charset="-122"/>
              </a:rPr>
              <a:t>法治化、科学化、智能</a:t>
            </a:r>
            <a:r>
              <a:rPr sz="2800" kern="0" spc="-50" dirty="0">
                <a:solidFill>
                  <a:srgbClr val="000000">
                    <a:alpha val="100000"/>
                  </a:srgbClr>
                </a:solidFill>
                <a:latin typeface="黑体" panose="02010609060101010101" charset="-122"/>
                <a:ea typeface="黑体" panose="02010609060101010101" charset="-122"/>
                <a:cs typeface="黑体" panose="02010609060101010101" charset="-122"/>
              </a:rPr>
              <a:t>化水平大幅提高，安全生产、防</a:t>
            </a:r>
            <a:r>
              <a:rPr sz="2900" i="1" kern="0" spc="-50" dirty="0">
                <a:solidFill>
                  <a:srgbClr val="000000">
                    <a:alpha val="100000"/>
                  </a:srgbClr>
                </a:solidFill>
                <a:latin typeface="黑体" panose="02010609060101010101" charset="-122"/>
                <a:ea typeface="黑体" panose="02010609060101010101" charset="-122"/>
                <a:cs typeface="黑体" panose="02010609060101010101" charset="-122"/>
              </a:rPr>
              <a:t>灾减灾救灾形势持续稳定。</a:t>
            </a:r>
            <a:r>
              <a:rPr sz="2800" kern="0" spc="70" dirty="0">
                <a:solidFill>
                  <a:srgbClr val="000000">
                    <a:alpha val="100000"/>
                  </a:srgbClr>
                </a:solidFill>
                <a:latin typeface="黑体" panose="02010609060101010101" charset="-122"/>
                <a:ea typeface="黑体" panose="02010609060101010101" charset="-122"/>
                <a:cs typeface="黑体" panose="02010609060101010101" charset="-122"/>
              </a:rPr>
              <a:t>到2035年，建成与基本实现现代化相适应的中国特色大国应急体</a:t>
            </a:r>
            <a:endParaRPr sz="2800" dirty="0">
              <a:latin typeface="黑体" panose="02010609060101010101" charset="-122"/>
              <a:ea typeface="黑体" panose="02010609060101010101" charset="-122"/>
              <a:cs typeface="黑体" panose="02010609060101010101" charset="-122"/>
            </a:endParaRPr>
          </a:p>
          <a:p>
            <a:pPr algn="l" rtl="0" eaLnBrk="0">
              <a:lnSpc>
                <a:spcPct val="147000"/>
              </a:lnSpc>
            </a:pPr>
            <a:endParaRPr sz="1000" dirty="0">
              <a:latin typeface="Arial" panose="020B0604020202020204"/>
              <a:ea typeface="Arial" panose="020B0604020202020204"/>
              <a:cs typeface="Arial" panose="020B0604020202020204"/>
            </a:endParaRPr>
          </a:p>
          <a:p>
            <a:pPr algn="l" rtl="0" eaLnBrk="0">
              <a:lnSpc>
                <a:spcPct val="100000"/>
              </a:lnSpc>
            </a:pPr>
            <a:endParaRPr sz="7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595630" algn="l" rtl="0" eaLnBrk="0">
              <a:lnSpc>
                <a:spcPct val="93000"/>
              </a:lnSpc>
            </a:pPr>
            <a:r>
              <a:rPr sz="2800" b="1" kern="0" spc="-50" dirty="0">
                <a:solidFill>
                  <a:srgbClr val="000000">
                    <a:alpha val="100000"/>
                  </a:srgbClr>
                </a:solidFill>
                <a:latin typeface="黑体" panose="02010609060101010101" charset="-122"/>
                <a:ea typeface="黑体" panose="02010609060101010101" charset="-122"/>
                <a:cs typeface="黑体" panose="02010609060101010101" charset="-122"/>
              </a:rPr>
              <a:t>系，全面实现依法应急、</a:t>
            </a:r>
            <a:r>
              <a:rPr sz="2800" kern="0" spc="-50" dirty="0">
                <a:solidFill>
                  <a:srgbClr val="000000">
                    <a:alpha val="100000"/>
                  </a:srgbClr>
                </a:solidFill>
                <a:latin typeface="黑体" panose="02010609060101010101" charset="-122"/>
                <a:ea typeface="黑体" panose="02010609060101010101" charset="-122"/>
                <a:cs typeface="黑体" panose="02010609060101010101" charset="-122"/>
              </a:rPr>
              <a:t>科学应急、智慧应急，高质量发展和高水平安全实现良性互动。</a:t>
            </a:r>
            <a:endParaRPr sz="2800" dirty="0">
              <a:latin typeface="黑体" panose="02010609060101010101" charset="-122"/>
              <a:ea typeface="黑体" panose="02010609060101010101" charset="-122"/>
              <a:cs typeface="黑体" panose="02010609060101010101" charset="-122"/>
            </a:endParaRPr>
          </a:p>
        </p:txBody>
      </p:sp>
      <p:sp>
        <p:nvSpPr>
          <p:cNvPr id="300" name="textbox 300"/>
          <p:cNvSpPr/>
          <p:nvPr/>
        </p:nvSpPr>
        <p:spPr>
          <a:xfrm>
            <a:off x="800018" y="406401"/>
            <a:ext cx="15323185" cy="74803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5000"/>
              </a:lnSpc>
            </a:pPr>
            <a:r>
              <a:rPr sz="5000" kern="0" spc="-3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三 、国务院印发《现代化应急体系建设“十五五”规划》</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302" name="picture 302"/>
          <p:cNvPicPr>
            <a:picLocks noChangeAspect="1"/>
          </p:cNvPicPr>
          <p:nvPr/>
        </p:nvPicPr>
        <p:blipFill>
          <a:blip r:embed="rId2"/>
          <a:stretch>
            <a:fillRect/>
          </a:stretch>
        </p:blipFill>
        <p:spPr>
          <a:xfrm rot="21600000">
            <a:off x="19011960" y="228644"/>
            <a:ext cx="2432060" cy="1911324"/>
          </a:xfrm>
          <a:prstGeom prst="rect">
            <a:avLst/>
          </a:prstGeom>
        </p:spPr>
      </p:pic>
      <p:sp>
        <p:nvSpPr>
          <p:cNvPr id="304" name="textbox 304"/>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306" name="picture 306"/>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8" name="table 308"/>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marL="1231265" algn="l" rtl="0" eaLnBrk="0">
                        <a:lnSpc>
                          <a:spcPct val="83000"/>
                        </a:lnSpc>
                        <a:spcBef>
                          <a:spcPts val="0"/>
                        </a:spcBef>
                      </a:pPr>
                      <a:r>
                        <a:rPr sz="4100" kern="0" spc="-1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13.国务院日前印发《现代化应急体系建设“十五五”规划》(以下简称《规划》),对“十五五”时期</a:t>
                      </a:r>
                      <a:endParaRPr sz="4100" dirty="0">
                        <a:latin typeface="宋体" panose="02010600030101010101" pitchFamily="2" charset="-122"/>
                        <a:ea typeface="宋体" panose="02010600030101010101" pitchFamily="2" charset="-122"/>
                        <a:cs typeface="宋体" panose="02010600030101010101" pitchFamily="2" charset="-122"/>
                      </a:endParaRPr>
                    </a:p>
                    <a:p>
                      <a:pPr marL="227965" algn="l" rtl="0" eaLnBrk="0">
                        <a:lnSpc>
                          <a:spcPct val="148000"/>
                        </a:lnSpc>
                        <a:spcBef>
                          <a:spcPts val="55"/>
                        </a:spcBef>
                      </a:pPr>
                      <a:r>
                        <a:rPr sz="41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安全生产、防灾减灾救灾等工作作出部署。《规划》强调，坚持以习近平新时代中国特色社会主义</a:t>
                      </a:r>
                      <a:r>
                        <a:rPr sz="4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思想</a:t>
                      </a:r>
                      <a:r>
                        <a:rPr sz="4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1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为指导，坚持人民至上、生命至上，坚持总体国家安全观，坚持统筹发展和安全，以高水平安</a:t>
                      </a:r>
                      <a:r>
                        <a:rPr sz="4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全保障高</a:t>
                      </a:r>
                      <a:r>
                        <a:rPr sz="4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质量发展为主题，以推</a:t>
                      </a:r>
                      <a:r>
                        <a:rPr sz="4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动治理模式向(</a:t>
                      </a:r>
                      <a:r>
                        <a:rPr sz="4100" kern="0" spc="19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)转型为主线，以改革创新为根本动力，一体提升减灾预防、</a:t>
                      </a:r>
                      <a:r>
                        <a:rPr sz="41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100"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抗灾设防、救灾保障能力</a:t>
                      </a:r>
                      <a:r>
                        <a:rPr sz="4100" kern="0" spc="-1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endParaRPr sz="41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6000"/>
                        </a:lnSpc>
                        <a:spcBef>
                          <a:spcPts val="2360"/>
                        </a:spcBef>
                      </a:pPr>
                      <a:r>
                        <a:rPr sz="4400" kern="0" spc="-240" dirty="0">
                          <a:solidFill>
                            <a:srgbClr val="000000">
                              <a:alpha val="100000"/>
                            </a:srgbClr>
                          </a:solidFill>
                          <a:latin typeface="Arial" panose="020B0604020202020204"/>
                          <a:ea typeface="Arial" panose="020B0604020202020204"/>
                          <a:cs typeface="Arial" panose="020B0604020202020204"/>
                        </a:rPr>
                        <a:t>A.</a:t>
                      </a:r>
                      <a:r>
                        <a:rPr sz="4400" b="1" kern="0" spc="-2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事前预防</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7000"/>
                        </a:lnSpc>
                      </a:pPr>
                      <a:endParaRPr sz="1000" dirty="0">
                        <a:latin typeface="Arial" panose="020B0604020202020204"/>
                        <a:ea typeface="Arial" panose="020B0604020202020204"/>
                        <a:cs typeface="Arial" panose="020B0604020202020204"/>
                      </a:endParaRPr>
                    </a:p>
                    <a:p>
                      <a:pPr marL="1231265" algn="l" rtl="0" eaLnBrk="0">
                        <a:lnSpc>
                          <a:spcPct val="96000"/>
                        </a:lnSpc>
                        <a:spcBef>
                          <a:spcPts val="1180"/>
                        </a:spcBef>
                      </a:pPr>
                      <a:r>
                        <a:rPr sz="3900" kern="0" spc="-90" dirty="0">
                          <a:solidFill>
                            <a:srgbClr val="000000">
                              <a:alpha val="100000"/>
                            </a:srgbClr>
                          </a:solidFill>
                          <a:latin typeface="Arial" panose="020B0604020202020204"/>
                          <a:ea typeface="Arial" panose="020B0604020202020204"/>
                          <a:cs typeface="Arial" panose="020B0604020202020204"/>
                        </a:rPr>
                        <a:t>B. </a:t>
                      </a:r>
                      <a:r>
                        <a:rPr sz="3900" b="1"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应急处置</a:t>
                      </a:r>
                      <a:endParaRPr sz="39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2000"/>
                        </a:lnSpc>
                      </a:pPr>
                      <a:endParaRPr sz="1000" dirty="0">
                        <a:latin typeface="Arial" panose="020B0604020202020204"/>
                        <a:ea typeface="Arial" panose="020B0604020202020204"/>
                        <a:cs typeface="Arial" panose="020B0604020202020204"/>
                      </a:endParaRPr>
                    </a:p>
                    <a:p>
                      <a:pPr marL="1231265" algn="l" rtl="0" eaLnBrk="0">
                        <a:lnSpc>
                          <a:spcPct val="95000"/>
                        </a:lnSpc>
                        <a:spcBef>
                          <a:spcPts val="1200"/>
                        </a:spcBef>
                      </a:pPr>
                      <a:r>
                        <a:rPr sz="4000" kern="0" spc="-120" dirty="0">
                          <a:solidFill>
                            <a:srgbClr val="000000">
                              <a:alpha val="100000"/>
                            </a:srgbClr>
                          </a:solidFill>
                          <a:latin typeface="Arial" panose="020B0604020202020204"/>
                          <a:ea typeface="Arial" panose="020B0604020202020204"/>
                          <a:cs typeface="Arial" panose="020B0604020202020204"/>
                        </a:rPr>
                        <a:t>C</a:t>
                      </a:r>
                      <a:r>
                        <a:rPr sz="4000" b="1"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.基层覆盖</a:t>
                      </a:r>
                      <a:endParaRPr sz="40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6000"/>
                        </a:lnSpc>
                        <a:spcBef>
                          <a:spcPts val="2135"/>
                        </a:spcBef>
                      </a:pPr>
                      <a:r>
                        <a:rPr sz="4400" kern="0" spc="-270" dirty="0">
                          <a:solidFill>
                            <a:srgbClr val="000000">
                              <a:alpha val="100000"/>
                            </a:srgbClr>
                          </a:solidFill>
                          <a:latin typeface="Arial" panose="020B0604020202020204"/>
                          <a:ea typeface="Arial" panose="020B0604020202020204"/>
                          <a:cs typeface="Arial" panose="020B0604020202020204"/>
                        </a:rPr>
                        <a:t>D.</a:t>
                      </a:r>
                      <a:r>
                        <a:rPr sz="4400" b="1" kern="0" spc="-2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快速响应</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5000"/>
                        </a:lnSpc>
                      </a:pPr>
                      <a:endParaRPr sz="17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551940" algn="l" rtl="0" eaLnBrk="0">
                        <a:lnSpc>
                          <a:spcPct val="95000"/>
                        </a:lnSpc>
                      </a:pPr>
                      <a:r>
                        <a:rPr sz="5000" b="1" kern="0" spc="-27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b="1" kern="0" spc="-270" dirty="0">
                          <a:solidFill>
                            <a:srgbClr val="FF0000">
                              <a:alpha val="100000"/>
                            </a:srgbClr>
                          </a:solidFill>
                          <a:latin typeface="Times New Roman" panose="02020603050405020304"/>
                          <a:ea typeface="Times New Roman" panose="02020603050405020304"/>
                          <a:cs typeface="Times New Roman" panose="02020603050405020304"/>
                        </a:rPr>
                        <a:t>A</a:t>
                      </a:r>
                      <a:endParaRPr sz="5000" dirty="0">
                        <a:latin typeface="Times New Roman" panose="02020603050405020304"/>
                        <a:ea typeface="Times New Roman" panose="02020603050405020304"/>
                        <a:cs typeface="Times New Roman" panose="02020603050405020304"/>
                      </a:endParaRPr>
                    </a:p>
                  </a:txBody>
                  <a:tcPr marL="0" marR="0" marT="0" marB="0" vert="horz">
                    <a:lnL>
                      <a:noFill/>
                    </a:lnL>
                    <a:lnR>
                      <a:noFill/>
                    </a:lnR>
                    <a:lnT>
                      <a:noFill/>
                    </a:lnT>
                    <a:lnB>
                      <a:noFill/>
                    </a:lnB>
                  </a:tcPr>
                </a:tc>
              </a:tr>
            </a:tbl>
          </a:graphicData>
        </a:graphic>
      </p:graphicFrame>
      <p:sp>
        <p:nvSpPr>
          <p:cNvPr id="310" name="textbox 310"/>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312" name="textbox 312"/>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314" name="picture 314"/>
          <p:cNvPicPr>
            <a:picLocks noChangeAspect="1"/>
          </p:cNvPicPr>
          <p:nvPr/>
        </p:nvPicPr>
        <p:blipFill>
          <a:blip r:embed="rId1"/>
          <a:stretch>
            <a:fillRect/>
          </a:stretch>
        </p:blipFill>
        <p:spPr>
          <a:xfrm rot="21600000">
            <a:off x="21602760" y="266639"/>
            <a:ext cx="628620" cy="628739"/>
          </a:xfrm>
          <a:prstGeom prst="rect">
            <a:avLst/>
          </a:prstGeom>
        </p:spPr>
      </p:pic>
      <p:pic>
        <p:nvPicPr>
          <p:cNvPr id="316" name="picture 316"/>
          <p:cNvPicPr>
            <a:picLocks noChangeAspect="1"/>
          </p:cNvPicPr>
          <p:nvPr/>
        </p:nvPicPr>
        <p:blipFill>
          <a:blip r:embed="rId2"/>
          <a:stretch>
            <a:fillRect/>
          </a:stretch>
        </p:blipFill>
        <p:spPr>
          <a:xfrm rot="21600000">
            <a:off x="23520319" y="11461775"/>
            <a:ext cx="381120" cy="679490"/>
          </a:xfrm>
          <a:prstGeom prst="rect">
            <a:avLst/>
          </a:prstGeom>
        </p:spPr>
      </p:pic>
      <p:pic>
        <p:nvPicPr>
          <p:cNvPr id="318" name="picture 318"/>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0" name="table 320"/>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marL="1224915" algn="l" rtl="0" eaLnBrk="0">
                        <a:lnSpc>
                          <a:spcPct val="87000"/>
                        </a:lnSpc>
                        <a:spcBef>
                          <a:spcPts val="5"/>
                        </a:spcBef>
                      </a:pPr>
                      <a:r>
                        <a:rPr sz="4300"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14.国务院印发《现代化应急体系建设“十五五”规划》(以</a:t>
                      </a:r>
                      <a:r>
                        <a:rPr sz="4300"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下简称《规划》),对“十五五”时期安全</a:t>
                      </a:r>
                      <a:endParaRPr sz="4300" dirty="0">
                        <a:latin typeface="宋体" panose="02010600030101010101" pitchFamily="2" charset="-122"/>
                        <a:ea typeface="宋体" panose="02010600030101010101" pitchFamily="2" charset="-122"/>
                        <a:cs typeface="宋体" panose="02010600030101010101" pitchFamily="2" charset="-122"/>
                      </a:endParaRPr>
                    </a:p>
                    <a:p>
                      <a:pPr marL="240665" algn="l" rtl="0" eaLnBrk="0">
                        <a:lnSpc>
                          <a:spcPts val="7015"/>
                        </a:lnSpc>
                      </a:pPr>
                      <a:r>
                        <a:rPr sz="43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生产、防灾减灾救灾等工作作出部署。以下关于现</a:t>
                      </a:r>
                      <a:r>
                        <a:rPr sz="43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代化应急体系建设说法不正确的是：</a:t>
                      </a:r>
                      <a:endParaRPr sz="43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3000"/>
                        </a:lnSpc>
                      </a:pPr>
                      <a:endParaRPr sz="1000" dirty="0">
                        <a:latin typeface="Arial" panose="020B0604020202020204"/>
                        <a:ea typeface="Arial" panose="020B0604020202020204"/>
                        <a:cs typeface="Arial" panose="020B0604020202020204"/>
                      </a:endParaRPr>
                    </a:p>
                    <a:p>
                      <a:pPr marL="1224915" algn="l" rtl="0" eaLnBrk="0">
                        <a:lnSpc>
                          <a:spcPct val="97000"/>
                        </a:lnSpc>
                        <a:spcBef>
                          <a:spcPts val="1330"/>
                        </a:spcBef>
                      </a:pPr>
                      <a:r>
                        <a:rPr sz="4400" kern="0" spc="-300" dirty="0">
                          <a:solidFill>
                            <a:srgbClr val="000000">
                              <a:alpha val="100000"/>
                            </a:srgbClr>
                          </a:solidFill>
                          <a:latin typeface="Arial" panose="020B0604020202020204"/>
                          <a:ea typeface="Arial" panose="020B0604020202020204"/>
                          <a:cs typeface="Arial" panose="020B0604020202020204"/>
                        </a:rPr>
                        <a:t>A.</a:t>
                      </a:r>
                      <a:r>
                        <a:rPr sz="4400" kern="0" spc="-300" dirty="0">
                          <a:solidFill>
                            <a:srgbClr val="000000">
                              <a:alpha val="100000"/>
                            </a:srgbClr>
                          </a:solidFill>
                          <a:latin typeface="黑体" panose="02010609060101010101" charset="-122"/>
                          <a:ea typeface="黑体" panose="02010609060101010101" charset="-122"/>
                          <a:cs typeface="黑体" panose="02010609060101010101" charset="-122"/>
                        </a:rPr>
                        <a:t>到2030</a:t>
                      </a:r>
                      <a:r>
                        <a:rPr sz="4400"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年，我</a:t>
                      </a:r>
                      <a:r>
                        <a:rPr sz="44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国应急管理体系和能力现代化建设取得明显进展</a:t>
                      </a:r>
                      <a:endParaRPr sz="4400" dirty="0">
                        <a:latin typeface="宋体" panose="02010600030101010101" pitchFamily="2" charset="-122"/>
                        <a:ea typeface="宋体" panose="02010600030101010101" pitchFamily="2" charset="-122"/>
                        <a:cs typeface="宋体" panose="02010600030101010101" pitchFamily="2" charset="-122"/>
                      </a:endParaRPr>
                    </a:p>
                    <a:p>
                      <a:pPr marL="1224915" algn="l" rtl="0" eaLnBrk="0">
                        <a:lnSpc>
                          <a:spcPct val="97000"/>
                        </a:lnSpc>
                        <a:spcBef>
                          <a:spcPts val="2225"/>
                        </a:spcBef>
                      </a:pPr>
                      <a:r>
                        <a:rPr sz="4300" kern="0" spc="-270" dirty="0">
                          <a:solidFill>
                            <a:srgbClr val="000000">
                              <a:alpha val="100000"/>
                            </a:srgbClr>
                          </a:solidFill>
                          <a:latin typeface="Arial" panose="020B0604020202020204"/>
                          <a:ea typeface="Arial" panose="020B0604020202020204"/>
                          <a:cs typeface="Arial" panose="020B0604020202020204"/>
                        </a:rPr>
                        <a:t>B.</a:t>
                      </a:r>
                      <a:r>
                        <a:rPr sz="4300" kern="0" spc="-270" dirty="0">
                          <a:solidFill>
                            <a:srgbClr val="000000">
                              <a:alpha val="100000"/>
                            </a:srgbClr>
                          </a:solidFill>
                          <a:latin typeface="黑体" panose="02010609060101010101" charset="-122"/>
                          <a:ea typeface="黑体" panose="02010609060101010101" charset="-122"/>
                          <a:cs typeface="黑体" panose="02010609060101010101" charset="-122"/>
                        </a:rPr>
                        <a:t>到2035</a:t>
                      </a:r>
                      <a:r>
                        <a:rPr sz="4300" kern="0" spc="-2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年</a:t>
                      </a:r>
                      <a:r>
                        <a:rPr sz="4300" kern="0" spc="-7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300" kern="0" spc="-2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，建成与基本实现现代</a:t>
                      </a:r>
                      <a:r>
                        <a:rPr sz="4300" kern="0" spc="-2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化相适应的中国特色大国应急体系</a:t>
                      </a:r>
                      <a:endParaRPr sz="4300" dirty="0">
                        <a:latin typeface="宋体" panose="02010600030101010101" pitchFamily="2" charset="-122"/>
                        <a:ea typeface="宋体" panose="02010600030101010101" pitchFamily="2" charset="-122"/>
                        <a:cs typeface="宋体" panose="02010600030101010101" pitchFamily="2" charset="-122"/>
                      </a:endParaRPr>
                    </a:p>
                    <a:p>
                      <a:pPr marL="1224915" algn="l" rtl="0" eaLnBrk="0">
                        <a:lnSpc>
                          <a:spcPct val="94000"/>
                        </a:lnSpc>
                        <a:spcBef>
                          <a:spcPts val="2370"/>
                        </a:spcBef>
                      </a:pPr>
                      <a:r>
                        <a:rPr sz="4100" kern="0" spc="-60" dirty="0">
                          <a:solidFill>
                            <a:srgbClr val="000000">
                              <a:alpha val="100000"/>
                            </a:srgbClr>
                          </a:solidFill>
                          <a:latin typeface="Arial" panose="020B0604020202020204"/>
                          <a:ea typeface="Arial" panose="020B0604020202020204"/>
                          <a:cs typeface="Arial" panose="020B0604020202020204"/>
                        </a:rPr>
                        <a:t>C.</a:t>
                      </a:r>
                      <a:r>
                        <a:rPr sz="41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到2035年，全面实现依法应急、</a:t>
                      </a:r>
                      <a:r>
                        <a:rPr sz="41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科学应急、智慧应急，高质量发展和高水平安全实现良性互动</a:t>
                      </a:r>
                      <a:endParaRPr sz="4100" dirty="0">
                        <a:latin typeface="宋体" panose="02010600030101010101" pitchFamily="2" charset="-122"/>
                        <a:ea typeface="宋体" panose="02010600030101010101" pitchFamily="2" charset="-122"/>
                        <a:cs typeface="宋体" panose="02010600030101010101" pitchFamily="2" charset="-122"/>
                      </a:endParaRPr>
                    </a:p>
                    <a:p>
                      <a:pPr marL="1224915" algn="l" rtl="0" eaLnBrk="0">
                        <a:lnSpc>
                          <a:spcPct val="96000"/>
                        </a:lnSpc>
                        <a:spcBef>
                          <a:spcPts val="2225"/>
                        </a:spcBef>
                      </a:pPr>
                      <a:r>
                        <a:rPr sz="4400" kern="0" spc="-380" dirty="0">
                          <a:solidFill>
                            <a:srgbClr val="000000">
                              <a:alpha val="100000"/>
                            </a:srgbClr>
                          </a:solidFill>
                          <a:latin typeface="Arial" panose="020B0604020202020204"/>
                          <a:ea typeface="Arial" panose="020B0604020202020204"/>
                          <a:cs typeface="Arial" panose="020B0604020202020204"/>
                        </a:rPr>
                        <a:t>D.</a:t>
                      </a:r>
                      <a:r>
                        <a:rPr sz="44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地方政府主要领导要承担应急管理的主要责任</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marL="1564005" algn="l" rtl="0" eaLnBrk="0">
                        <a:lnSpc>
                          <a:spcPct val="95000"/>
                        </a:lnSpc>
                        <a:spcBef>
                          <a:spcPts val="5"/>
                        </a:spcBef>
                      </a:pPr>
                      <a:r>
                        <a:rPr sz="5000" b="1" kern="0" spc="-2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30" dirty="0">
                          <a:solidFill>
                            <a:srgbClr val="FF0000">
                              <a:alpha val="100000"/>
                            </a:srgbClr>
                          </a:solidFill>
                          <a:latin typeface="Arial" panose="020B0604020202020204"/>
                          <a:ea typeface="Arial" panose="020B0604020202020204"/>
                          <a:cs typeface="Arial" panose="020B0604020202020204"/>
                        </a:rPr>
                        <a:t>D</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322" name="textbox 322"/>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324" name="textbox 324"/>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326" name="picture 326"/>
          <p:cNvPicPr>
            <a:picLocks noChangeAspect="1"/>
          </p:cNvPicPr>
          <p:nvPr/>
        </p:nvPicPr>
        <p:blipFill>
          <a:blip r:embed="rId1"/>
          <a:stretch>
            <a:fillRect/>
          </a:stretch>
        </p:blipFill>
        <p:spPr>
          <a:xfrm rot="21600000">
            <a:off x="21602760" y="266639"/>
            <a:ext cx="628620" cy="628739"/>
          </a:xfrm>
          <a:prstGeom prst="rect">
            <a:avLst/>
          </a:prstGeom>
        </p:spPr>
      </p:pic>
      <p:pic>
        <p:nvPicPr>
          <p:cNvPr id="328" name="picture 328"/>
          <p:cNvPicPr>
            <a:picLocks noChangeAspect="1"/>
          </p:cNvPicPr>
          <p:nvPr/>
        </p:nvPicPr>
        <p:blipFill>
          <a:blip r:embed="rId2"/>
          <a:stretch>
            <a:fillRect/>
          </a:stretch>
        </p:blipFill>
        <p:spPr>
          <a:xfrm rot="21600000">
            <a:off x="23520319" y="11461775"/>
            <a:ext cx="381120" cy="679490"/>
          </a:xfrm>
          <a:prstGeom prst="rect">
            <a:avLst/>
          </a:prstGeom>
        </p:spPr>
      </p:pic>
      <p:pic>
        <p:nvPicPr>
          <p:cNvPr id="330" name="picture 330"/>
          <p:cNvPicPr>
            <a:picLocks noChangeAspect="1"/>
          </p:cNvPicPr>
          <p:nvPr/>
        </p:nvPicPr>
        <p:blipFill>
          <a:blip r:embed="rId3"/>
          <a:stretch>
            <a:fillRect/>
          </a:stretch>
        </p:blipFill>
        <p:spPr>
          <a:xfrm rot="21600000">
            <a:off x="0" y="736548"/>
            <a:ext cx="209458" cy="112402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 name="picture 332"/>
          <p:cNvPicPr>
            <a:picLocks noChangeAspect="1"/>
          </p:cNvPicPr>
          <p:nvPr/>
        </p:nvPicPr>
        <p:blipFill>
          <a:blip r:embed="rId1"/>
          <a:stretch>
            <a:fillRect/>
          </a:stretch>
        </p:blipFill>
        <p:spPr>
          <a:xfrm rot="21600000">
            <a:off x="0" y="0"/>
            <a:ext cx="24377660" cy="13716000"/>
          </a:xfrm>
          <a:prstGeom prst="rect">
            <a:avLst/>
          </a:prstGeom>
        </p:spPr>
      </p:pic>
      <p:sp>
        <p:nvSpPr>
          <p:cNvPr id="334" name="textbox 334"/>
          <p:cNvSpPr/>
          <p:nvPr/>
        </p:nvSpPr>
        <p:spPr>
          <a:xfrm>
            <a:off x="4476638" y="4308974"/>
            <a:ext cx="15332075" cy="4817109"/>
          </a:xfrm>
          <a:prstGeom prst="rect">
            <a:avLst/>
          </a:prstGeom>
          <a:noFill/>
          <a:ln w="0" cap="flat">
            <a:noFill/>
            <a:prstDash val="solid"/>
            <a:miter lim="0"/>
          </a:ln>
        </p:spPr>
        <p:txBody>
          <a:bodyPr vert="horz" wrap="square" lIns="0" tIns="0" rIns="0" bIns="0"/>
          <a:lstStyle/>
          <a:p>
            <a:pPr algn="l" rtl="0" eaLnBrk="0">
              <a:lnSpc>
                <a:spcPct val="59000"/>
              </a:lnSpc>
            </a:pPr>
            <a:endParaRPr sz="100" dirty="0">
              <a:latin typeface="Arial" panose="020B0604020202020204"/>
              <a:ea typeface="Arial" panose="020B0604020202020204"/>
              <a:cs typeface="Arial" panose="020B0604020202020204"/>
            </a:endParaRPr>
          </a:p>
          <a:p>
            <a:pPr marL="70485" algn="l" rtl="0" eaLnBrk="0">
              <a:lnSpc>
                <a:spcPct val="98000"/>
              </a:lnSpc>
            </a:pPr>
            <a:r>
              <a:rPr sz="7300" b="1" kern="0" spc="690" dirty="0">
                <a:solidFill>
                  <a:srgbClr val="000000">
                    <a:alpha val="100000"/>
                  </a:srgbClr>
                </a:solidFill>
                <a:latin typeface="楷体" panose="02010609060101010101" charset="-122"/>
                <a:ea typeface="楷体" panose="02010609060101010101" charset="-122"/>
                <a:cs typeface="楷体" panose="02010609060101010101" charset="-122"/>
              </a:rPr>
              <a:t>2026年6月第三周(6</a:t>
            </a:r>
            <a:r>
              <a:rPr sz="7300" kern="0" spc="-2170" dirty="0">
                <a:solidFill>
                  <a:srgbClr val="000000">
                    <a:alpha val="100000"/>
                  </a:srgbClr>
                </a:solidFill>
                <a:latin typeface="楷体" panose="02010609060101010101" charset="-122"/>
                <a:ea typeface="楷体" panose="02010609060101010101" charset="-122"/>
                <a:cs typeface="楷体" panose="02010609060101010101" charset="-122"/>
              </a:rPr>
              <a:t> </a:t>
            </a:r>
            <a:r>
              <a:rPr sz="7300" b="1" kern="0" spc="690" dirty="0">
                <a:solidFill>
                  <a:srgbClr val="000000">
                    <a:alpha val="100000"/>
                  </a:srgbClr>
                </a:solidFill>
                <a:latin typeface="楷体" panose="02010609060101010101" charset="-122"/>
                <a:ea typeface="楷体" panose="02010609060101010101" charset="-122"/>
                <a:cs typeface="楷体" panose="02010609060101010101" charset="-122"/>
              </a:rPr>
              <a:t>.</a:t>
            </a:r>
            <a:r>
              <a:rPr sz="7300" kern="0" spc="-2030" dirty="0">
                <a:solidFill>
                  <a:srgbClr val="000000">
                    <a:alpha val="100000"/>
                  </a:srgbClr>
                </a:solidFill>
                <a:latin typeface="楷体" panose="02010609060101010101" charset="-122"/>
                <a:ea typeface="楷体" panose="02010609060101010101" charset="-122"/>
                <a:cs typeface="楷体" panose="02010609060101010101" charset="-122"/>
              </a:rPr>
              <a:t> </a:t>
            </a:r>
            <a:r>
              <a:rPr sz="7300" b="1" kern="0" spc="690" dirty="0">
                <a:solidFill>
                  <a:srgbClr val="000000">
                    <a:alpha val="100000"/>
                  </a:srgbClr>
                </a:solidFill>
                <a:latin typeface="楷体" panose="02010609060101010101" charset="-122"/>
                <a:ea typeface="楷体" panose="02010609060101010101" charset="-122"/>
                <a:cs typeface="楷体" panose="02010609060101010101" charset="-122"/>
              </a:rPr>
              <a:t>15-6</a:t>
            </a:r>
            <a:r>
              <a:rPr sz="7300" kern="0" spc="-2170" dirty="0">
                <a:solidFill>
                  <a:srgbClr val="000000">
                    <a:alpha val="100000"/>
                  </a:srgbClr>
                </a:solidFill>
                <a:latin typeface="楷体" panose="02010609060101010101" charset="-122"/>
                <a:ea typeface="楷体" panose="02010609060101010101" charset="-122"/>
                <a:cs typeface="楷体" panose="02010609060101010101" charset="-122"/>
              </a:rPr>
              <a:t> </a:t>
            </a:r>
            <a:r>
              <a:rPr sz="7300" b="1" kern="0" spc="690" dirty="0">
                <a:solidFill>
                  <a:srgbClr val="000000">
                    <a:alpha val="100000"/>
                  </a:srgbClr>
                </a:solidFill>
                <a:latin typeface="楷体" panose="02010609060101010101" charset="-122"/>
                <a:ea typeface="楷体" panose="02010609060101010101" charset="-122"/>
                <a:cs typeface="楷体" panose="02010609060101010101" charset="-122"/>
              </a:rPr>
              <a:t>.</a:t>
            </a:r>
            <a:r>
              <a:rPr sz="7300" b="1" kern="0" spc="680" dirty="0">
                <a:solidFill>
                  <a:srgbClr val="000000">
                    <a:alpha val="100000"/>
                  </a:srgbClr>
                </a:solidFill>
                <a:latin typeface="楷体" panose="02010609060101010101" charset="-122"/>
                <a:ea typeface="楷体" panose="02010609060101010101" charset="-122"/>
                <a:cs typeface="楷体" panose="02010609060101010101" charset="-122"/>
              </a:rPr>
              <a:t>21)</a:t>
            </a:r>
            <a:endParaRPr sz="7300" dirty="0">
              <a:latin typeface="楷体" panose="02010609060101010101" charset="-122"/>
              <a:ea typeface="楷体" panose="02010609060101010101" charset="-122"/>
              <a:cs typeface="楷体" panose="02010609060101010101" charset="-122"/>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6000"/>
              </a:lnSpc>
            </a:pPr>
            <a:endParaRPr sz="1000" dirty="0">
              <a:latin typeface="Arial" panose="020B0604020202020204"/>
              <a:ea typeface="Arial" panose="020B0604020202020204"/>
              <a:cs typeface="Arial" panose="020B0604020202020204"/>
            </a:endParaRPr>
          </a:p>
          <a:p>
            <a:pPr marL="12700" algn="l" rtl="0" eaLnBrk="0">
              <a:lnSpc>
                <a:spcPct val="96000"/>
              </a:lnSpc>
              <a:spcBef>
                <a:spcPts val="1080"/>
              </a:spcBef>
            </a:pPr>
            <a:r>
              <a:rPr sz="3600" kern="0" spc="-170" dirty="0">
                <a:solidFill>
                  <a:srgbClr val="000000">
                    <a:alpha val="100000"/>
                  </a:srgbClr>
                </a:solidFill>
                <a:latin typeface="黑体" panose="02010609060101010101" charset="-122"/>
                <a:ea typeface="黑体" panose="02010609060101010101" charset="-122"/>
                <a:cs typeface="黑体" panose="02010609060101010101" charset="-122"/>
              </a:rPr>
              <a:t>·</a:t>
            </a:r>
            <a:r>
              <a:rPr sz="3600" kern="0" spc="440" dirty="0">
                <a:solidFill>
                  <a:srgbClr val="000000">
                    <a:alpha val="100000"/>
                  </a:srgbClr>
                </a:solidFill>
                <a:latin typeface="黑体" panose="02010609060101010101" charset="-122"/>
                <a:ea typeface="黑体" panose="02010609060101010101" charset="-122"/>
                <a:cs typeface="黑体" panose="02010609060101010101" charset="-122"/>
              </a:rPr>
              <a:t> </a:t>
            </a:r>
            <a:r>
              <a:rPr sz="3600" b="1" kern="0" spc="-170" dirty="0">
                <a:solidFill>
                  <a:srgbClr val="000000">
                    <a:alpha val="100000"/>
                  </a:srgbClr>
                </a:solidFill>
                <a:latin typeface="黑体" panose="02010609060101010101" charset="-122"/>
                <a:ea typeface="黑体" panose="02010609060101010101" charset="-122"/>
                <a:cs typeface="黑体" panose="02010609060101010101" charset="-122"/>
              </a:rPr>
              <a:t>习近平党建思想</a:t>
            </a:r>
            <a:endParaRPr sz="3600" dirty="0">
              <a:latin typeface="黑体" panose="02010609060101010101" charset="-122"/>
              <a:ea typeface="黑体" panose="02010609060101010101" charset="-122"/>
              <a:cs typeface="黑体" panose="02010609060101010101" charset="-122"/>
            </a:endParaRPr>
          </a:p>
          <a:p>
            <a:pPr marL="12700" algn="l" rtl="0" eaLnBrk="0">
              <a:lnSpc>
                <a:spcPct val="97000"/>
              </a:lnSpc>
              <a:spcBef>
                <a:spcPts val="2080"/>
              </a:spcBef>
            </a:pPr>
            <a:r>
              <a:rPr sz="3800" kern="0" spc="-250" dirty="0">
                <a:solidFill>
                  <a:srgbClr val="000000">
                    <a:alpha val="100000"/>
                  </a:srgbClr>
                </a:solidFill>
                <a:latin typeface="黑体" panose="02010609060101010101" charset="-122"/>
                <a:ea typeface="黑体" panose="02010609060101010101" charset="-122"/>
                <a:cs typeface="黑体" panose="02010609060101010101" charset="-122"/>
              </a:rPr>
              <a:t>·</a:t>
            </a:r>
            <a:r>
              <a:rPr sz="3800" kern="0" spc="-560" dirty="0">
                <a:solidFill>
                  <a:srgbClr val="000000">
                    <a:alpha val="100000"/>
                  </a:srgbClr>
                </a:solidFill>
                <a:latin typeface="黑体" panose="02010609060101010101" charset="-122"/>
                <a:ea typeface="黑体" panose="02010609060101010101" charset="-122"/>
                <a:cs typeface="黑体" panose="02010609060101010101" charset="-122"/>
              </a:rPr>
              <a:t> </a:t>
            </a:r>
            <a:r>
              <a:rPr sz="3800" b="1" kern="0" spc="-250" dirty="0">
                <a:solidFill>
                  <a:srgbClr val="000000">
                    <a:alpha val="100000"/>
                  </a:srgbClr>
                </a:solidFill>
                <a:latin typeface="黑体" panose="02010609060101010101" charset="-122"/>
                <a:ea typeface="黑体" panose="02010609060101010101" charset="-122"/>
                <a:cs typeface="黑体" panose="02010609060101010101" charset="-122"/>
              </a:rPr>
              <a:t>《求是》杂志发表习近平总书记重要文章《一体推进</a:t>
            </a:r>
            <a:r>
              <a:rPr sz="3800" b="1" kern="0" spc="-260" dirty="0">
                <a:solidFill>
                  <a:srgbClr val="000000">
                    <a:alpha val="100000"/>
                  </a:srgbClr>
                </a:solidFill>
                <a:latin typeface="黑体" panose="02010609060101010101" charset="-122"/>
                <a:ea typeface="黑体" panose="02010609060101010101" charset="-122"/>
                <a:cs typeface="黑体" panose="02010609060101010101" charset="-122"/>
              </a:rPr>
              <a:t>教育科技人才发展》</a:t>
            </a:r>
            <a:endParaRPr sz="3800" dirty="0">
              <a:latin typeface="黑体" panose="02010609060101010101" charset="-122"/>
              <a:ea typeface="黑体" panose="02010609060101010101" charset="-122"/>
              <a:cs typeface="黑体" panose="02010609060101010101" charset="-122"/>
            </a:endParaRPr>
          </a:p>
          <a:p>
            <a:pPr marL="12700" algn="l" rtl="0" eaLnBrk="0">
              <a:lnSpc>
                <a:spcPct val="97000"/>
              </a:lnSpc>
              <a:spcBef>
                <a:spcPts val="2175"/>
              </a:spcBef>
            </a:pPr>
            <a:r>
              <a:rPr sz="3800" kern="0" spc="-250" dirty="0">
                <a:solidFill>
                  <a:srgbClr val="000000">
                    <a:alpha val="100000"/>
                  </a:srgbClr>
                </a:solidFill>
                <a:latin typeface="黑体" panose="02010609060101010101" charset="-122"/>
                <a:ea typeface="黑体" panose="02010609060101010101" charset="-122"/>
                <a:cs typeface="黑体" panose="02010609060101010101" charset="-122"/>
              </a:rPr>
              <a:t>·</a:t>
            </a:r>
            <a:r>
              <a:rPr sz="3800" kern="0" spc="-250" dirty="0">
                <a:solidFill>
                  <a:srgbClr val="000000">
                    <a:alpha val="100000"/>
                  </a:srgbClr>
                </a:solidFill>
                <a:latin typeface="黑体" panose="02010609060101010101" charset="-122"/>
                <a:ea typeface="黑体" panose="02010609060101010101" charset="-122"/>
                <a:cs typeface="黑体" panose="02010609060101010101" charset="-122"/>
              </a:rPr>
              <a:t> </a:t>
            </a:r>
            <a:r>
              <a:rPr sz="3800" b="1" kern="0" spc="-250" dirty="0">
                <a:solidFill>
                  <a:srgbClr val="000000">
                    <a:alpha val="100000"/>
                  </a:srgbClr>
                </a:solidFill>
                <a:latin typeface="黑体" panose="02010609060101010101" charset="-122"/>
                <a:ea typeface="黑体" panose="02010609060101010101" charset="-122"/>
                <a:cs typeface="黑体" panose="02010609060101010101" charset="-122"/>
              </a:rPr>
              <a:t>中国政府发布关于全球治理的白皮</a:t>
            </a:r>
            <a:r>
              <a:rPr sz="3800" b="1" kern="0" spc="-260" dirty="0">
                <a:solidFill>
                  <a:srgbClr val="000000">
                    <a:alpha val="100000"/>
                  </a:srgbClr>
                </a:solidFill>
                <a:latin typeface="黑体" panose="02010609060101010101" charset="-122"/>
                <a:ea typeface="黑体" panose="02010609060101010101" charset="-122"/>
                <a:cs typeface="黑体" panose="02010609060101010101" charset="-122"/>
              </a:rPr>
              <a:t>书</a:t>
            </a:r>
            <a:endParaRPr sz="3800" dirty="0">
              <a:latin typeface="黑体" panose="02010609060101010101" charset="-122"/>
              <a:ea typeface="黑体" panose="02010609060101010101" charset="-122"/>
              <a:cs typeface="黑体" panose="02010609060101010101" charset="-122"/>
            </a:endParaRPr>
          </a:p>
          <a:p>
            <a:pPr algn="l" rtl="0" eaLnBrk="0">
              <a:lnSpc>
                <a:spcPct val="105000"/>
              </a:lnSpc>
            </a:pPr>
            <a:endParaRPr sz="1500" dirty="0">
              <a:latin typeface="Arial" panose="020B0604020202020204"/>
              <a:ea typeface="Arial" panose="020B0604020202020204"/>
              <a:cs typeface="Arial" panose="020B0604020202020204"/>
            </a:endParaRPr>
          </a:p>
          <a:p>
            <a:pPr algn="l" rtl="0" eaLnBrk="0">
              <a:lnSpc>
                <a:spcPct val="14000"/>
              </a:lnSpc>
            </a:pPr>
            <a:endParaRPr sz="100" dirty="0">
              <a:latin typeface="Arial" panose="020B0604020202020204"/>
              <a:ea typeface="Arial" panose="020B0604020202020204"/>
              <a:cs typeface="Arial" panose="020B0604020202020204"/>
            </a:endParaRPr>
          </a:p>
          <a:p>
            <a:pPr marL="12700" algn="l" rtl="0" eaLnBrk="0">
              <a:lnSpc>
                <a:spcPct val="97000"/>
              </a:lnSpc>
            </a:pPr>
            <a:r>
              <a:rPr sz="3800" kern="0" spc="-230" dirty="0">
                <a:solidFill>
                  <a:srgbClr val="000000">
                    <a:alpha val="100000"/>
                  </a:srgbClr>
                </a:solidFill>
                <a:latin typeface="黑体" panose="02010609060101010101" charset="-122"/>
                <a:ea typeface="黑体" panose="02010609060101010101" charset="-122"/>
                <a:cs typeface="黑体" panose="02010609060101010101" charset="-122"/>
              </a:rPr>
              <a:t>·</a:t>
            </a:r>
            <a:r>
              <a:rPr sz="3800" kern="0" spc="-230" dirty="0">
                <a:solidFill>
                  <a:srgbClr val="000000">
                    <a:alpha val="100000"/>
                  </a:srgbClr>
                </a:solidFill>
                <a:latin typeface="黑体" panose="02010609060101010101" charset="-122"/>
                <a:ea typeface="黑体" panose="02010609060101010101" charset="-122"/>
                <a:cs typeface="黑体" panose="02010609060101010101" charset="-122"/>
              </a:rPr>
              <a:t> </a:t>
            </a:r>
            <a:r>
              <a:rPr sz="3800" b="1" kern="0" spc="-230" dirty="0">
                <a:solidFill>
                  <a:srgbClr val="000000">
                    <a:alpha val="100000"/>
                  </a:srgbClr>
                </a:solidFill>
                <a:latin typeface="黑体" panose="02010609060101010101" charset="-122"/>
                <a:ea typeface="黑体" panose="02010609060101010101" charset="-122"/>
                <a:cs typeface="黑体" panose="02010609060101010101" charset="-122"/>
              </a:rPr>
              <a:t>全球单机储热容量最</a:t>
            </a:r>
            <a:r>
              <a:rPr sz="3800" b="1" kern="0" spc="-240" dirty="0">
                <a:solidFill>
                  <a:srgbClr val="000000">
                    <a:alpha val="100000"/>
                  </a:srgbClr>
                </a:solidFill>
                <a:latin typeface="黑体" panose="02010609060101010101" charset="-122"/>
                <a:ea typeface="黑体" panose="02010609060101010101" charset="-122"/>
                <a:cs typeface="黑体" panose="02010609060101010101" charset="-122"/>
              </a:rPr>
              <a:t>大的光热电站开工建设</a:t>
            </a:r>
            <a:endParaRPr sz="3800" dirty="0">
              <a:latin typeface="黑体" panose="02010609060101010101" charset="-122"/>
              <a:ea typeface="黑体" panose="02010609060101010101" charset="-122"/>
              <a:cs typeface="黑体" panose="02010609060101010101" charset="-122"/>
            </a:endParaRPr>
          </a:p>
        </p:txBody>
      </p:sp>
      <p:sp>
        <p:nvSpPr>
          <p:cNvPr id="336" name="textbox 336"/>
          <p:cNvSpPr/>
          <p:nvPr/>
        </p:nvSpPr>
        <p:spPr>
          <a:xfrm>
            <a:off x="21780500" y="273042"/>
            <a:ext cx="184213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kern="0" spc="26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26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a:p>
            <a:pPr marL="24765"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338" name="picture 338"/>
          <p:cNvPicPr>
            <a:picLocks noChangeAspect="1"/>
          </p:cNvPicPr>
          <p:nvPr/>
        </p:nvPicPr>
        <p:blipFill>
          <a:blip r:embed="rId2"/>
          <a:stretch>
            <a:fillRect/>
          </a:stretch>
        </p:blipFill>
        <p:spPr>
          <a:xfrm rot="21600000">
            <a:off x="21107522" y="266639"/>
            <a:ext cx="628618" cy="622294"/>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0" name="picture 340"/>
          <p:cNvPicPr>
            <a:picLocks noChangeAspect="1"/>
          </p:cNvPicPr>
          <p:nvPr/>
        </p:nvPicPr>
        <p:blipFill>
          <a:blip r:embed="rId1"/>
          <a:stretch>
            <a:fillRect/>
          </a:stretch>
        </p:blipFill>
        <p:spPr>
          <a:xfrm rot="21600000">
            <a:off x="0" y="0"/>
            <a:ext cx="24377660" cy="13716000"/>
          </a:xfrm>
          <a:prstGeom prst="rect">
            <a:avLst/>
          </a:prstGeom>
        </p:spPr>
      </p:pic>
      <p:sp>
        <p:nvSpPr>
          <p:cNvPr id="342" name="textbox 342"/>
          <p:cNvSpPr/>
          <p:nvPr/>
        </p:nvSpPr>
        <p:spPr>
          <a:xfrm>
            <a:off x="88981" y="2617516"/>
            <a:ext cx="23942675" cy="10016490"/>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12700" algn="l" rtl="0" eaLnBrk="0">
              <a:lnSpc>
                <a:spcPct val="92000"/>
              </a:lnSpc>
            </a:pPr>
            <a:r>
              <a:rPr sz="4000" kern="0" spc="-20" dirty="0">
                <a:solidFill>
                  <a:srgbClr val="FFFFFF">
                    <a:alpha val="100000"/>
                  </a:srgbClr>
                </a:solidFill>
                <a:latin typeface="黑体" panose="02010609060101010101" charset="-122"/>
                <a:ea typeface="黑体" panose="02010609060101010101" charset="-122"/>
                <a:cs typeface="黑体" panose="02010609060101010101" charset="-122"/>
              </a:rPr>
              <a:t>·</a:t>
            </a:r>
            <a:r>
              <a:rPr sz="4000" kern="0" spc="-1180" dirty="0">
                <a:solidFill>
                  <a:srgbClr val="FFFFFF">
                    <a:alpha val="100000"/>
                  </a:srgbClr>
                </a:solidFill>
                <a:latin typeface="黑体" panose="02010609060101010101" charset="-122"/>
                <a:ea typeface="黑体" panose="02010609060101010101" charset="-122"/>
                <a:cs typeface="黑体" panose="02010609060101010101" charset="-122"/>
              </a:rPr>
              <a:t> </a:t>
            </a:r>
            <a:r>
              <a:rPr sz="4000" kern="0" spc="-2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4000" kern="0" spc="550" dirty="0">
                <a:solidFill>
                  <a:srgbClr val="FFFFFF">
                    <a:alpha val="100000"/>
                  </a:srgbClr>
                </a:solidFill>
                <a:latin typeface="黑体" panose="02010609060101010101" charset="-122"/>
                <a:ea typeface="黑体" panose="02010609060101010101" charset="-122"/>
                <a:cs typeface="黑体" panose="02010609060101010101" charset="-122"/>
              </a:rPr>
              <a:t>  </a:t>
            </a:r>
            <a:r>
              <a:rPr sz="4000" kern="0" spc="-20" dirty="0">
                <a:solidFill>
                  <a:srgbClr val="FFFFFF">
                    <a:alpha val="100000"/>
                  </a:srgbClr>
                </a:solidFill>
                <a:latin typeface="黑体" panose="02010609060101010101" charset="-122"/>
                <a:ea typeface="黑体" panose="02010609060101010101" charset="-122"/>
                <a:cs typeface="黑体" panose="02010609060101010101" charset="-122"/>
              </a:rPr>
              <a:t>6月15日，全国党建工作座谈会在京召开，会议对学习贯彻习近平党建思想作出部署。</a:t>
            </a:r>
            <a:endParaRPr sz="4000" dirty="0">
              <a:latin typeface="黑体" panose="02010609060101010101" charset="-122"/>
              <a:ea typeface="黑体" panose="02010609060101010101" charset="-122"/>
              <a:cs typeface="黑体" panose="02010609060101010101"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958215" algn="l" rtl="0" eaLnBrk="0">
              <a:lnSpc>
                <a:spcPct val="95000"/>
              </a:lnSpc>
              <a:spcBef>
                <a:spcPts val="151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1388745" algn="l" rtl="0" eaLnBrk="0">
              <a:lnSpc>
                <a:spcPct val="96000"/>
              </a:lnSpc>
              <a:spcBef>
                <a:spcPts val="815"/>
              </a:spcBef>
            </a:pPr>
            <a:r>
              <a:rPr sz="2700" b="1" kern="0" spc="80" dirty="0">
                <a:solidFill>
                  <a:srgbClr val="000000">
                    <a:alpha val="100000"/>
                  </a:srgbClr>
                </a:solidFill>
                <a:latin typeface="黑体" panose="02010609060101010101" charset="-122"/>
                <a:ea typeface="黑体" panose="02010609060101010101" charset="-122"/>
                <a:cs typeface="黑体" panose="02010609060101010101" charset="-122"/>
              </a:rPr>
              <a:t>1.回答时代课题——建设什么样的长期执政的马克思主</a:t>
            </a:r>
            <a:r>
              <a:rPr sz="2700" b="1" kern="0" spc="70" dirty="0">
                <a:solidFill>
                  <a:srgbClr val="000000">
                    <a:alpha val="100000"/>
                  </a:srgbClr>
                </a:solidFill>
                <a:latin typeface="黑体" panose="02010609060101010101" charset="-122"/>
                <a:ea typeface="黑体" panose="02010609060101010101" charset="-122"/>
                <a:cs typeface="黑体" panose="02010609060101010101" charset="-122"/>
              </a:rPr>
              <a:t>义政党、怎样建设长期执政的马克思主义政党?</a:t>
            </a:r>
            <a:endParaRPr sz="2700" dirty="0">
              <a:latin typeface="黑体" panose="02010609060101010101" charset="-122"/>
              <a:ea typeface="黑体" panose="02010609060101010101" charset="-122"/>
              <a:cs typeface="黑体" panose="02010609060101010101" charset="-122"/>
            </a:endParaRPr>
          </a:p>
          <a:p>
            <a:pPr marL="621030" indent="710565" algn="l" rtl="0" eaLnBrk="0">
              <a:lnSpc>
                <a:spcPct val="146000"/>
              </a:lnSpc>
              <a:spcBef>
                <a:spcPts val="100"/>
              </a:spcBef>
            </a:pPr>
            <a:r>
              <a:rPr sz="2800" b="1" kern="0" spc="10" dirty="0">
                <a:solidFill>
                  <a:srgbClr val="000000">
                    <a:alpha val="100000"/>
                  </a:srgbClr>
                </a:solidFill>
                <a:latin typeface="黑体" panose="02010609060101010101" charset="-122"/>
                <a:ea typeface="黑体" panose="02010609060101010101" charset="-122"/>
                <a:cs typeface="黑体" panose="02010609060101010101" charset="-122"/>
              </a:rPr>
              <a:t>党的十八大后，习近平总书记明确提出“全面从严治党”,并将其与全面建成小康社会、全面深化改革、全面依法治国并列，</a:t>
            </a:r>
            <a:r>
              <a:rPr sz="2800" b="1" kern="0" spc="0" dirty="0">
                <a:solidFill>
                  <a:srgbClr val="000000">
                    <a:alpha val="100000"/>
                  </a:srgbClr>
                </a:solidFill>
                <a:latin typeface="黑体" panose="02010609060101010101" charset="-122"/>
                <a:ea typeface="黑体" panose="02010609060101010101" charset="-122"/>
                <a:cs typeface="黑体" panose="02010609060101010101" charset="-122"/>
              </a:rPr>
              <a:t>形成“四个全面”</a:t>
            </a:r>
            <a:r>
              <a:rPr sz="2800" kern="0" spc="-10" dirty="0">
                <a:solidFill>
                  <a:srgbClr val="000000">
                    <a:alpha val="100000"/>
                  </a:srgbClr>
                </a:solidFill>
                <a:latin typeface="黑体" panose="02010609060101010101" charset="-122"/>
                <a:ea typeface="黑体" panose="02010609060101010101" charset="-122"/>
                <a:cs typeface="黑体" panose="02010609060101010101" charset="-122"/>
              </a:rPr>
              <a:t>  </a:t>
            </a:r>
            <a:r>
              <a:rPr sz="2800" b="1" kern="0" spc="10" dirty="0">
                <a:solidFill>
                  <a:srgbClr val="000000">
                    <a:alpha val="100000"/>
                  </a:srgbClr>
                </a:solidFill>
                <a:latin typeface="黑体" panose="02010609060101010101" charset="-122"/>
                <a:ea typeface="黑体" panose="02010609060101010101" charset="-122"/>
                <a:cs typeface="黑体" panose="02010609060101010101" charset="-122"/>
              </a:rPr>
              <a:t>战略布局；党的十九大鲜明提出新时代党的建设总要求，将原有党的“五大建设”调整扩充为“政治建设、思想建设、组织建设、作风建设、纪律</a:t>
            </a:r>
            <a:r>
              <a:rPr sz="2800" kern="0" spc="10" dirty="0">
                <a:solidFill>
                  <a:srgbClr val="000000">
                    <a:alpha val="100000"/>
                  </a:srgbClr>
                </a:solidFill>
                <a:latin typeface="黑体" panose="02010609060101010101" charset="-122"/>
                <a:ea typeface="黑体" panose="02010609060101010101" charset="-122"/>
                <a:cs typeface="黑体" panose="02010609060101010101" charset="-122"/>
              </a:rPr>
              <a:t>   </a:t>
            </a:r>
            <a:r>
              <a:rPr sz="2800" b="1" kern="0" spc="40" dirty="0">
                <a:solidFill>
                  <a:srgbClr val="000000">
                    <a:alpha val="100000"/>
                  </a:srgbClr>
                </a:solidFill>
                <a:latin typeface="黑体" panose="02010609060101010101" charset="-122"/>
                <a:ea typeface="黑体" panose="02010609060101010101" charset="-122"/>
                <a:cs typeface="黑体" panose="02010609060101010101" charset="-122"/>
              </a:rPr>
              <a:t>建设，把制度建设贯穿其中，深入推进</a:t>
            </a:r>
            <a:r>
              <a:rPr sz="2800" b="1" kern="0" spc="30" dirty="0">
                <a:solidFill>
                  <a:srgbClr val="000000">
                    <a:alpha val="100000"/>
                  </a:srgbClr>
                </a:solidFill>
                <a:latin typeface="黑体" panose="02010609060101010101" charset="-122"/>
                <a:ea typeface="黑体" panose="02010609060101010101" charset="-122"/>
                <a:cs typeface="黑体" panose="02010609060101010101" charset="-122"/>
              </a:rPr>
              <a:t>反腐败斗争”的新布局；党的二十大从7个方面部署深入推进新时代党的建设新的伟大工程的重大任务，首</a:t>
            </a:r>
            <a:endParaRPr sz="2800" dirty="0">
              <a:latin typeface="黑体" panose="02010609060101010101" charset="-122"/>
              <a:ea typeface="黑体" panose="02010609060101010101" charset="-122"/>
              <a:cs typeface="黑体" panose="02010609060101010101" charset="-122"/>
            </a:endParaRPr>
          </a:p>
          <a:p>
            <a:pPr algn="l" rtl="0" eaLnBrk="0">
              <a:lnSpc>
                <a:spcPct val="106000"/>
              </a:lnSpc>
            </a:pPr>
            <a:endParaRPr sz="1000" dirty="0">
              <a:latin typeface="Arial" panose="020B0604020202020204"/>
              <a:ea typeface="Arial" panose="020B0604020202020204"/>
              <a:cs typeface="Arial" panose="020B0604020202020204"/>
            </a:endParaRPr>
          </a:p>
          <a:p>
            <a:pPr marL="621030" algn="l" rtl="0" eaLnBrk="0">
              <a:lnSpc>
                <a:spcPct val="86000"/>
              </a:lnSpc>
              <a:spcBef>
                <a:spcPts val="845"/>
              </a:spcBef>
            </a:pPr>
            <a:r>
              <a:rPr sz="2800" b="1" kern="0" spc="-20" dirty="0">
                <a:solidFill>
                  <a:srgbClr val="000000">
                    <a:alpha val="100000"/>
                  </a:srgbClr>
                </a:solidFill>
                <a:latin typeface="黑体" panose="02010609060101010101" charset="-122"/>
                <a:ea typeface="黑体" panose="02010609060101010101" charset="-122"/>
                <a:cs typeface="黑体" panose="02010609060101010101" charset="-122"/>
              </a:rPr>
              <a:t>次提出“健全全面从严治党体系”这一重大举措；全国组织工作会议、二十届中央纪委三次全会系统阐述习近平总书记关于党的建设的重要思想</a:t>
            </a:r>
            <a:r>
              <a:rPr sz="2800" b="1" kern="0" spc="-30" dirty="0">
                <a:solidFill>
                  <a:srgbClr val="000000">
                    <a:alpha val="100000"/>
                  </a:srgbClr>
                </a:solidFill>
                <a:latin typeface="黑体" panose="02010609060101010101" charset="-122"/>
                <a:ea typeface="黑体" panose="02010609060101010101" charset="-122"/>
                <a:cs typeface="黑体" panose="02010609060101010101" charset="-122"/>
              </a:rPr>
              <a:t>、</a:t>
            </a:r>
            <a:endParaRPr sz="2800" dirty="0">
              <a:latin typeface="黑体" panose="02010609060101010101" charset="-122"/>
              <a:ea typeface="黑体" panose="02010609060101010101" charset="-122"/>
              <a:cs typeface="黑体" panose="02010609060101010101" charset="-122"/>
            </a:endParaRPr>
          </a:p>
          <a:p>
            <a:pPr marL="621030" algn="l" rtl="0" eaLnBrk="0">
              <a:lnSpc>
                <a:spcPts val="4800"/>
              </a:lnSpc>
            </a:pPr>
            <a:r>
              <a:rPr sz="2800" b="1" kern="0" spc="-150" dirty="0">
                <a:solidFill>
                  <a:srgbClr val="000000">
                    <a:alpha val="100000"/>
                  </a:srgbClr>
                </a:solidFill>
                <a:latin typeface="黑体" panose="02010609060101010101" charset="-122"/>
                <a:ea typeface="黑体" panose="02010609060101010101" charset="-122"/>
                <a:cs typeface="黑体" panose="02010609060101010101" charset="-122"/>
              </a:rPr>
              <a:t>关于党的自我革命的重要思想；</a:t>
            </a:r>
            <a:endParaRPr sz="2800" dirty="0">
              <a:latin typeface="黑体" panose="02010609060101010101" charset="-122"/>
              <a:ea typeface="黑体" panose="02010609060101010101" charset="-122"/>
              <a:cs typeface="黑体" panose="02010609060101010101" charset="-122"/>
            </a:endParaRPr>
          </a:p>
          <a:p>
            <a:pPr algn="l" rtl="0" eaLnBrk="0">
              <a:lnSpc>
                <a:spcPct val="134000"/>
              </a:lnSpc>
            </a:pPr>
            <a:endParaRPr sz="1000" dirty="0">
              <a:latin typeface="Arial" panose="020B0604020202020204"/>
              <a:ea typeface="Arial" panose="020B0604020202020204"/>
              <a:cs typeface="Arial" panose="020B0604020202020204"/>
            </a:endParaRPr>
          </a:p>
          <a:p>
            <a:pPr marL="1331595" algn="l" rtl="0" eaLnBrk="0">
              <a:lnSpc>
                <a:spcPct val="93000"/>
              </a:lnSpc>
              <a:spcBef>
                <a:spcPts val="815"/>
              </a:spcBef>
            </a:pPr>
            <a:r>
              <a:rPr sz="2700" b="1" kern="0" spc="60" dirty="0">
                <a:solidFill>
                  <a:srgbClr val="000000">
                    <a:alpha val="100000"/>
                  </a:srgbClr>
                </a:solidFill>
                <a:latin typeface="黑体" panose="02010609060101010101" charset="-122"/>
                <a:ea typeface="黑体" panose="02010609060101010101" charset="-122"/>
                <a:cs typeface="黑体" panose="02010609060101010101" charset="-122"/>
              </a:rPr>
              <a:t>进入新时代，围绕重大时代课题，以习近平同志为核心的党</a:t>
            </a:r>
            <a:r>
              <a:rPr sz="2700" b="1" kern="0" spc="50" dirty="0">
                <a:solidFill>
                  <a:srgbClr val="000000">
                    <a:alpha val="100000"/>
                  </a:srgbClr>
                </a:solidFill>
                <a:latin typeface="黑体" panose="02010609060101010101" charset="-122"/>
                <a:ea typeface="黑体" panose="02010609060101010101" charset="-122"/>
                <a:cs typeface="黑体" panose="02010609060101010101" charset="-122"/>
              </a:rPr>
              <a:t>中央提出一系列新理念新思想新战略，形成习近平党建思想。</a:t>
            </a:r>
            <a:endParaRPr sz="2700" dirty="0">
              <a:latin typeface="黑体" panose="02010609060101010101" charset="-122"/>
              <a:ea typeface="黑体" panose="02010609060101010101" charset="-122"/>
              <a:cs typeface="黑体" panose="02010609060101010101" charset="-122"/>
            </a:endParaRPr>
          </a:p>
          <a:p>
            <a:pPr marL="621030" indent="710565" algn="l" rtl="0" eaLnBrk="0">
              <a:lnSpc>
                <a:spcPct val="140000"/>
              </a:lnSpc>
              <a:spcBef>
                <a:spcPts val="225"/>
              </a:spcBef>
            </a:pPr>
            <a:r>
              <a:rPr sz="2900" b="1" kern="0" spc="-90" dirty="0">
                <a:solidFill>
                  <a:srgbClr val="000000">
                    <a:alpha val="100000"/>
                  </a:srgbClr>
                </a:solidFill>
                <a:latin typeface="黑体" panose="02010609060101010101" charset="-122"/>
                <a:ea typeface="黑体" panose="02010609060101010101" charset="-122"/>
                <a:cs typeface="黑体" panose="02010609060101010101" charset="-122"/>
              </a:rPr>
              <a:t>源自于马克思主义科学理论，植根于中华优秀传统文化，孕育于新时代全面从严治党的伟大实践，习近平党建思想为发展马克思主义建党学说</a:t>
            </a:r>
            <a:r>
              <a:rPr sz="2900" kern="0" spc="10" dirty="0">
                <a:solidFill>
                  <a:srgbClr val="000000">
                    <a:alpha val="100000"/>
                  </a:srgbClr>
                </a:solidFill>
                <a:latin typeface="黑体" panose="02010609060101010101" charset="-122"/>
                <a:ea typeface="黑体" panose="02010609060101010101" charset="-122"/>
                <a:cs typeface="黑体" panose="02010609060101010101" charset="-122"/>
              </a:rPr>
              <a:t>   </a:t>
            </a:r>
            <a:r>
              <a:rPr sz="2900" b="1" kern="0" spc="-110" dirty="0">
                <a:solidFill>
                  <a:srgbClr val="000000">
                    <a:alpha val="100000"/>
                  </a:srgbClr>
                </a:solidFill>
                <a:latin typeface="黑体" panose="02010609060101010101" charset="-122"/>
                <a:ea typeface="黑体" panose="02010609060101010101" charset="-122"/>
                <a:cs typeface="黑体" panose="02010609060101010101" charset="-122"/>
              </a:rPr>
              <a:t>作出重大原创性贡献，对强党强国具有重大现实</a:t>
            </a:r>
            <a:r>
              <a:rPr sz="2900" b="1" kern="0" spc="-120" dirty="0">
                <a:solidFill>
                  <a:srgbClr val="000000">
                    <a:alpha val="100000"/>
                  </a:srgbClr>
                </a:solidFill>
                <a:latin typeface="黑体" panose="02010609060101010101" charset="-122"/>
                <a:ea typeface="黑体" panose="02010609060101010101" charset="-122"/>
                <a:cs typeface="黑体" panose="02010609060101010101" charset="-122"/>
              </a:rPr>
              <a:t>意义和长远指导意义。</a:t>
            </a:r>
            <a:endParaRPr sz="2900" dirty="0">
              <a:latin typeface="黑体" panose="02010609060101010101" charset="-122"/>
              <a:ea typeface="黑体" panose="02010609060101010101" charset="-122"/>
              <a:cs typeface="黑体" panose="02010609060101010101" charset="-122"/>
            </a:endParaRPr>
          </a:p>
        </p:txBody>
      </p:sp>
      <p:pic>
        <p:nvPicPr>
          <p:cNvPr id="344" name="picture 344"/>
          <p:cNvPicPr>
            <a:picLocks noChangeAspect="1"/>
          </p:cNvPicPr>
          <p:nvPr/>
        </p:nvPicPr>
        <p:blipFill>
          <a:blip r:embed="rId2"/>
          <a:stretch>
            <a:fillRect/>
          </a:stretch>
        </p:blipFill>
        <p:spPr>
          <a:xfrm rot="21600000">
            <a:off x="19011960" y="228644"/>
            <a:ext cx="2419381" cy="1911324"/>
          </a:xfrm>
          <a:prstGeom prst="rect">
            <a:avLst/>
          </a:prstGeom>
        </p:spPr>
      </p:pic>
      <p:sp>
        <p:nvSpPr>
          <p:cNvPr id="346" name="textbox 346"/>
          <p:cNvSpPr/>
          <p:nvPr/>
        </p:nvSpPr>
        <p:spPr>
          <a:xfrm>
            <a:off x="800018" y="380462"/>
            <a:ext cx="5535929" cy="733425"/>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5000"/>
              </a:lnSpc>
            </a:pPr>
            <a:r>
              <a:rPr sz="4900" kern="0" spc="-1450" dirty="0">
                <a:solidFill>
                  <a:srgbClr val="FF2000">
                    <a:alpha val="100000"/>
                  </a:srgbClr>
                </a:solidFill>
                <a:latin typeface="宋体" panose="02010600030101010101" pitchFamily="2" charset="-122"/>
                <a:ea typeface="宋体" panose="02010600030101010101" pitchFamily="2" charset="-122"/>
                <a:cs typeface="宋体" panose="02010600030101010101" pitchFamily="2" charset="-122"/>
              </a:rPr>
              <a:t>一</a:t>
            </a:r>
            <a:r>
              <a:rPr sz="4900" kern="0" spc="280" dirty="0">
                <a:solidFill>
                  <a:srgbClr val="FF2000">
                    <a:alpha val="100000"/>
                  </a:srgbClr>
                </a:solidFill>
                <a:latin typeface="宋体" panose="02010600030101010101" pitchFamily="2" charset="-122"/>
                <a:ea typeface="宋体" panose="02010600030101010101" pitchFamily="2" charset="-122"/>
                <a:cs typeface="宋体" panose="02010600030101010101" pitchFamily="2" charset="-122"/>
              </a:rPr>
              <a:t> </a:t>
            </a:r>
            <a:r>
              <a:rPr sz="4900" kern="0" spc="-1450" dirty="0">
                <a:solidFill>
                  <a:srgbClr val="FF2000">
                    <a:alpha val="100000"/>
                  </a:srgbClr>
                </a:solidFill>
                <a:latin typeface="宋体" panose="02010600030101010101" pitchFamily="2" charset="-122"/>
                <a:ea typeface="宋体" panose="02010600030101010101" pitchFamily="2" charset="-122"/>
                <a:cs typeface="宋体" panose="02010600030101010101" pitchFamily="2" charset="-122"/>
              </a:rPr>
              <a:t>、</a:t>
            </a:r>
            <a:r>
              <a:rPr sz="4900" kern="0" spc="-70" dirty="0">
                <a:solidFill>
                  <a:srgbClr val="D01010">
                    <a:alpha val="100000"/>
                  </a:srgbClr>
                </a:solidFill>
                <a:latin typeface="宋体" panose="02010600030101010101" pitchFamily="2" charset="-122"/>
                <a:ea typeface="宋体" panose="02010600030101010101" pitchFamily="2" charset="-122"/>
                <a:cs typeface="宋体" panose="02010600030101010101" pitchFamily="2" charset="-122"/>
              </a:rPr>
              <a:t>习近平党建思想</a:t>
            </a:r>
            <a:endParaRPr sz="4900" dirty="0">
              <a:latin typeface="宋体" panose="02010600030101010101" pitchFamily="2" charset="-122"/>
              <a:ea typeface="宋体" panose="02010600030101010101" pitchFamily="2" charset="-122"/>
              <a:cs typeface="宋体" panose="02010600030101010101" pitchFamily="2" charset="-122"/>
            </a:endParaRPr>
          </a:p>
        </p:txBody>
      </p:sp>
      <p:sp>
        <p:nvSpPr>
          <p:cNvPr id="348" name="textbox 348"/>
          <p:cNvSpPr/>
          <p:nvPr/>
        </p:nvSpPr>
        <p:spPr>
          <a:xfrm>
            <a:off x="22263058" y="133275"/>
            <a:ext cx="1867535" cy="584200"/>
          </a:xfrm>
          <a:prstGeom prst="rect">
            <a:avLst/>
          </a:prstGeom>
          <a:noFill/>
          <a:ln w="0" cap="flat">
            <a:noFill/>
            <a:prstDash val="solid"/>
            <a:miter lim="0"/>
          </a:ln>
        </p:spPr>
        <p:txBody>
          <a:bodyPr vert="horz" wrap="square" lIns="0" tIns="0" rIns="0" bIns="0"/>
          <a:lstStyle/>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marL="421005" algn="l" rtl="0" eaLnBrk="0">
              <a:lnSpc>
                <a:spcPct val="80000"/>
              </a:lnSpc>
              <a:spcBef>
                <a:spcPts val="5"/>
              </a:spcBef>
              <a:tabLst>
                <a:tab pos="508635" algn="l"/>
              </a:tabLst>
            </a:pPr>
            <a:r>
              <a:rPr sz="1100" kern="0" spc="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700" kern="0" spc="-20" baseline="-70000" dirty="0">
                <a:solidFill>
                  <a:srgbClr val="000000">
                    <a:alpha val="100000"/>
                  </a:srgbClr>
                </a:solidFill>
                <a:latin typeface="Times New Roman" panose="02020603050405020304"/>
                <a:ea typeface="Times New Roman" panose="02020603050405020304"/>
                <a:cs typeface="Times New Roman" panose="02020603050405020304"/>
              </a:rPr>
              <a:t>C</a:t>
            </a:r>
            <a:endParaRPr sz="1700" baseline="-70000" dirty="0">
              <a:latin typeface="Times New Roman" panose="02020603050405020304"/>
              <a:ea typeface="Times New Roman" panose="02020603050405020304"/>
              <a:cs typeface="Times New Roman" panose="02020603050405020304"/>
            </a:endParaRPr>
          </a:p>
        </p:txBody>
      </p:sp>
      <p:pic>
        <p:nvPicPr>
          <p:cNvPr id="350" name="picture 350"/>
          <p:cNvPicPr>
            <a:picLocks noChangeAspect="1"/>
          </p:cNvPicPr>
          <p:nvPr/>
        </p:nvPicPr>
        <p:blipFill>
          <a:blip r:embed="rId3"/>
          <a:stretch>
            <a:fillRect/>
          </a:stretch>
        </p:blipFill>
        <p:spPr>
          <a:xfrm rot="21600000">
            <a:off x="23727508" y="145975"/>
            <a:ext cx="388861" cy="526338"/>
          </a:xfrm>
          <a:prstGeom prst="rect">
            <a:avLst/>
          </a:prstGeom>
        </p:spPr>
      </p:pic>
      <p:pic>
        <p:nvPicPr>
          <p:cNvPr id="352" name="picture 352"/>
          <p:cNvPicPr>
            <a:picLocks noChangeAspect="1"/>
          </p:cNvPicPr>
          <p:nvPr/>
        </p:nvPicPr>
        <p:blipFill>
          <a:blip r:embed="rId4"/>
          <a:stretch>
            <a:fillRect/>
          </a:stretch>
        </p:blipFill>
        <p:spPr>
          <a:xfrm rot="21600000">
            <a:off x="23152121" y="145975"/>
            <a:ext cx="450043" cy="527068"/>
          </a:xfrm>
          <a:prstGeom prst="rect">
            <a:avLst/>
          </a:prstGeom>
        </p:spPr>
      </p:pic>
      <p:pic>
        <p:nvPicPr>
          <p:cNvPr id="354" name="picture 354"/>
          <p:cNvPicPr>
            <a:picLocks noChangeAspect="1"/>
          </p:cNvPicPr>
          <p:nvPr/>
        </p:nvPicPr>
        <p:blipFill>
          <a:blip r:embed="rId5"/>
          <a:stretch>
            <a:fillRect/>
          </a:stretch>
        </p:blipFill>
        <p:spPr>
          <a:xfrm rot="21600000">
            <a:off x="22772530" y="145975"/>
            <a:ext cx="407154" cy="524878"/>
          </a:xfrm>
          <a:prstGeom prst="rect">
            <a:avLst/>
          </a:prstGeom>
        </p:spPr>
      </p:pic>
      <p:pic>
        <p:nvPicPr>
          <p:cNvPr id="356" name="picture 356"/>
          <p:cNvPicPr>
            <a:picLocks noChangeAspect="1"/>
          </p:cNvPicPr>
          <p:nvPr/>
        </p:nvPicPr>
        <p:blipFill>
          <a:blip r:embed="rId6"/>
          <a:stretch>
            <a:fillRect/>
          </a:stretch>
        </p:blipFill>
        <p:spPr>
          <a:xfrm rot="21600000">
            <a:off x="22275758" y="145975"/>
            <a:ext cx="408857" cy="526922"/>
          </a:xfrm>
          <a:prstGeom prst="rect">
            <a:avLst/>
          </a:prstGeom>
        </p:spPr>
      </p:pic>
      <p:pic>
        <p:nvPicPr>
          <p:cNvPr id="358" name="picture 358"/>
          <p:cNvPicPr>
            <a:picLocks noChangeAspect="1"/>
          </p:cNvPicPr>
          <p:nvPr/>
        </p:nvPicPr>
        <p:blipFill>
          <a:blip r:embed="rId7"/>
          <a:stretch>
            <a:fillRect/>
          </a:stretch>
        </p:blipFill>
        <p:spPr>
          <a:xfrm rot="21600000">
            <a:off x="21602760" y="82568"/>
            <a:ext cx="628620" cy="62229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0" name="picture 360"/>
          <p:cNvPicPr>
            <a:picLocks noChangeAspect="1"/>
          </p:cNvPicPr>
          <p:nvPr/>
        </p:nvPicPr>
        <p:blipFill>
          <a:blip r:embed="rId1"/>
          <a:stretch>
            <a:fillRect/>
          </a:stretch>
        </p:blipFill>
        <p:spPr>
          <a:xfrm rot="21600000">
            <a:off x="0" y="0"/>
            <a:ext cx="24377660" cy="13716000"/>
          </a:xfrm>
          <a:prstGeom prst="rect">
            <a:avLst/>
          </a:prstGeom>
        </p:spPr>
      </p:pic>
      <p:pic>
        <p:nvPicPr>
          <p:cNvPr id="362" name="picture 362"/>
          <p:cNvPicPr>
            <a:picLocks noChangeAspect="1"/>
          </p:cNvPicPr>
          <p:nvPr/>
        </p:nvPicPr>
        <p:blipFill>
          <a:blip r:embed="rId2"/>
          <a:stretch>
            <a:fillRect/>
          </a:stretch>
        </p:blipFill>
        <p:spPr>
          <a:xfrm rot="21600000">
            <a:off x="457200" y="12020565"/>
            <a:ext cx="412821" cy="742995"/>
          </a:xfrm>
          <a:prstGeom prst="rect">
            <a:avLst/>
          </a:prstGeom>
        </p:spPr>
      </p:pic>
      <p:sp>
        <p:nvSpPr>
          <p:cNvPr id="364" name="textbox 364"/>
          <p:cNvSpPr/>
          <p:nvPr/>
        </p:nvSpPr>
        <p:spPr>
          <a:xfrm>
            <a:off x="696568" y="2522796"/>
            <a:ext cx="23359110" cy="961707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624205" algn="l" rtl="0" eaLnBrk="0">
              <a:lnSpc>
                <a:spcPct val="96000"/>
              </a:lnSpc>
            </a:pPr>
            <a:r>
              <a:rPr sz="2500" b="1" kern="0" spc="-70" dirty="0">
                <a:solidFill>
                  <a:srgbClr val="000000">
                    <a:alpha val="100000"/>
                  </a:srgbClr>
                </a:solidFill>
                <a:latin typeface="Arial" panose="020B0604020202020204"/>
                <a:ea typeface="Arial" panose="020B0604020202020204"/>
                <a:cs typeface="Arial" panose="020B0604020202020204"/>
              </a:rPr>
              <a:t>2.</a:t>
            </a:r>
            <a:r>
              <a:rPr sz="2500" b="1" kern="0" spc="-70" dirty="0">
                <a:solidFill>
                  <a:srgbClr val="000000">
                    <a:alpha val="100000"/>
                  </a:srgbClr>
                </a:solidFill>
                <a:latin typeface="黑体" panose="02010609060101010101" charset="-122"/>
                <a:ea typeface="黑体" panose="02010609060101010101" charset="-122"/>
                <a:cs typeface="黑体" panose="02010609060101010101" charset="-122"/>
              </a:rPr>
              <a:t>把握内涵要义</a:t>
            </a:r>
            <a:endParaRPr sz="2500" dirty="0">
              <a:latin typeface="黑体" panose="02010609060101010101" charset="-122"/>
              <a:ea typeface="黑体" panose="02010609060101010101" charset="-122"/>
              <a:cs typeface="黑体" panose="02010609060101010101" charset="-122"/>
            </a:endParaRPr>
          </a:p>
          <a:p>
            <a:pPr marL="628650" algn="l" rtl="0" eaLnBrk="0">
              <a:lnSpc>
                <a:spcPct val="94000"/>
              </a:lnSpc>
              <a:spcBef>
                <a:spcPts val="1530"/>
              </a:spcBef>
            </a:pPr>
            <a:r>
              <a:rPr sz="2400" b="1" kern="0" spc="-40" dirty="0">
                <a:solidFill>
                  <a:srgbClr val="000000">
                    <a:alpha val="100000"/>
                  </a:srgbClr>
                </a:solidFill>
                <a:latin typeface="黑体" panose="02010609060101010101" charset="-122"/>
                <a:ea typeface="黑体" panose="02010609060101010101" charset="-122"/>
                <a:cs typeface="黑体" panose="02010609060101010101" charset="-122"/>
              </a:rPr>
              <a:t>习近平党建思想，是习近平新时代中国特色社会主义思想的重要组成部分，是加强新时代党的建设的根本遵循</a:t>
            </a:r>
            <a:r>
              <a:rPr sz="2400" b="1" kern="0" spc="-50" dirty="0">
                <a:solidFill>
                  <a:srgbClr val="000000">
                    <a:alpha val="100000"/>
                  </a:srgbClr>
                </a:solidFill>
                <a:latin typeface="黑体" panose="02010609060101010101" charset="-122"/>
                <a:ea typeface="黑体" panose="02010609060101010101" charset="-122"/>
                <a:cs typeface="黑体" panose="02010609060101010101" charset="-122"/>
              </a:rPr>
              <a:t>。</a:t>
            </a:r>
            <a:endParaRPr sz="2400" dirty="0">
              <a:latin typeface="黑体" panose="02010609060101010101" charset="-122"/>
              <a:ea typeface="黑体" panose="02010609060101010101" charset="-122"/>
              <a:cs typeface="黑体" panose="02010609060101010101" charset="-122"/>
            </a:endParaRPr>
          </a:p>
          <a:p>
            <a:pPr algn="l" rtl="0" eaLnBrk="0">
              <a:lnSpc>
                <a:spcPct val="126000"/>
              </a:lnSpc>
            </a:pPr>
            <a:endParaRPr sz="1000" dirty="0">
              <a:latin typeface="Arial" panose="020B0604020202020204"/>
              <a:ea typeface="Arial" panose="020B0604020202020204"/>
              <a:cs typeface="Arial" panose="020B0604020202020204"/>
            </a:endParaRPr>
          </a:p>
          <a:p>
            <a:pPr marL="628650" algn="l" rtl="0" eaLnBrk="0">
              <a:lnSpc>
                <a:spcPct val="94000"/>
              </a:lnSpc>
              <a:spcBef>
                <a:spcPts val="730"/>
              </a:spcBef>
            </a:pPr>
            <a:r>
              <a:rPr sz="2400" b="1" kern="0" spc="-10" dirty="0">
                <a:solidFill>
                  <a:srgbClr val="000000">
                    <a:alpha val="100000"/>
                  </a:srgbClr>
                </a:solidFill>
                <a:latin typeface="黑体" panose="02010609060101010101" charset="-122"/>
                <a:ea typeface="黑体" panose="02010609060101010101" charset="-122"/>
                <a:cs typeface="黑体" panose="02010609060101010101" charset="-122"/>
              </a:rPr>
              <a:t>要深刻理解和把握习近平党建思想的内涵要义，必须深刻领会“十四个坚持”——</a:t>
            </a:r>
            <a:endParaRPr sz="2400" dirty="0">
              <a:latin typeface="黑体" panose="02010609060101010101" charset="-122"/>
              <a:ea typeface="黑体" panose="02010609060101010101" charset="-122"/>
              <a:cs typeface="黑体" panose="02010609060101010101" charset="-122"/>
            </a:endParaRPr>
          </a:p>
          <a:p>
            <a:pPr algn="l" rtl="0" eaLnBrk="0">
              <a:lnSpc>
                <a:spcPct val="131000"/>
              </a:lnSpc>
            </a:pPr>
            <a:endParaRPr sz="1000" dirty="0">
              <a:latin typeface="Arial" panose="020B0604020202020204"/>
              <a:ea typeface="Arial" panose="020B0604020202020204"/>
              <a:cs typeface="Arial" panose="020B0604020202020204"/>
            </a:endParaRPr>
          </a:p>
          <a:p>
            <a:pPr marL="628650" algn="l" rtl="0" eaLnBrk="0">
              <a:lnSpc>
                <a:spcPct val="92000"/>
              </a:lnSpc>
              <a:spcBef>
                <a:spcPts val="730"/>
              </a:spcBef>
            </a:pPr>
            <a:r>
              <a:rPr sz="2400" b="1" kern="0" spc="0" dirty="0">
                <a:solidFill>
                  <a:srgbClr val="000000">
                    <a:alpha val="100000"/>
                  </a:srgbClr>
                </a:solidFill>
                <a:latin typeface="黑体" panose="02010609060101010101" charset="-122"/>
                <a:ea typeface="黑体" panose="02010609060101010101" charset="-122"/>
                <a:cs typeface="黑体" panose="02010609060101010101" charset="-122"/>
              </a:rPr>
              <a:t>坚持党的领导是中国特色社会主义最本质的特征；坚持党中央集中统一领导；坚持全面从严治党；坚持不忘初心</a:t>
            </a:r>
            <a:r>
              <a:rPr sz="2400" b="1" kern="0" spc="-10" dirty="0">
                <a:solidFill>
                  <a:srgbClr val="000000">
                    <a:alpha val="100000"/>
                  </a:srgbClr>
                </a:solidFill>
                <a:latin typeface="黑体" panose="02010609060101010101" charset="-122"/>
                <a:ea typeface="黑体" panose="02010609060101010101" charset="-122"/>
                <a:cs typeface="黑体" panose="02010609060101010101" charset="-122"/>
              </a:rPr>
              <a:t>、牢记使命；坚持以党的政治建设为统领；坚持用党的</a:t>
            </a:r>
            <a:endParaRPr sz="2400" dirty="0">
              <a:latin typeface="黑体" panose="02010609060101010101" charset="-122"/>
              <a:ea typeface="黑体" panose="02010609060101010101" charset="-122"/>
              <a:cs typeface="黑体" panose="02010609060101010101" charset="-122"/>
            </a:endParaRPr>
          </a:p>
          <a:p>
            <a:pPr algn="l" rtl="0" eaLnBrk="0">
              <a:lnSpc>
                <a:spcPct val="123000"/>
              </a:lnSpc>
            </a:pPr>
            <a:endParaRPr sz="1000" dirty="0">
              <a:latin typeface="Arial" panose="020B0604020202020204"/>
              <a:ea typeface="Arial" panose="020B0604020202020204"/>
              <a:cs typeface="Arial" panose="020B0604020202020204"/>
            </a:endParaRPr>
          </a:p>
          <a:p>
            <a:pPr marL="12700" algn="l" rtl="0" eaLnBrk="0">
              <a:lnSpc>
                <a:spcPct val="92000"/>
              </a:lnSpc>
              <a:spcBef>
                <a:spcPts val="725"/>
              </a:spcBef>
            </a:pPr>
            <a:r>
              <a:rPr sz="2400" b="1" kern="0" spc="-30" dirty="0">
                <a:solidFill>
                  <a:srgbClr val="000000">
                    <a:alpha val="100000"/>
                  </a:srgbClr>
                </a:solidFill>
                <a:latin typeface="黑体" panose="02010609060101010101" charset="-122"/>
                <a:ea typeface="黑体" panose="02010609060101010101" charset="-122"/>
                <a:cs typeface="黑体" panose="02010609060101010101" charset="-122"/>
              </a:rPr>
              <a:t>创新理论凝心铸魂；坚持锤炼坚强党性；坚持健全上下贯通</a:t>
            </a:r>
            <a:r>
              <a:rPr sz="2400" kern="0" spc="920" dirty="0">
                <a:solidFill>
                  <a:srgbClr val="000000">
                    <a:alpha val="100000"/>
                  </a:srgbClr>
                </a:solidFill>
                <a:latin typeface="黑体" panose="02010609060101010101" charset="-122"/>
                <a:ea typeface="黑体" panose="02010609060101010101" charset="-122"/>
                <a:cs typeface="黑体" panose="02010609060101010101" charset="-122"/>
              </a:rPr>
              <a:t> </a:t>
            </a:r>
            <a:r>
              <a:rPr sz="2400" b="1" kern="0" spc="-30" dirty="0">
                <a:solidFill>
                  <a:srgbClr val="000000">
                    <a:alpha val="100000"/>
                  </a:srgbClr>
                </a:solidFill>
                <a:latin typeface="黑体" panose="02010609060101010101" charset="-122"/>
                <a:ea typeface="黑体" panose="02010609060101010101" charset="-122"/>
                <a:cs typeface="黑体" panose="02010609060101010101" charset="-122"/>
              </a:rPr>
              <a:t>、执行有力的组织体系；坚持建设堪当民族复兴重任的高素质干部队伍；坚持推进</a:t>
            </a:r>
            <a:r>
              <a:rPr sz="2400" b="1" kern="0" spc="-40" dirty="0">
                <a:solidFill>
                  <a:srgbClr val="000000">
                    <a:alpha val="100000"/>
                  </a:srgbClr>
                </a:solidFill>
                <a:latin typeface="黑体" panose="02010609060101010101" charset="-122"/>
                <a:ea typeface="黑体" panose="02010609060101010101" charset="-122"/>
                <a:cs typeface="黑体" panose="02010609060101010101" charset="-122"/>
              </a:rPr>
              <a:t>作风建设常态化长效化；坚持</a:t>
            </a:r>
            <a:endParaRPr sz="2400" dirty="0">
              <a:latin typeface="黑体" panose="02010609060101010101" charset="-122"/>
              <a:ea typeface="黑体" panose="02010609060101010101" charset="-122"/>
              <a:cs typeface="黑体" panose="02010609060101010101" charset="-122"/>
            </a:endParaRPr>
          </a:p>
          <a:p>
            <a:pPr algn="l" rtl="0" eaLnBrk="0">
              <a:lnSpc>
                <a:spcPct val="123000"/>
              </a:lnSpc>
            </a:pPr>
            <a:endParaRPr sz="1000" dirty="0">
              <a:latin typeface="Arial" panose="020B0604020202020204"/>
              <a:ea typeface="Arial" panose="020B0604020202020204"/>
              <a:cs typeface="Arial" panose="020B0604020202020204"/>
            </a:endParaRPr>
          </a:p>
          <a:p>
            <a:pPr marL="12700" algn="l" rtl="0" eaLnBrk="0">
              <a:lnSpc>
                <a:spcPct val="92000"/>
              </a:lnSpc>
              <a:spcBef>
                <a:spcPts val="725"/>
              </a:spcBef>
            </a:pPr>
            <a:r>
              <a:rPr sz="2400" b="1" kern="0" spc="-30" dirty="0">
                <a:solidFill>
                  <a:srgbClr val="000000">
                    <a:alpha val="100000"/>
                  </a:srgbClr>
                </a:solidFill>
                <a:latin typeface="黑体" panose="02010609060101010101" charset="-122"/>
                <a:ea typeface="黑体" panose="02010609060101010101" charset="-122"/>
                <a:cs typeface="黑体" panose="02010609060101010101" charset="-122"/>
              </a:rPr>
              <a:t>用严明的纪律管全党治全党；坚持一体推进</a:t>
            </a:r>
            <a:r>
              <a:rPr sz="2400" b="1" kern="0" spc="-40" dirty="0">
                <a:solidFill>
                  <a:srgbClr val="000000">
                    <a:alpha val="100000"/>
                  </a:srgbClr>
                </a:solidFill>
                <a:latin typeface="黑体" panose="02010609060101010101" charset="-122"/>
                <a:ea typeface="黑体" panose="02010609060101010101" charset="-122"/>
                <a:cs typeface="黑体" panose="02010609060101010101" charset="-122"/>
              </a:rPr>
              <a:t>不敢腐不能腐不想腐；坚持制度治党、依规治党；坚持落实管党治党政治责任。</a:t>
            </a:r>
            <a:endParaRPr sz="2400" dirty="0">
              <a:latin typeface="黑体" panose="02010609060101010101" charset="-122"/>
              <a:ea typeface="黑体" panose="02010609060101010101" charset="-122"/>
              <a:cs typeface="黑体" panose="02010609060101010101" charset="-122"/>
            </a:endParaRPr>
          </a:p>
          <a:p>
            <a:pPr algn="l" rtl="0" eaLnBrk="0">
              <a:lnSpc>
                <a:spcPct val="127000"/>
              </a:lnSpc>
            </a:pPr>
            <a:endParaRPr sz="1000" dirty="0">
              <a:latin typeface="Arial" panose="020B0604020202020204"/>
              <a:ea typeface="Arial" panose="020B0604020202020204"/>
              <a:cs typeface="Arial" panose="020B0604020202020204"/>
            </a:endParaRPr>
          </a:p>
          <a:p>
            <a:pPr marL="628650" algn="l" rtl="0" eaLnBrk="0">
              <a:lnSpc>
                <a:spcPct val="92000"/>
              </a:lnSpc>
              <a:spcBef>
                <a:spcPts val="725"/>
              </a:spcBef>
            </a:pPr>
            <a:r>
              <a:rPr sz="2400" b="1" kern="0" spc="20" dirty="0">
                <a:solidFill>
                  <a:srgbClr val="000000">
                    <a:alpha val="100000"/>
                  </a:srgbClr>
                </a:solidFill>
                <a:latin typeface="黑体" panose="02010609060101010101" charset="-122"/>
                <a:ea typeface="黑体" panose="02010609060101010101" charset="-122"/>
                <a:cs typeface="黑体" panose="02010609060101010101" charset="-122"/>
              </a:rPr>
              <a:t>以上“十四个坚持”,内涵丰富、体系严密，彰显了坚定</a:t>
            </a:r>
            <a:r>
              <a:rPr sz="2400" b="1" kern="0" spc="10" dirty="0">
                <a:solidFill>
                  <a:srgbClr val="000000">
                    <a:alpha val="100000"/>
                  </a:srgbClr>
                </a:solidFill>
                <a:latin typeface="黑体" panose="02010609060101010101" charset="-122"/>
                <a:ea typeface="黑体" panose="02010609060101010101" charset="-122"/>
                <a:cs typeface="黑体" panose="02010609060101010101" charset="-122"/>
              </a:rPr>
              <a:t>的理想信念、高度的历史主动、鲜明的问题导向、强烈的使命担当、深厚的为民情怀、科学的思想方法，明体</a:t>
            </a:r>
            <a:endParaRPr sz="24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marL="12700" algn="l" rtl="0" eaLnBrk="0">
              <a:lnSpc>
                <a:spcPct val="92000"/>
              </a:lnSpc>
              <a:spcBef>
                <a:spcPts val="755"/>
              </a:spcBef>
            </a:pPr>
            <a:r>
              <a:rPr sz="2500" b="1" kern="0" spc="-180" dirty="0">
                <a:solidFill>
                  <a:srgbClr val="000000">
                    <a:alpha val="100000"/>
                  </a:srgbClr>
                </a:solidFill>
                <a:latin typeface="黑体" panose="02010609060101010101" charset="-122"/>
                <a:ea typeface="黑体" panose="02010609060101010101" charset="-122"/>
                <a:cs typeface="黑体" panose="02010609060101010101" charset="-122"/>
              </a:rPr>
              <a:t>达用、体用贯通，具有鲜明的理论品格。</a:t>
            </a:r>
            <a:endParaRPr sz="2500" dirty="0">
              <a:latin typeface="黑体" panose="02010609060101010101" charset="-122"/>
              <a:ea typeface="黑体" panose="02010609060101010101" charset="-122"/>
              <a:cs typeface="黑体" panose="02010609060101010101" charset="-122"/>
            </a:endParaRPr>
          </a:p>
          <a:p>
            <a:pPr algn="l" rtl="0" eaLnBrk="0">
              <a:lnSpc>
                <a:spcPct val="129000"/>
              </a:lnSpc>
            </a:pPr>
            <a:endParaRPr sz="1000" dirty="0">
              <a:latin typeface="Arial" panose="020B0604020202020204"/>
              <a:ea typeface="Arial" panose="020B0604020202020204"/>
              <a:cs typeface="Arial" panose="020B0604020202020204"/>
            </a:endParaRPr>
          </a:p>
          <a:p>
            <a:pPr marL="624205" algn="l" rtl="0" eaLnBrk="0">
              <a:lnSpc>
                <a:spcPct val="96000"/>
              </a:lnSpc>
              <a:spcBef>
                <a:spcPts val="760"/>
              </a:spcBef>
            </a:pPr>
            <a:r>
              <a:rPr sz="2500" b="1" kern="0" spc="-80" dirty="0">
                <a:solidFill>
                  <a:srgbClr val="000000">
                    <a:alpha val="100000"/>
                  </a:srgbClr>
                </a:solidFill>
                <a:latin typeface="Arial" panose="020B0604020202020204"/>
                <a:ea typeface="Arial" panose="020B0604020202020204"/>
                <a:cs typeface="Arial" panose="020B0604020202020204"/>
              </a:rPr>
              <a:t>3.</a:t>
            </a:r>
            <a:r>
              <a:rPr sz="2500" b="1" kern="0" spc="-80" dirty="0">
                <a:solidFill>
                  <a:srgbClr val="000000">
                    <a:alpha val="100000"/>
                  </a:srgbClr>
                </a:solidFill>
                <a:latin typeface="黑体" panose="02010609060101010101" charset="-122"/>
                <a:ea typeface="黑体" panose="02010609060101010101" charset="-122"/>
                <a:cs typeface="黑体" panose="02010609060101010101" charset="-122"/>
              </a:rPr>
              <a:t>指引未来航向</a:t>
            </a:r>
            <a:endParaRPr sz="2500" dirty="0">
              <a:latin typeface="黑体" panose="02010609060101010101" charset="-122"/>
              <a:ea typeface="黑体" panose="02010609060101010101" charset="-122"/>
              <a:cs typeface="黑体" panose="02010609060101010101" charset="-122"/>
            </a:endParaRPr>
          </a:p>
          <a:p>
            <a:pPr algn="l" rtl="0" eaLnBrk="0">
              <a:lnSpc>
                <a:spcPct val="100000"/>
              </a:lnSpc>
            </a:pPr>
            <a:endParaRPr sz="1000" dirty="0">
              <a:latin typeface="Arial" panose="020B0604020202020204"/>
              <a:ea typeface="Arial" panose="020B0604020202020204"/>
              <a:cs typeface="Arial" panose="020B0604020202020204"/>
            </a:endParaRPr>
          </a:p>
          <a:p>
            <a:pPr marL="628650" algn="l" rtl="0" eaLnBrk="0">
              <a:lnSpc>
                <a:spcPct val="92000"/>
              </a:lnSpc>
              <a:spcBef>
                <a:spcPts val="755"/>
              </a:spcBef>
            </a:pPr>
            <a:r>
              <a:rPr sz="2500" b="1" kern="0" spc="-100" dirty="0">
                <a:solidFill>
                  <a:srgbClr val="000000">
                    <a:alpha val="100000"/>
                  </a:srgbClr>
                </a:solidFill>
                <a:latin typeface="黑体" panose="02010609060101010101" charset="-122"/>
                <a:ea typeface="黑体" panose="02010609060101010101" charset="-122"/>
                <a:cs typeface="黑体" panose="02010609060101010101" charset="-122"/>
              </a:rPr>
              <a:t>2026年，是中国共产党成立105周年，也是“十五五”开局之年。</a:t>
            </a:r>
            <a:endParaRPr sz="2500" dirty="0">
              <a:latin typeface="黑体" panose="02010609060101010101" charset="-122"/>
              <a:ea typeface="黑体" panose="02010609060101010101" charset="-122"/>
              <a:cs typeface="黑体" panose="02010609060101010101" charset="-122"/>
            </a:endParaRPr>
          </a:p>
          <a:p>
            <a:pPr algn="l" rtl="0" eaLnBrk="0">
              <a:lnSpc>
                <a:spcPct val="117000"/>
              </a:lnSpc>
            </a:pPr>
            <a:endParaRPr sz="1000" dirty="0">
              <a:latin typeface="Arial" panose="020B0604020202020204"/>
              <a:ea typeface="Arial" panose="020B0604020202020204"/>
              <a:cs typeface="Arial" panose="020B0604020202020204"/>
            </a:endParaRPr>
          </a:p>
          <a:p>
            <a:pPr marL="628650" algn="l" rtl="0" eaLnBrk="0">
              <a:lnSpc>
                <a:spcPct val="94000"/>
              </a:lnSpc>
              <a:spcBef>
                <a:spcPts val="730"/>
              </a:spcBef>
            </a:pPr>
            <a:r>
              <a:rPr sz="2400" b="1" kern="0" spc="-30" dirty="0">
                <a:solidFill>
                  <a:srgbClr val="000000">
                    <a:alpha val="100000"/>
                  </a:srgbClr>
                </a:solidFill>
                <a:latin typeface="黑体" panose="02010609060101010101" charset="-122"/>
                <a:ea typeface="黑体" panose="02010609060101010101" charset="-122"/>
                <a:cs typeface="黑体" panose="02010609060101010101" charset="-122"/>
              </a:rPr>
              <a:t>放眼世界，百年变局加速演进，世界变乱交织、动荡加剧</a:t>
            </a:r>
            <a:r>
              <a:rPr sz="2400" kern="0" spc="710" dirty="0">
                <a:solidFill>
                  <a:srgbClr val="000000">
                    <a:alpha val="100000"/>
                  </a:srgbClr>
                </a:solidFill>
                <a:latin typeface="黑体" panose="02010609060101010101" charset="-122"/>
                <a:ea typeface="黑体" panose="02010609060101010101" charset="-122"/>
                <a:cs typeface="黑体" panose="02010609060101010101" charset="-122"/>
              </a:rPr>
              <a:t> </a:t>
            </a:r>
            <a:r>
              <a:rPr sz="2400" b="1" kern="0" spc="-30" dirty="0">
                <a:solidFill>
                  <a:srgbClr val="000000">
                    <a:alpha val="100000"/>
                  </a:srgbClr>
                </a:solidFill>
                <a:latin typeface="黑体" panose="02010609060101010101" charset="-122"/>
                <a:ea typeface="黑体" panose="02010609060101010101" charset="-122"/>
                <a:cs typeface="黑体" panose="02010609060101010101" charset="-122"/>
              </a:rPr>
              <a:t>，大国博弈更加复杂激烈。我国发展不平衡不充分问题仍然突出，新旧动能转换任务艰巨，重点领域还有风险</a:t>
            </a:r>
            <a:endParaRPr sz="2400" dirty="0">
              <a:latin typeface="黑体" panose="02010609060101010101" charset="-122"/>
              <a:ea typeface="黑体" panose="02010609060101010101" charset="-122"/>
              <a:cs typeface="黑体" panose="02010609060101010101" charset="-122"/>
            </a:endParaRPr>
          </a:p>
          <a:p>
            <a:pPr algn="l" rtl="0" eaLnBrk="0">
              <a:lnSpc>
                <a:spcPct val="110000"/>
              </a:lnSpc>
            </a:pPr>
            <a:endParaRPr sz="1000" dirty="0">
              <a:latin typeface="Arial" panose="020B0604020202020204"/>
              <a:ea typeface="Arial" panose="020B0604020202020204"/>
              <a:cs typeface="Arial" panose="020B0604020202020204"/>
            </a:endParaRPr>
          </a:p>
          <a:p>
            <a:pPr marL="12700" algn="l" rtl="0" eaLnBrk="0">
              <a:lnSpc>
                <a:spcPct val="94000"/>
              </a:lnSpc>
              <a:spcBef>
                <a:spcPts val="725"/>
              </a:spcBef>
            </a:pPr>
            <a:r>
              <a:rPr sz="2400" b="1" kern="0" spc="-40" dirty="0">
                <a:solidFill>
                  <a:srgbClr val="000000">
                    <a:alpha val="100000"/>
                  </a:srgbClr>
                </a:solidFill>
                <a:latin typeface="黑体" panose="02010609060101010101" charset="-122"/>
                <a:ea typeface="黑体" panose="02010609060101010101" charset="-122"/>
                <a:cs typeface="黑体" panose="02010609060101010101" charset="-122"/>
              </a:rPr>
              <a:t>隐患。党面临的“四大考验”“四种危险”将长期存在，党的自身建设需要付出更加艰</a:t>
            </a:r>
            <a:r>
              <a:rPr sz="2400" b="1" kern="0" spc="-50" dirty="0">
                <a:solidFill>
                  <a:srgbClr val="000000">
                    <a:alpha val="100000"/>
                  </a:srgbClr>
                </a:solidFill>
                <a:latin typeface="黑体" panose="02010609060101010101" charset="-122"/>
                <a:ea typeface="黑体" panose="02010609060101010101" charset="-122"/>
                <a:cs typeface="黑体" panose="02010609060101010101" charset="-122"/>
              </a:rPr>
              <a:t>巨的努力。</a:t>
            </a:r>
            <a:endParaRPr sz="2400" dirty="0">
              <a:latin typeface="黑体" panose="02010609060101010101" charset="-122"/>
              <a:ea typeface="黑体" panose="02010609060101010101" charset="-122"/>
              <a:cs typeface="黑体" panose="02010609060101010101" charset="-122"/>
            </a:endParaRPr>
          </a:p>
          <a:p>
            <a:pPr algn="l" rtl="0" eaLnBrk="0">
              <a:lnSpc>
                <a:spcPct val="126000"/>
              </a:lnSpc>
            </a:pPr>
            <a:endParaRPr sz="1000" dirty="0">
              <a:latin typeface="Arial" panose="020B0604020202020204"/>
              <a:ea typeface="Arial" panose="020B0604020202020204"/>
              <a:cs typeface="Arial" panose="020B0604020202020204"/>
            </a:endParaRPr>
          </a:p>
          <a:p>
            <a:pPr marL="628650" algn="l" rtl="0" eaLnBrk="0">
              <a:lnSpc>
                <a:spcPct val="94000"/>
              </a:lnSpc>
              <a:spcBef>
                <a:spcPts val="730"/>
              </a:spcBef>
            </a:pPr>
            <a:r>
              <a:rPr sz="2400" b="1" kern="0" spc="-50" dirty="0">
                <a:solidFill>
                  <a:srgbClr val="000000">
                    <a:alpha val="100000"/>
                  </a:srgbClr>
                </a:solidFill>
                <a:latin typeface="黑体" panose="02010609060101010101" charset="-122"/>
                <a:ea typeface="黑体" panose="02010609060101010101" charset="-122"/>
                <a:cs typeface="黑体" panose="02010609060101010101" charset="-122"/>
              </a:rPr>
              <a:t>形势与任务、历史与使命，都呼唤着一个更加坚强有力、更加充满活力的党。</a:t>
            </a:r>
            <a:endParaRPr sz="2400" dirty="0">
              <a:latin typeface="黑体" panose="02010609060101010101" charset="-122"/>
              <a:ea typeface="黑体" panose="02010609060101010101" charset="-122"/>
              <a:cs typeface="黑体" panose="02010609060101010101" charset="-122"/>
            </a:endParaRPr>
          </a:p>
          <a:p>
            <a:pPr algn="l" rtl="0" eaLnBrk="0">
              <a:lnSpc>
                <a:spcPct val="131000"/>
              </a:lnSpc>
            </a:pPr>
            <a:endParaRPr sz="1000" dirty="0">
              <a:latin typeface="Arial" panose="020B0604020202020204"/>
              <a:ea typeface="Arial" panose="020B0604020202020204"/>
              <a:cs typeface="Arial" panose="020B0604020202020204"/>
            </a:endParaRPr>
          </a:p>
          <a:p>
            <a:pPr marL="628650" algn="l" rtl="0" eaLnBrk="0">
              <a:lnSpc>
                <a:spcPct val="92000"/>
              </a:lnSpc>
              <a:spcBef>
                <a:spcPts val="730"/>
              </a:spcBef>
            </a:pPr>
            <a:r>
              <a:rPr sz="2400" b="1" kern="0" spc="-10" dirty="0">
                <a:solidFill>
                  <a:srgbClr val="000000">
                    <a:alpha val="100000"/>
                  </a:srgbClr>
                </a:solidFill>
                <a:latin typeface="黑体" panose="02010609060101010101" charset="-122"/>
                <a:ea typeface="黑体" panose="02010609060101010101" charset="-122"/>
                <a:cs typeface="黑体" panose="02010609060101010101" charset="-122"/>
              </a:rPr>
              <a:t>踏上新征程，全党必须把学习贯彻习近平党建思想作为当前和今后一个时期全党的一项重要政治任务。既要在“学”上下功夫，做到知其然又</a:t>
            </a:r>
            <a:r>
              <a:rPr sz="2400" b="1" kern="0" spc="-20" dirty="0">
                <a:solidFill>
                  <a:srgbClr val="000000">
                    <a:alpha val="100000"/>
                  </a:srgbClr>
                </a:solidFill>
                <a:latin typeface="黑体" panose="02010609060101010101" charset="-122"/>
                <a:ea typeface="黑体" panose="02010609060101010101" charset="-122"/>
                <a:cs typeface="黑体" panose="02010609060101010101" charset="-122"/>
              </a:rPr>
              <a:t>知其所以然；也要在“思”</a:t>
            </a:r>
            <a:endParaRPr sz="2400" dirty="0">
              <a:latin typeface="黑体" panose="02010609060101010101" charset="-122"/>
              <a:ea typeface="黑体" panose="02010609060101010101" charset="-122"/>
              <a:cs typeface="黑体" panose="02010609060101010101" charset="-122"/>
            </a:endParaRPr>
          </a:p>
          <a:p>
            <a:pPr algn="l" rtl="0" eaLnBrk="0">
              <a:lnSpc>
                <a:spcPct val="123000"/>
              </a:lnSpc>
            </a:pPr>
            <a:endParaRPr sz="1000" dirty="0">
              <a:latin typeface="Arial" panose="020B0604020202020204"/>
              <a:ea typeface="Arial" panose="020B0604020202020204"/>
              <a:cs typeface="Arial" panose="020B0604020202020204"/>
            </a:endParaRPr>
          </a:p>
          <a:p>
            <a:pPr marL="12700" algn="l" rtl="0" eaLnBrk="0">
              <a:lnSpc>
                <a:spcPct val="92000"/>
              </a:lnSpc>
              <a:spcBef>
                <a:spcPts val="725"/>
              </a:spcBef>
            </a:pPr>
            <a:r>
              <a:rPr sz="2400" b="1" kern="0" spc="0" dirty="0">
                <a:solidFill>
                  <a:srgbClr val="000000">
                    <a:alpha val="100000"/>
                  </a:srgbClr>
                </a:solidFill>
                <a:latin typeface="黑体" panose="02010609060101010101" charset="-122"/>
                <a:ea typeface="黑体" panose="02010609060101010101" charset="-122"/>
                <a:cs typeface="黑体" panose="02010609060101010101" charset="-122"/>
              </a:rPr>
              <a:t>上深钻研，深入阐释这一思想的原理性成果、原创性贡献和科学体系、丰富内涵、精神实质、实践要求；还要在“用”上求实效，引导各级党组织自觉运</a:t>
            </a:r>
            <a:r>
              <a:rPr sz="2400" b="1" kern="0" spc="-10" dirty="0">
                <a:solidFill>
                  <a:srgbClr val="000000">
                    <a:alpha val="100000"/>
                  </a:srgbClr>
                </a:solidFill>
                <a:latin typeface="黑体" panose="02010609060101010101" charset="-122"/>
                <a:ea typeface="黑体" panose="02010609060101010101" charset="-122"/>
                <a:cs typeface="黑体" panose="02010609060101010101" charset="-122"/>
              </a:rPr>
              <a:t>用这一思想谋划和</a:t>
            </a:r>
            <a:endParaRPr sz="2400" dirty="0">
              <a:latin typeface="黑体" panose="02010609060101010101" charset="-122"/>
              <a:ea typeface="黑体" panose="02010609060101010101" charset="-122"/>
              <a:cs typeface="黑体" panose="02010609060101010101" charset="-122"/>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00000"/>
              </a:lnSpc>
            </a:pPr>
            <a:endParaRPr sz="600" dirty="0">
              <a:latin typeface="Arial" panose="020B0604020202020204"/>
              <a:ea typeface="Arial" panose="020B0604020202020204"/>
              <a:cs typeface="Arial" panose="020B0604020202020204"/>
            </a:endParaRPr>
          </a:p>
          <a:p>
            <a:pPr marL="12700" algn="l" rtl="0" eaLnBrk="0">
              <a:lnSpc>
                <a:spcPct val="92000"/>
              </a:lnSpc>
              <a:spcBef>
                <a:spcPts val="5"/>
              </a:spcBef>
            </a:pPr>
            <a:r>
              <a:rPr sz="2400" b="1" kern="0" spc="-40" dirty="0">
                <a:solidFill>
                  <a:srgbClr val="000000">
                    <a:alpha val="100000"/>
                  </a:srgbClr>
                </a:solidFill>
                <a:latin typeface="黑体" panose="02010609060101010101" charset="-122"/>
                <a:ea typeface="黑体" panose="02010609060101010101" charset="-122"/>
                <a:cs typeface="黑体" panose="02010609060101010101" charset="-122"/>
              </a:rPr>
              <a:t>推进党的建设，以更高标准、更实举措抓好全面从严治党各项工作，凝心聚力推动党和国家事业行稳致远</a:t>
            </a:r>
            <a:r>
              <a:rPr sz="2400" b="1" kern="0" spc="-50" dirty="0">
                <a:solidFill>
                  <a:srgbClr val="000000">
                    <a:alpha val="100000"/>
                  </a:srgbClr>
                </a:solidFill>
                <a:latin typeface="黑体" panose="02010609060101010101" charset="-122"/>
                <a:ea typeface="黑体" panose="02010609060101010101" charset="-122"/>
                <a:cs typeface="黑体" panose="02010609060101010101" charset="-122"/>
              </a:rPr>
              <a:t>。</a:t>
            </a:r>
            <a:endParaRPr sz="2400" dirty="0">
              <a:latin typeface="黑体" panose="02010609060101010101" charset="-122"/>
              <a:ea typeface="黑体" panose="02010609060101010101" charset="-122"/>
              <a:cs typeface="黑体" panose="02010609060101010101" charset="-122"/>
            </a:endParaRPr>
          </a:p>
        </p:txBody>
      </p:sp>
      <p:pic>
        <p:nvPicPr>
          <p:cNvPr id="366" name="picture 366"/>
          <p:cNvPicPr>
            <a:picLocks noChangeAspect="1"/>
          </p:cNvPicPr>
          <p:nvPr/>
        </p:nvPicPr>
        <p:blipFill>
          <a:blip r:embed="rId3"/>
          <a:stretch>
            <a:fillRect/>
          </a:stretch>
        </p:blipFill>
        <p:spPr>
          <a:xfrm rot="21600000">
            <a:off x="18973922" y="228643"/>
            <a:ext cx="2457418" cy="1905017"/>
          </a:xfrm>
          <a:prstGeom prst="rect">
            <a:avLst/>
          </a:prstGeom>
        </p:spPr>
      </p:pic>
      <p:sp>
        <p:nvSpPr>
          <p:cNvPr id="368" name="textbox 368"/>
          <p:cNvSpPr/>
          <p:nvPr/>
        </p:nvSpPr>
        <p:spPr>
          <a:xfrm>
            <a:off x="800018" y="380462"/>
            <a:ext cx="5535929" cy="733425"/>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5000"/>
              </a:lnSpc>
            </a:pPr>
            <a:r>
              <a:rPr sz="4900" kern="0" spc="-1450" dirty="0">
                <a:solidFill>
                  <a:srgbClr val="FF2000">
                    <a:alpha val="100000"/>
                  </a:srgbClr>
                </a:solidFill>
                <a:latin typeface="宋体" panose="02010600030101010101" pitchFamily="2" charset="-122"/>
                <a:ea typeface="宋体" panose="02010600030101010101" pitchFamily="2" charset="-122"/>
                <a:cs typeface="宋体" panose="02010600030101010101" pitchFamily="2" charset="-122"/>
              </a:rPr>
              <a:t>一</a:t>
            </a:r>
            <a:r>
              <a:rPr sz="4900" kern="0" spc="280" dirty="0">
                <a:solidFill>
                  <a:srgbClr val="FF2000">
                    <a:alpha val="100000"/>
                  </a:srgbClr>
                </a:solidFill>
                <a:latin typeface="宋体" panose="02010600030101010101" pitchFamily="2" charset="-122"/>
                <a:ea typeface="宋体" panose="02010600030101010101" pitchFamily="2" charset="-122"/>
                <a:cs typeface="宋体" panose="02010600030101010101" pitchFamily="2" charset="-122"/>
              </a:rPr>
              <a:t> </a:t>
            </a:r>
            <a:r>
              <a:rPr sz="4900" kern="0" spc="-1450" dirty="0">
                <a:solidFill>
                  <a:srgbClr val="FF2000">
                    <a:alpha val="100000"/>
                  </a:srgbClr>
                </a:solidFill>
                <a:latin typeface="宋体" panose="02010600030101010101" pitchFamily="2" charset="-122"/>
                <a:ea typeface="宋体" panose="02010600030101010101" pitchFamily="2" charset="-122"/>
                <a:cs typeface="宋体" panose="02010600030101010101" pitchFamily="2" charset="-122"/>
              </a:rPr>
              <a:t>、</a:t>
            </a:r>
            <a:r>
              <a:rPr sz="4900" kern="0" spc="-70" dirty="0">
                <a:solidFill>
                  <a:srgbClr val="D01010">
                    <a:alpha val="100000"/>
                  </a:srgbClr>
                </a:solidFill>
                <a:latin typeface="宋体" panose="02010600030101010101" pitchFamily="2" charset="-122"/>
                <a:ea typeface="宋体" panose="02010600030101010101" pitchFamily="2" charset="-122"/>
                <a:cs typeface="宋体" panose="02010600030101010101" pitchFamily="2" charset="-122"/>
              </a:rPr>
              <a:t>习近平党建思想</a:t>
            </a:r>
            <a:endParaRPr sz="4900" dirty="0">
              <a:latin typeface="宋体" panose="02010600030101010101" pitchFamily="2" charset="-122"/>
              <a:ea typeface="宋体" panose="02010600030101010101" pitchFamily="2" charset="-122"/>
              <a:cs typeface="宋体" panose="02010600030101010101" pitchFamily="2" charset="-122"/>
            </a:endParaRPr>
          </a:p>
        </p:txBody>
      </p:sp>
      <p:sp>
        <p:nvSpPr>
          <p:cNvPr id="370" name="textbox 370"/>
          <p:cNvSpPr/>
          <p:nvPr/>
        </p:nvSpPr>
        <p:spPr>
          <a:xfrm>
            <a:off x="22263058" y="133275"/>
            <a:ext cx="1867535" cy="584200"/>
          </a:xfrm>
          <a:prstGeom prst="rect">
            <a:avLst/>
          </a:prstGeom>
          <a:noFill/>
          <a:ln w="0" cap="flat">
            <a:noFill/>
            <a:prstDash val="solid"/>
            <a:miter lim="0"/>
          </a:ln>
        </p:spPr>
        <p:txBody>
          <a:bodyPr vert="horz" wrap="square" lIns="0" tIns="0" rIns="0" bIns="0"/>
          <a:lstStyle/>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marL="421005" algn="l" rtl="0" eaLnBrk="0">
              <a:lnSpc>
                <a:spcPct val="80000"/>
              </a:lnSpc>
              <a:spcBef>
                <a:spcPts val="5"/>
              </a:spcBef>
              <a:tabLst>
                <a:tab pos="508635" algn="l"/>
              </a:tabLst>
            </a:pPr>
            <a:r>
              <a:rPr sz="1100" kern="0" spc="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0" dirty="0">
                <a:solidFill>
                  <a:srgbClr val="000000">
                    <a:alpha val="100000"/>
                  </a:srgbClr>
                </a:solidFill>
                <a:latin typeface="Times New Roman" panose="02020603050405020304"/>
                <a:ea typeface="Times New Roman" panose="02020603050405020304"/>
                <a:cs typeface="Times New Roman" panose="02020603050405020304"/>
              </a:rPr>
              <a:t>                         </a:t>
            </a:r>
            <a:r>
              <a:rPr sz="1700" kern="0" spc="-20" baseline="-70000" dirty="0">
                <a:solidFill>
                  <a:srgbClr val="000000">
                    <a:alpha val="100000"/>
                  </a:srgbClr>
                </a:solidFill>
                <a:latin typeface="Times New Roman" panose="02020603050405020304"/>
                <a:ea typeface="Times New Roman" panose="02020603050405020304"/>
                <a:cs typeface="Times New Roman" panose="02020603050405020304"/>
              </a:rPr>
              <a:t>C</a:t>
            </a:r>
            <a:endParaRPr sz="1700" baseline="-70000" dirty="0">
              <a:latin typeface="Times New Roman" panose="02020603050405020304"/>
              <a:ea typeface="Times New Roman" panose="02020603050405020304"/>
              <a:cs typeface="Times New Roman" panose="02020603050405020304"/>
            </a:endParaRPr>
          </a:p>
        </p:txBody>
      </p:sp>
      <p:pic>
        <p:nvPicPr>
          <p:cNvPr id="372" name="picture 372"/>
          <p:cNvPicPr>
            <a:picLocks noChangeAspect="1"/>
          </p:cNvPicPr>
          <p:nvPr/>
        </p:nvPicPr>
        <p:blipFill>
          <a:blip r:embed="rId4"/>
          <a:stretch>
            <a:fillRect/>
          </a:stretch>
        </p:blipFill>
        <p:spPr>
          <a:xfrm rot="21600000">
            <a:off x="23725620" y="145975"/>
            <a:ext cx="388861" cy="526338"/>
          </a:xfrm>
          <a:prstGeom prst="rect">
            <a:avLst/>
          </a:prstGeom>
        </p:spPr>
      </p:pic>
      <p:pic>
        <p:nvPicPr>
          <p:cNvPr id="374" name="picture 374"/>
          <p:cNvPicPr>
            <a:picLocks noChangeAspect="1"/>
          </p:cNvPicPr>
          <p:nvPr/>
        </p:nvPicPr>
        <p:blipFill>
          <a:blip r:embed="rId5"/>
          <a:stretch>
            <a:fillRect/>
          </a:stretch>
        </p:blipFill>
        <p:spPr>
          <a:xfrm rot="21600000">
            <a:off x="23158460" y="145975"/>
            <a:ext cx="443704" cy="527068"/>
          </a:xfrm>
          <a:prstGeom prst="rect">
            <a:avLst/>
          </a:prstGeom>
        </p:spPr>
      </p:pic>
      <p:pic>
        <p:nvPicPr>
          <p:cNvPr id="376" name="picture 376"/>
          <p:cNvPicPr>
            <a:picLocks noChangeAspect="1"/>
          </p:cNvPicPr>
          <p:nvPr/>
        </p:nvPicPr>
        <p:blipFill>
          <a:blip r:embed="rId6"/>
          <a:stretch>
            <a:fillRect/>
          </a:stretch>
        </p:blipFill>
        <p:spPr>
          <a:xfrm rot="21600000">
            <a:off x="22772530" y="145975"/>
            <a:ext cx="407154" cy="524878"/>
          </a:xfrm>
          <a:prstGeom prst="rect">
            <a:avLst/>
          </a:prstGeom>
        </p:spPr>
      </p:pic>
      <p:pic>
        <p:nvPicPr>
          <p:cNvPr id="378" name="picture 378"/>
          <p:cNvPicPr>
            <a:picLocks noChangeAspect="1"/>
          </p:cNvPicPr>
          <p:nvPr/>
        </p:nvPicPr>
        <p:blipFill>
          <a:blip r:embed="rId7"/>
          <a:stretch>
            <a:fillRect/>
          </a:stretch>
        </p:blipFill>
        <p:spPr>
          <a:xfrm rot="21600000">
            <a:off x="22275758" y="145975"/>
            <a:ext cx="408857" cy="526922"/>
          </a:xfrm>
          <a:prstGeom prst="rect">
            <a:avLst/>
          </a:prstGeom>
        </p:spPr>
      </p:pic>
      <p:pic>
        <p:nvPicPr>
          <p:cNvPr id="380" name="picture 380"/>
          <p:cNvPicPr>
            <a:picLocks noChangeAspect="1"/>
          </p:cNvPicPr>
          <p:nvPr/>
        </p:nvPicPr>
        <p:blipFill>
          <a:blip r:embed="rId8"/>
          <a:stretch>
            <a:fillRect/>
          </a:stretch>
        </p:blipFill>
        <p:spPr>
          <a:xfrm rot="21600000">
            <a:off x="21602760" y="82568"/>
            <a:ext cx="634959" cy="622295"/>
          </a:xfrm>
          <a:prstGeom prst="rect">
            <a:avLst/>
          </a:prstGeom>
        </p:spPr>
      </p:pic>
      <p:pic>
        <p:nvPicPr>
          <p:cNvPr id="382" name="picture 382"/>
          <p:cNvPicPr>
            <a:picLocks noChangeAspect="1"/>
          </p:cNvPicPr>
          <p:nvPr/>
        </p:nvPicPr>
        <p:blipFill>
          <a:blip r:embed="rId9"/>
          <a:stretch>
            <a:fillRect/>
          </a:stretch>
        </p:blipFill>
        <p:spPr>
          <a:xfrm rot="21600000">
            <a:off x="23513978" y="12020565"/>
            <a:ext cx="387461" cy="73023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0"/>
          <p:cNvPicPr>
            <a:picLocks noChangeAspect="1"/>
          </p:cNvPicPr>
          <p:nvPr/>
        </p:nvPicPr>
        <p:blipFill>
          <a:blip r:embed="rId1"/>
          <a:stretch>
            <a:fillRect/>
          </a:stretch>
        </p:blipFill>
        <p:spPr>
          <a:xfrm rot="21600000">
            <a:off x="0" y="0"/>
            <a:ext cx="24377660" cy="13716000"/>
          </a:xfrm>
          <a:prstGeom prst="rect">
            <a:avLst/>
          </a:prstGeom>
        </p:spPr>
      </p:pic>
      <p:sp>
        <p:nvSpPr>
          <p:cNvPr id="22" name="textbox 22"/>
          <p:cNvSpPr/>
          <p:nvPr/>
        </p:nvSpPr>
        <p:spPr>
          <a:xfrm>
            <a:off x="190418" y="2598872"/>
            <a:ext cx="23505794" cy="10029825"/>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92000"/>
              </a:lnSpc>
            </a:pPr>
            <a:r>
              <a:rPr sz="3600" kern="0" spc="70" dirty="0">
                <a:solidFill>
                  <a:srgbClr val="FFFFFF">
                    <a:alpha val="100000"/>
                  </a:srgbClr>
                </a:solidFill>
                <a:latin typeface="黑体" panose="02010609060101010101" charset="-122"/>
                <a:ea typeface="黑体" panose="02010609060101010101" charset="-122"/>
                <a:cs typeface="黑体" panose="02010609060101010101" charset="-122"/>
              </a:rPr>
              <a:t>●</a:t>
            </a:r>
            <a:r>
              <a:rPr sz="3600" kern="0" spc="1050" dirty="0">
                <a:solidFill>
                  <a:srgbClr val="FFFFFF">
                    <a:alpha val="100000"/>
                  </a:srgbClr>
                </a:solidFill>
                <a:latin typeface="黑体" panose="02010609060101010101" charset="-122"/>
                <a:ea typeface="黑体" panose="02010609060101010101" charset="-122"/>
                <a:cs typeface="黑体" panose="02010609060101010101" charset="-122"/>
              </a:rPr>
              <a:t> </a:t>
            </a:r>
            <a:r>
              <a:rPr sz="3600" b="1" kern="0" spc="7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3600" kern="0" spc="70" dirty="0">
                <a:solidFill>
                  <a:srgbClr val="FFFFFF">
                    <a:alpha val="100000"/>
                  </a:srgbClr>
                </a:solidFill>
                <a:latin typeface="黑体" panose="02010609060101010101" charset="-122"/>
                <a:ea typeface="黑体" panose="02010609060101010101" charset="-122"/>
                <a:cs typeface="黑体" panose="02010609060101010101" charset="-122"/>
              </a:rPr>
              <a:t>  </a:t>
            </a:r>
            <a:r>
              <a:rPr sz="3600" kern="0" spc="70" dirty="0">
                <a:solidFill>
                  <a:srgbClr val="FFFFFF">
                    <a:alpha val="100000"/>
                  </a:srgbClr>
                </a:solidFill>
                <a:latin typeface="黑体" panose="02010609060101010101" charset="-122"/>
                <a:ea typeface="黑体" panose="02010609060101010101" charset="-122"/>
                <a:cs typeface="黑体" panose="02010609060101010101" charset="-122"/>
              </a:rPr>
              <a:t>培育发展未来产业，对于我们抢占科技和产业制高点、牢牢把握发展主动权，对于</a:t>
            </a:r>
            <a:r>
              <a:rPr sz="3600" kern="0" spc="60" dirty="0">
                <a:solidFill>
                  <a:srgbClr val="FFFFFF">
                    <a:alpha val="100000"/>
                  </a:srgbClr>
                </a:solidFill>
                <a:latin typeface="黑体" panose="02010609060101010101" charset="-122"/>
                <a:ea typeface="黑体" panose="02010609060101010101" charset="-122"/>
                <a:cs typeface="黑体" panose="02010609060101010101" charset="-122"/>
              </a:rPr>
              <a:t>发展新质生产</a:t>
            </a:r>
            <a:endParaRPr sz="3600" dirty="0">
              <a:latin typeface="黑体" panose="02010609060101010101" charset="-122"/>
              <a:ea typeface="黑体" panose="02010609060101010101" charset="-122"/>
              <a:cs typeface="黑体" panose="02010609060101010101" charset="-122"/>
            </a:endParaRPr>
          </a:p>
          <a:p>
            <a:pPr algn="l" rtl="0" eaLnBrk="0">
              <a:lnSpc>
                <a:spcPct val="124000"/>
              </a:lnSpc>
            </a:pPr>
            <a:endParaRPr sz="1000" dirty="0">
              <a:latin typeface="Arial" panose="020B0604020202020204"/>
              <a:ea typeface="Arial" panose="020B0604020202020204"/>
              <a:cs typeface="Arial" panose="020B0604020202020204"/>
            </a:endParaRPr>
          </a:p>
          <a:p>
            <a:pPr marL="3168650" algn="l" rtl="0" eaLnBrk="0">
              <a:lnSpc>
                <a:spcPct val="92000"/>
              </a:lnSpc>
              <a:spcBef>
                <a:spcPts val="1090"/>
              </a:spcBef>
            </a:pPr>
            <a:r>
              <a:rPr sz="3600" kern="0" spc="70" dirty="0">
                <a:solidFill>
                  <a:srgbClr val="FFFFFF">
                    <a:alpha val="100000"/>
                  </a:srgbClr>
                </a:solidFill>
                <a:latin typeface="黑体" panose="02010609060101010101" charset="-122"/>
                <a:ea typeface="黑体" panose="02010609060101010101" charset="-122"/>
                <a:cs typeface="黑体" panose="02010609060101010101" charset="-122"/>
              </a:rPr>
              <a:t>力、建设现代化产业体系，对于提高人民生活品质、促进人的全面发展和社</a:t>
            </a:r>
            <a:r>
              <a:rPr sz="3600" kern="0" spc="60" dirty="0">
                <a:solidFill>
                  <a:srgbClr val="FFFFFF">
                    <a:alpha val="100000"/>
                  </a:srgbClr>
                </a:solidFill>
                <a:latin typeface="黑体" panose="02010609060101010101" charset="-122"/>
                <a:ea typeface="黑体" panose="02010609060101010101" charset="-122"/>
                <a:cs typeface="黑体" panose="02010609060101010101" charset="-122"/>
              </a:rPr>
              <a:t>会全面进步，都具有</a:t>
            </a:r>
            <a:endParaRPr sz="3600" dirty="0">
              <a:latin typeface="黑体" panose="02010609060101010101" charset="-122"/>
              <a:ea typeface="黑体" panose="02010609060101010101" charset="-122"/>
              <a:cs typeface="黑体" panose="02010609060101010101" charset="-122"/>
            </a:endParaRPr>
          </a:p>
          <a:p>
            <a:pPr algn="l" rtl="0" eaLnBrk="0">
              <a:lnSpc>
                <a:spcPct val="115000"/>
              </a:lnSpc>
            </a:pPr>
            <a:endParaRPr sz="1000" dirty="0">
              <a:latin typeface="Arial" panose="020B0604020202020204"/>
              <a:ea typeface="Arial" panose="020B0604020202020204"/>
              <a:cs typeface="Arial" panose="020B0604020202020204"/>
            </a:endParaRPr>
          </a:p>
          <a:p>
            <a:pPr marL="3168650" algn="l" rtl="0" eaLnBrk="0">
              <a:lnSpc>
                <a:spcPct val="96000"/>
              </a:lnSpc>
              <a:spcBef>
                <a:spcPts val="1085"/>
              </a:spcBef>
            </a:pPr>
            <a:r>
              <a:rPr sz="3600" kern="0" spc="-300" dirty="0">
                <a:solidFill>
                  <a:srgbClr val="FFFFFF">
                    <a:alpha val="100000"/>
                  </a:srgbClr>
                </a:solidFill>
                <a:latin typeface="黑体" panose="02010609060101010101" charset="-122"/>
                <a:ea typeface="黑体" panose="02010609060101010101" charset="-122"/>
                <a:cs typeface="黑体" panose="02010609060101010101" charset="-122"/>
              </a:rPr>
              <a:t>重要意义。</a:t>
            </a:r>
            <a:endParaRPr sz="36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857250" algn="l" rtl="0" eaLnBrk="0">
              <a:lnSpc>
                <a:spcPct val="95000"/>
              </a:lnSpc>
              <a:spcBef>
                <a:spcPts val="151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r" rtl="0" eaLnBrk="0">
              <a:lnSpc>
                <a:spcPct val="93000"/>
              </a:lnSpc>
              <a:spcBef>
                <a:spcPts val="1060"/>
              </a:spcBef>
            </a:pPr>
            <a:r>
              <a:rPr sz="3500" kern="0" spc="120" dirty="0">
                <a:solidFill>
                  <a:srgbClr val="000000">
                    <a:alpha val="100000"/>
                  </a:srgbClr>
                </a:solidFill>
                <a:latin typeface="黑体" panose="02010609060101010101" charset="-122"/>
                <a:ea typeface="黑体" panose="02010609060101010101" charset="-122"/>
                <a:cs typeface="黑体" panose="02010609060101010101" charset="-122"/>
              </a:rPr>
              <a:t>前瞻布局未来产业，探索多元技术路线、典型应用场景、可行商业模式、市场</a:t>
            </a:r>
            <a:r>
              <a:rPr sz="3500" kern="0" spc="110" dirty="0">
                <a:solidFill>
                  <a:srgbClr val="000000">
                    <a:alpha val="100000"/>
                  </a:srgbClr>
                </a:solidFill>
                <a:latin typeface="黑体" panose="02010609060101010101" charset="-122"/>
                <a:ea typeface="黑体" panose="02010609060101010101" charset="-122"/>
                <a:cs typeface="黑体" panose="02010609060101010101" charset="-122"/>
              </a:rPr>
              <a:t>监管规则，推动量子科技、生物</a:t>
            </a:r>
            <a:endParaRPr sz="3500" dirty="0">
              <a:latin typeface="黑体" panose="02010609060101010101" charset="-122"/>
              <a:ea typeface="黑体" panose="02010609060101010101" charset="-122"/>
              <a:cs typeface="黑体" panose="02010609060101010101" charset="-122"/>
            </a:endParaRPr>
          </a:p>
          <a:p>
            <a:pPr algn="l" rtl="0" eaLnBrk="0">
              <a:lnSpc>
                <a:spcPct val="124000"/>
              </a:lnSpc>
            </a:pPr>
            <a:endParaRPr sz="1000" dirty="0">
              <a:latin typeface="Arial" panose="020B0604020202020204"/>
              <a:ea typeface="Arial" panose="020B0604020202020204"/>
              <a:cs typeface="Arial" panose="020B0604020202020204"/>
            </a:endParaRPr>
          </a:p>
          <a:p>
            <a:pPr marL="508000" algn="l" rtl="0" eaLnBrk="0">
              <a:lnSpc>
                <a:spcPct val="93000"/>
              </a:lnSpc>
              <a:spcBef>
                <a:spcPts val="1055"/>
              </a:spcBef>
            </a:pPr>
            <a:r>
              <a:rPr sz="3500" kern="0" spc="120" dirty="0">
                <a:solidFill>
                  <a:srgbClr val="000000">
                    <a:alpha val="100000"/>
                  </a:srgbClr>
                </a:solidFill>
                <a:latin typeface="黑体" panose="02010609060101010101" charset="-122"/>
                <a:ea typeface="黑体" panose="02010609060101010101" charset="-122"/>
                <a:cs typeface="黑体" panose="02010609060101010101" charset="-122"/>
              </a:rPr>
              <a:t>制造、氢能和核聚变能、脑机接口、具身智能、第六代移动通</a:t>
            </a:r>
            <a:r>
              <a:rPr sz="3500" kern="0" spc="110" dirty="0">
                <a:solidFill>
                  <a:srgbClr val="000000">
                    <a:alpha val="100000"/>
                  </a:srgbClr>
                </a:solidFill>
                <a:latin typeface="黑体" panose="02010609060101010101" charset="-122"/>
                <a:ea typeface="黑体" panose="02010609060101010101" charset="-122"/>
                <a:cs typeface="黑体" panose="02010609060101010101" charset="-122"/>
              </a:rPr>
              <a:t>信等成为新的经济增长点。创新监管方式，发展创业</a:t>
            </a:r>
            <a:endParaRPr sz="3500" dirty="0">
              <a:latin typeface="黑体" panose="02010609060101010101" charset="-122"/>
              <a:ea typeface="黑体" panose="02010609060101010101" charset="-122"/>
              <a:cs typeface="黑体" panose="02010609060101010101" charset="-122"/>
            </a:endParaRPr>
          </a:p>
          <a:p>
            <a:pPr algn="l" rtl="0" eaLnBrk="0">
              <a:lnSpc>
                <a:spcPct val="120000"/>
              </a:lnSpc>
            </a:pPr>
            <a:endParaRPr sz="1000" dirty="0">
              <a:latin typeface="Arial" panose="020B0604020202020204"/>
              <a:ea typeface="Arial" panose="020B0604020202020204"/>
              <a:cs typeface="Arial" panose="020B0604020202020204"/>
            </a:endParaRPr>
          </a:p>
          <a:p>
            <a:pPr marL="508000" algn="l" rtl="0" eaLnBrk="0">
              <a:lnSpc>
                <a:spcPct val="93000"/>
              </a:lnSpc>
              <a:spcBef>
                <a:spcPts val="1055"/>
              </a:spcBef>
            </a:pPr>
            <a:r>
              <a:rPr sz="3500" kern="0" spc="50" dirty="0">
                <a:solidFill>
                  <a:srgbClr val="000000">
                    <a:alpha val="100000"/>
                  </a:srgbClr>
                </a:solidFill>
                <a:latin typeface="黑体" panose="02010609060101010101" charset="-122"/>
                <a:ea typeface="黑体" panose="02010609060101010101" charset="-122"/>
                <a:cs typeface="黑体" panose="02010609060101010101" charset="-122"/>
              </a:rPr>
              <a:t>投资，建立未来产业投入增长和风险分担机制。促进中小企业专精特新发展，培育独角兽企业。</a:t>
            </a:r>
            <a:endParaRPr sz="3500" dirty="0">
              <a:latin typeface="黑体" panose="02010609060101010101" charset="-122"/>
              <a:ea typeface="黑体" panose="02010609060101010101" charset="-122"/>
              <a:cs typeface="黑体" panose="02010609060101010101" charset="-122"/>
            </a:endParaRPr>
          </a:p>
          <a:p>
            <a:pPr algn="l" rtl="0" eaLnBrk="0">
              <a:lnSpc>
                <a:spcPct val="137000"/>
              </a:lnSpc>
            </a:pPr>
            <a:endParaRPr sz="1000" dirty="0">
              <a:latin typeface="Arial" panose="020B0604020202020204"/>
              <a:ea typeface="Arial" panose="020B0604020202020204"/>
              <a:cs typeface="Arial" panose="020B0604020202020204"/>
            </a:endParaRPr>
          </a:p>
          <a:p>
            <a:pPr marL="1447800" algn="l" rtl="0" eaLnBrk="0">
              <a:lnSpc>
                <a:spcPct val="93000"/>
              </a:lnSpc>
              <a:spcBef>
                <a:spcPts val="1050"/>
              </a:spcBef>
            </a:pPr>
            <a:r>
              <a:rPr sz="3500" kern="0" spc="120" dirty="0">
                <a:solidFill>
                  <a:srgbClr val="000000">
                    <a:alpha val="100000"/>
                  </a:srgbClr>
                </a:solidFill>
                <a:latin typeface="黑体" panose="02010609060101010101" charset="-122"/>
                <a:ea typeface="黑体" panose="02010609060101010101" charset="-122"/>
                <a:cs typeface="黑体" panose="02010609060101010101" charset="-122"/>
              </a:rPr>
              <a:t>未来产业，是指由前沿技术驱动，当前处于孕</a:t>
            </a:r>
            <a:r>
              <a:rPr sz="3500" kern="0" spc="110" dirty="0">
                <a:solidFill>
                  <a:srgbClr val="000000">
                    <a:alpha val="100000"/>
                  </a:srgbClr>
                </a:solidFill>
                <a:latin typeface="黑体" panose="02010609060101010101" charset="-122"/>
                <a:ea typeface="黑体" panose="02010609060101010101" charset="-122"/>
                <a:cs typeface="黑体" panose="02010609060101010101" charset="-122"/>
              </a:rPr>
              <a:t>育萌发阶段或产业化初期，具有显著战略性、引领性、颠覆性和</a:t>
            </a:r>
            <a:endParaRPr sz="3500" dirty="0">
              <a:latin typeface="黑体" panose="02010609060101010101" charset="-122"/>
              <a:ea typeface="黑体" panose="02010609060101010101" charset="-122"/>
              <a:cs typeface="黑体" panose="02010609060101010101" charset="-122"/>
            </a:endParaRPr>
          </a:p>
          <a:p>
            <a:pPr algn="l" rtl="0" eaLnBrk="0">
              <a:lnSpc>
                <a:spcPct val="113000"/>
              </a:lnSpc>
            </a:pPr>
            <a:endParaRPr sz="1000" dirty="0">
              <a:latin typeface="Arial" panose="020B0604020202020204"/>
              <a:ea typeface="Arial" panose="020B0604020202020204"/>
              <a:cs typeface="Arial" panose="020B0604020202020204"/>
            </a:endParaRPr>
          </a:p>
          <a:p>
            <a:pPr marL="508000" algn="l" rtl="0" eaLnBrk="0">
              <a:lnSpc>
                <a:spcPct val="93000"/>
              </a:lnSpc>
              <a:spcBef>
                <a:spcPts val="1085"/>
              </a:spcBef>
            </a:pPr>
            <a:r>
              <a:rPr sz="3600" kern="0" spc="50" dirty="0">
                <a:solidFill>
                  <a:srgbClr val="000000">
                    <a:alpha val="100000"/>
                  </a:srgbClr>
                </a:solidFill>
                <a:latin typeface="黑体" panose="02010609060101010101" charset="-122"/>
                <a:ea typeface="黑体" panose="02010609060101010101" charset="-122"/>
                <a:cs typeface="黑体" panose="02010609060101010101" charset="-122"/>
              </a:rPr>
              <a:t>不确定性的前瞻性新兴产业。国家发展改革委提出，未来产业可概括为四“新”:依托新科技</a:t>
            </a:r>
            <a:r>
              <a:rPr sz="3600" kern="0" spc="40" dirty="0">
                <a:solidFill>
                  <a:srgbClr val="000000">
                    <a:alpha val="100000"/>
                  </a:srgbClr>
                </a:solidFill>
                <a:latin typeface="黑体" panose="02010609060101010101" charset="-122"/>
                <a:ea typeface="黑体" panose="02010609060101010101" charset="-122"/>
                <a:cs typeface="黑体" panose="02010609060101010101" charset="-122"/>
              </a:rPr>
              <a:t>、引领新需求、</a:t>
            </a:r>
            <a:r>
              <a:rPr sz="3600" b="1" kern="0" spc="40" dirty="0">
                <a:solidFill>
                  <a:srgbClr val="000000">
                    <a:alpha val="100000"/>
                  </a:srgbClr>
                </a:solidFill>
                <a:latin typeface="黑体" panose="02010609060101010101" charset="-122"/>
                <a:ea typeface="黑体" panose="02010609060101010101" charset="-122"/>
                <a:cs typeface="黑体" panose="02010609060101010101" charset="-122"/>
              </a:rPr>
              <a:t>创造</a:t>
            </a:r>
            <a:endParaRPr sz="3600" dirty="0">
              <a:latin typeface="黑体" panose="02010609060101010101" charset="-122"/>
              <a:ea typeface="黑体" panose="02010609060101010101" charset="-122"/>
              <a:cs typeface="黑体" panose="02010609060101010101" charset="-122"/>
            </a:endParaRPr>
          </a:p>
          <a:p>
            <a:pPr marL="508000" algn="l" rtl="0" eaLnBrk="0">
              <a:lnSpc>
                <a:spcPct val="142000"/>
              </a:lnSpc>
              <a:spcBef>
                <a:spcPts val="635"/>
              </a:spcBef>
            </a:pPr>
            <a:r>
              <a:rPr sz="3600" kern="0" spc="20" dirty="0">
                <a:solidFill>
                  <a:srgbClr val="000000">
                    <a:alpha val="100000"/>
                  </a:srgbClr>
                </a:solidFill>
                <a:latin typeface="黑体" panose="02010609060101010101" charset="-122"/>
                <a:ea typeface="黑体" panose="02010609060101010101" charset="-122"/>
                <a:cs typeface="黑体" panose="02010609060101010101" charset="-122"/>
              </a:rPr>
              <a:t>新动力、拓展新空间。科技部提出</a:t>
            </a:r>
            <a:r>
              <a:rPr sz="3600" kern="0" spc="10" dirty="0">
                <a:solidFill>
                  <a:srgbClr val="000000">
                    <a:alpha val="100000"/>
                  </a:srgbClr>
                </a:solidFill>
                <a:latin typeface="黑体" panose="02010609060101010101" charset="-122"/>
                <a:ea typeface="黑体" panose="02010609060101010101" charset="-122"/>
                <a:cs typeface="黑体" panose="02010609060101010101" charset="-122"/>
              </a:rPr>
              <a:t>，未来产业是基于前沿重大科技创新而形成的、能够决定未来产业竞争实力和区</a:t>
            </a:r>
            <a:r>
              <a:rPr sz="3600" kern="0" spc="-10" dirty="0">
                <a:solidFill>
                  <a:srgbClr val="000000">
                    <a:alpha val="100000"/>
                  </a:srgbClr>
                </a:solidFill>
                <a:latin typeface="黑体" panose="02010609060101010101" charset="-122"/>
                <a:ea typeface="黑体" panose="02010609060101010101" charset="-122"/>
                <a:cs typeface="黑体" panose="02010609060101010101" charset="-122"/>
              </a:rPr>
              <a:t> </a:t>
            </a:r>
            <a:r>
              <a:rPr sz="3600" kern="0" spc="0" dirty="0">
                <a:solidFill>
                  <a:srgbClr val="000000">
                    <a:alpha val="100000"/>
                  </a:srgbClr>
                </a:solidFill>
                <a:latin typeface="黑体" panose="02010609060101010101" charset="-122"/>
                <a:ea typeface="黑体" panose="02010609060101010101" charset="-122"/>
                <a:cs typeface="黑体" panose="02010609060101010101" charset="-122"/>
              </a:rPr>
              <a:t>域竞争力的前瞻性产业，在未来将成为支</a:t>
            </a:r>
            <a:r>
              <a:rPr sz="3600" kern="0" spc="-10" dirty="0">
                <a:solidFill>
                  <a:srgbClr val="000000">
                    <a:alpha val="100000"/>
                  </a:srgbClr>
                </a:solidFill>
                <a:latin typeface="黑体" panose="02010609060101010101" charset="-122"/>
                <a:ea typeface="黑体" panose="02010609060101010101" charset="-122"/>
                <a:cs typeface="黑体" panose="02010609060101010101" charset="-122"/>
              </a:rPr>
              <a:t>撑产业发展的主导力量。</a:t>
            </a:r>
            <a:endParaRPr sz="3600" dirty="0">
              <a:latin typeface="黑体" panose="02010609060101010101" charset="-122"/>
              <a:ea typeface="黑体" panose="02010609060101010101" charset="-122"/>
              <a:cs typeface="黑体" panose="02010609060101010101" charset="-122"/>
            </a:endParaRPr>
          </a:p>
        </p:txBody>
      </p:sp>
      <p:sp>
        <p:nvSpPr>
          <p:cNvPr id="24" name="textbox 24"/>
          <p:cNvSpPr/>
          <p:nvPr/>
        </p:nvSpPr>
        <p:spPr>
          <a:xfrm>
            <a:off x="685901" y="404494"/>
            <a:ext cx="15322550" cy="745490"/>
          </a:xfrm>
          <a:prstGeom prst="rect">
            <a:avLst/>
          </a:prstGeom>
          <a:noFill/>
          <a:ln w="0" cap="flat">
            <a:noFill/>
            <a:prstDash val="solid"/>
            <a:miter lim="0"/>
          </a:ln>
        </p:spPr>
        <p:txBody>
          <a:bodyPr vert="horz" wrap="square" lIns="0" tIns="0" rIns="0" bIns="0"/>
          <a:lstStyle/>
          <a:p>
            <a:pPr algn="l" rtl="0" eaLnBrk="0">
              <a:lnSpc>
                <a:spcPct val="106000"/>
              </a:lnSpc>
            </a:pPr>
            <a:endParaRPr sz="100" dirty="0">
              <a:latin typeface="Arial" panose="020B0604020202020204"/>
              <a:ea typeface="Arial" panose="020B0604020202020204"/>
              <a:cs typeface="Arial" panose="020B0604020202020204"/>
            </a:endParaRPr>
          </a:p>
          <a:p>
            <a:pPr marL="12700" algn="l" rtl="0" eaLnBrk="0">
              <a:lnSpc>
                <a:spcPct val="94000"/>
              </a:lnSpc>
              <a:spcBef>
                <a:spcPts val="0"/>
              </a:spcBef>
            </a:pPr>
            <a:r>
              <a:rPr sz="5000" kern="0" spc="-27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一、习近平总书记重要文章《前瞻布局和发展未</a:t>
            </a:r>
            <a:r>
              <a:rPr sz="5000" kern="0" spc="-28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来产业》</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26" name="picture 26"/>
          <p:cNvPicPr>
            <a:picLocks noChangeAspect="1"/>
          </p:cNvPicPr>
          <p:nvPr/>
        </p:nvPicPr>
        <p:blipFill>
          <a:blip r:embed="rId2"/>
          <a:stretch>
            <a:fillRect/>
          </a:stretch>
        </p:blipFill>
        <p:spPr>
          <a:xfrm rot="21600000">
            <a:off x="19011960" y="228644"/>
            <a:ext cx="2432060" cy="1911324"/>
          </a:xfrm>
          <a:prstGeom prst="rect">
            <a:avLst/>
          </a:prstGeom>
        </p:spPr>
      </p:pic>
      <p:sp>
        <p:nvSpPr>
          <p:cNvPr id="28" name="textbox 28"/>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30" name="picture 30"/>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4" name="table 384"/>
          <p:cNvGraphicFramePr>
            <a:graphicFrameLocks noGrp="1"/>
          </p:cNvGraphicFramePr>
          <p:nvPr/>
        </p:nvGraphicFramePr>
        <p:xfrm>
          <a:off x="387461" y="2133660"/>
          <a:ext cx="23602315" cy="10254615"/>
        </p:xfrm>
        <a:graphic>
          <a:graphicData uri="http://schemas.openxmlformats.org/drawingml/2006/table">
            <a:tbl>
              <a:tblPr/>
              <a:tblGrid>
                <a:gridCol w="20060285"/>
                <a:gridCol w="3542029"/>
              </a:tblGrid>
              <a:tr h="2431414">
                <a:tc gridSpan="2">
                  <a:txBody>
                    <a:bodyPr/>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110615" algn="l" rtl="0" eaLnBrk="0">
                        <a:lnSpc>
                          <a:spcPct val="83000"/>
                        </a:lnSpc>
                      </a:pPr>
                      <a:r>
                        <a:rPr sz="3800" kern="0" spc="-1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15.习近平总书记在庆祝中国共产党成立105周年大会上的重要</a:t>
                      </a:r>
                      <a:r>
                        <a:rPr sz="38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讲话中强调：“坚定信心、接续奋斗，必须持之</a:t>
                      </a:r>
                      <a:endParaRPr sz="3800" dirty="0">
                        <a:latin typeface="宋体" panose="02010600030101010101" pitchFamily="2" charset="-122"/>
                        <a:ea typeface="宋体" panose="02010600030101010101" pitchFamily="2" charset="-122"/>
                        <a:cs typeface="宋体" panose="02010600030101010101" pitchFamily="2" charset="-122"/>
                      </a:endParaRPr>
                    </a:p>
                    <a:p>
                      <a:pPr marL="253365" algn="l" rtl="0" eaLnBrk="0">
                        <a:lnSpc>
                          <a:spcPts val="6100"/>
                        </a:lnSpc>
                      </a:pPr>
                      <a:r>
                        <a:rPr sz="3800" kern="0" spc="-2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以恒推进全面从严治党。”新征程上，必须</a:t>
                      </a:r>
                      <a:r>
                        <a:rPr sz="3800" kern="0" spc="-2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全面贯彻新时代党建思想。”以下关于习近平党建思想的说法正确有几项?</a:t>
                      </a:r>
                      <a:endParaRPr sz="38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r>
              <a:tr h="7823200">
                <a:tc>
                  <a:txBody>
                    <a:bodyPr/>
                    <a:lstStyle/>
                    <a:p>
                      <a:pPr algn="l" rtl="0" eaLnBrk="0">
                        <a:lnSpc>
                          <a:spcPct val="104000"/>
                        </a:lnSpc>
                      </a:pPr>
                      <a:endParaRPr sz="1000" dirty="0">
                        <a:latin typeface="Arial" panose="020B0604020202020204"/>
                        <a:ea typeface="Arial" panose="020B0604020202020204"/>
                        <a:cs typeface="Arial" panose="020B0604020202020204"/>
                      </a:endParaRPr>
                    </a:p>
                    <a:p>
                      <a:pPr marL="1117600" algn="l" rtl="0" eaLnBrk="0">
                        <a:lnSpc>
                          <a:spcPct val="94000"/>
                        </a:lnSpc>
                        <a:spcBef>
                          <a:spcPts val="5"/>
                        </a:spcBef>
                      </a:pPr>
                      <a:r>
                        <a:rPr sz="3900" b="1"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①开辟了马克思主义建党学说中国化时代化新境界</a:t>
                      </a:r>
                      <a:endParaRPr sz="39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7000"/>
                        </a:lnSpc>
                      </a:pPr>
                      <a:endParaRPr sz="1000" dirty="0">
                        <a:latin typeface="Arial" panose="020B0604020202020204"/>
                        <a:ea typeface="Arial" panose="020B0604020202020204"/>
                        <a:cs typeface="Arial" panose="020B0604020202020204"/>
                      </a:endParaRPr>
                    </a:p>
                    <a:p>
                      <a:pPr marL="1110615" algn="l" rtl="0" eaLnBrk="0">
                        <a:lnSpc>
                          <a:spcPct val="95000"/>
                        </a:lnSpc>
                        <a:spcBef>
                          <a:spcPts val="1085"/>
                        </a:spcBef>
                      </a:pPr>
                      <a:r>
                        <a:rPr sz="36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②是马克思主义基本原理同中华优秀传统文化相结合的光</a:t>
                      </a:r>
                      <a:r>
                        <a:rPr sz="36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辉典范</a:t>
                      </a:r>
                      <a:endParaRPr sz="3600" dirty="0">
                        <a:latin typeface="宋体" panose="02010600030101010101" pitchFamily="2" charset="-122"/>
                        <a:ea typeface="宋体" panose="02010600030101010101" pitchFamily="2" charset="-122"/>
                        <a:cs typeface="宋体" panose="02010600030101010101" pitchFamily="2" charset="-122"/>
                      </a:endParaRPr>
                    </a:p>
                    <a:p>
                      <a:pPr marL="1110615" algn="l" rtl="0" eaLnBrk="0">
                        <a:lnSpc>
                          <a:spcPct val="96000"/>
                        </a:lnSpc>
                        <a:spcBef>
                          <a:spcPts val="2255"/>
                        </a:spcBef>
                      </a:pPr>
                      <a:r>
                        <a:rPr sz="38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③生动诠释了马克思主义“实践</a:t>
                      </a:r>
                      <a:r>
                        <a:rPr sz="3800" kern="0" spc="-3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一认识一再实践一再认识”的辩证唯物主义认识论</a:t>
                      </a:r>
                      <a:endParaRPr sz="3800" dirty="0">
                        <a:latin typeface="宋体" panose="02010600030101010101" pitchFamily="2" charset="-122"/>
                        <a:ea typeface="宋体" panose="02010600030101010101" pitchFamily="2" charset="-122"/>
                        <a:cs typeface="宋体" panose="02010600030101010101" pitchFamily="2" charset="-122"/>
                      </a:endParaRPr>
                    </a:p>
                    <a:p>
                      <a:pPr marL="1110615" algn="l" rtl="0" eaLnBrk="0">
                        <a:lnSpc>
                          <a:spcPct val="125000"/>
                        </a:lnSpc>
                        <a:spcBef>
                          <a:spcPts val="2130"/>
                        </a:spcBef>
                      </a:pPr>
                      <a:r>
                        <a:rPr sz="36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④为深入推进新时代党的建设新的伟大</a:t>
                      </a:r>
                      <a:r>
                        <a:rPr sz="36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工程提供了根本遵循和行动指南                    </a:t>
                      </a:r>
                      <a:r>
                        <a:rPr sz="36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3200" kern="0" spc="-10" dirty="0">
                          <a:solidFill>
                            <a:srgbClr val="000000">
                              <a:alpha val="100000"/>
                            </a:srgbClr>
                          </a:solidFill>
                          <a:latin typeface="Arial" panose="020B0604020202020204"/>
                          <a:ea typeface="Arial" panose="020B0604020202020204"/>
                          <a:cs typeface="Arial" panose="020B0604020202020204"/>
                        </a:rPr>
                        <a:t>A.1</a:t>
                      </a:r>
                      <a:endParaRPr sz="3200" dirty="0">
                        <a:latin typeface="Arial" panose="020B0604020202020204"/>
                        <a:ea typeface="Arial" panose="020B0604020202020204"/>
                        <a:cs typeface="Arial" panose="020B0604020202020204"/>
                      </a:endParaRPr>
                    </a:p>
                    <a:p>
                      <a:pPr algn="l" rtl="0" eaLnBrk="0">
                        <a:lnSpc>
                          <a:spcPct val="183000"/>
                        </a:lnSpc>
                      </a:pPr>
                      <a:endParaRPr sz="1000" dirty="0">
                        <a:latin typeface="Arial" panose="020B0604020202020204"/>
                        <a:ea typeface="Arial" panose="020B0604020202020204"/>
                        <a:cs typeface="Arial" panose="020B0604020202020204"/>
                      </a:endParaRPr>
                    </a:p>
                    <a:p>
                      <a:pPr marL="1110615" algn="l" rtl="0" eaLnBrk="0">
                        <a:lnSpc>
                          <a:spcPct val="78000"/>
                        </a:lnSpc>
                        <a:spcBef>
                          <a:spcPts val="1055"/>
                        </a:spcBef>
                      </a:pPr>
                      <a:r>
                        <a:rPr sz="3500" kern="0" spc="20" dirty="0">
                          <a:solidFill>
                            <a:srgbClr val="000000">
                              <a:alpha val="100000"/>
                            </a:srgbClr>
                          </a:solidFill>
                          <a:latin typeface="Times New Roman" panose="02020603050405020304"/>
                          <a:ea typeface="Times New Roman" panose="02020603050405020304"/>
                          <a:cs typeface="Times New Roman" panose="02020603050405020304"/>
                        </a:rPr>
                        <a:t>B.</a:t>
                      </a:r>
                      <a:r>
                        <a:rPr sz="3500" b="1" kern="0" spc="20" dirty="0">
                          <a:solidFill>
                            <a:srgbClr val="000000">
                              <a:alpha val="100000"/>
                            </a:srgbClr>
                          </a:solidFill>
                          <a:latin typeface="Times New Roman" panose="02020603050405020304"/>
                          <a:ea typeface="Times New Roman" panose="02020603050405020304"/>
                          <a:cs typeface="Times New Roman" panose="02020603050405020304"/>
                        </a:rPr>
                        <a:t>2</a:t>
                      </a:r>
                      <a:endParaRPr sz="3500" dirty="0">
                        <a:latin typeface="Times New Roman" panose="02020603050405020304"/>
                        <a:ea typeface="Times New Roman" panose="02020603050405020304"/>
                        <a:cs typeface="Times New Roman" panose="02020603050405020304"/>
                      </a:endParaRPr>
                    </a:p>
                    <a:p>
                      <a:pPr marL="1110615" algn="l" rtl="0" eaLnBrk="0">
                        <a:lnSpc>
                          <a:spcPts val="4840"/>
                        </a:lnSpc>
                        <a:spcBef>
                          <a:spcPts val="2125"/>
                        </a:spcBef>
                      </a:pPr>
                      <a:r>
                        <a:rPr sz="3500" kern="0" spc="-50" dirty="0">
                          <a:solidFill>
                            <a:srgbClr val="000000">
                              <a:alpha val="100000"/>
                            </a:srgbClr>
                          </a:solidFill>
                          <a:latin typeface="Arial" panose="020B0604020202020204"/>
                          <a:ea typeface="Arial" panose="020B0604020202020204"/>
                          <a:cs typeface="Arial" panose="020B0604020202020204"/>
                        </a:rPr>
                        <a:t>C.3</a:t>
                      </a:r>
                      <a:endParaRPr sz="3500" dirty="0">
                        <a:latin typeface="Arial" panose="020B0604020202020204"/>
                        <a:ea typeface="Arial" panose="020B0604020202020204"/>
                        <a:cs typeface="Arial" panose="020B0604020202020204"/>
                      </a:endParaRPr>
                    </a:p>
                    <a:p>
                      <a:pPr algn="l" rtl="0" eaLnBrk="0">
                        <a:lnSpc>
                          <a:spcPct val="171000"/>
                        </a:lnSpc>
                      </a:pPr>
                      <a:endParaRPr sz="1000" dirty="0">
                        <a:latin typeface="Arial" panose="020B0604020202020204"/>
                        <a:ea typeface="Arial" panose="020B0604020202020204"/>
                        <a:cs typeface="Arial" panose="020B0604020202020204"/>
                      </a:endParaRPr>
                    </a:p>
                    <a:p>
                      <a:pPr marL="1110615" algn="l" rtl="0" eaLnBrk="0">
                        <a:lnSpc>
                          <a:spcPct val="82000"/>
                        </a:lnSpc>
                        <a:spcBef>
                          <a:spcPts val="935"/>
                        </a:spcBef>
                      </a:pPr>
                      <a:r>
                        <a:rPr sz="3100" kern="0" spc="-70" dirty="0">
                          <a:solidFill>
                            <a:srgbClr val="000000">
                              <a:alpha val="100000"/>
                            </a:srgbClr>
                          </a:solidFill>
                          <a:latin typeface="Arial" panose="020B0604020202020204"/>
                          <a:ea typeface="Arial" panose="020B0604020202020204"/>
                          <a:cs typeface="Arial" panose="020B0604020202020204"/>
                        </a:rPr>
                        <a:t>D.4</a:t>
                      </a:r>
                      <a:endParaRPr sz="3100" dirty="0">
                        <a:latin typeface="Arial" panose="020B0604020202020204"/>
                        <a:ea typeface="Arial" panose="020B0604020202020204"/>
                        <a:cs typeface="Arial" panose="020B0604020202020204"/>
                      </a:endParaRPr>
                    </a:p>
                    <a:p>
                      <a:pPr algn="l" rtl="0" eaLnBrk="0">
                        <a:lnSpc>
                          <a:spcPct val="100000"/>
                        </a:lnSpc>
                      </a:pPr>
                      <a:endParaRPr sz="2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564005" algn="l" rtl="0" eaLnBrk="0">
                        <a:lnSpc>
                          <a:spcPct val="95000"/>
                        </a:lnSpc>
                      </a:pPr>
                      <a:r>
                        <a:rPr sz="5000" b="1" kern="0" spc="-2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30" dirty="0">
                          <a:solidFill>
                            <a:srgbClr val="FF0000">
                              <a:alpha val="100000"/>
                            </a:srgbClr>
                          </a:solidFill>
                          <a:latin typeface="Arial" panose="020B0604020202020204"/>
                          <a:ea typeface="Arial" panose="020B0604020202020204"/>
                          <a:cs typeface="Arial" panose="020B0604020202020204"/>
                        </a:rPr>
                        <a:t>D</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386" name="textbox 386"/>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388" name="textbox 388"/>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390" name="picture 390"/>
          <p:cNvPicPr>
            <a:picLocks noChangeAspect="1"/>
          </p:cNvPicPr>
          <p:nvPr/>
        </p:nvPicPr>
        <p:blipFill>
          <a:blip r:embed="rId1"/>
          <a:stretch>
            <a:fillRect/>
          </a:stretch>
        </p:blipFill>
        <p:spPr>
          <a:xfrm rot="21600000">
            <a:off x="21602760" y="266639"/>
            <a:ext cx="628620" cy="628739"/>
          </a:xfrm>
          <a:prstGeom prst="rect">
            <a:avLst/>
          </a:prstGeom>
        </p:spPr>
      </p:pic>
      <p:pic>
        <p:nvPicPr>
          <p:cNvPr id="392" name="picture 392"/>
          <p:cNvPicPr>
            <a:picLocks noChangeAspect="1"/>
          </p:cNvPicPr>
          <p:nvPr/>
        </p:nvPicPr>
        <p:blipFill>
          <a:blip r:embed="rId2"/>
          <a:stretch>
            <a:fillRect/>
          </a:stretch>
        </p:blipFill>
        <p:spPr>
          <a:xfrm rot="21600000">
            <a:off x="23520319" y="11461775"/>
            <a:ext cx="381120" cy="679490"/>
          </a:xfrm>
          <a:prstGeom prst="rect">
            <a:avLst/>
          </a:prstGeom>
        </p:spPr>
      </p:pic>
      <p:pic>
        <p:nvPicPr>
          <p:cNvPr id="394" name="picture 394"/>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6" name="table 396"/>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221615" indent="805815" algn="l" rtl="0" eaLnBrk="0">
                        <a:lnSpc>
                          <a:spcPct val="118000"/>
                        </a:lnSpc>
                      </a:pPr>
                      <a:r>
                        <a:rPr sz="33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16.党的十八大以来，习近平总书记围绕全面从严治党这个主题，在伟大斗争、伟大工程和伟大事业的实践中提出了一系列管</a:t>
                      </a:r>
                      <a:r>
                        <a:rPr sz="33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33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党治党的重要论述，形成思想深邃、内涵厚重、逻辑缜密的党建理论体系。下列对于</a:t>
                      </a:r>
                      <a:r>
                        <a:rPr sz="33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习近平党建思想认识正确的是：</a:t>
                      </a:r>
                      <a:endParaRPr sz="3300" dirty="0">
                        <a:latin typeface="宋体" panose="02010600030101010101" pitchFamily="2" charset="-122"/>
                        <a:ea typeface="宋体" panose="02010600030101010101" pitchFamily="2" charset="-122"/>
                        <a:cs typeface="宋体" panose="02010600030101010101" pitchFamily="2" charset="-122"/>
                      </a:endParaRPr>
                    </a:p>
                    <a:p>
                      <a:pPr marL="1028065" algn="l" rtl="0" eaLnBrk="0">
                        <a:lnSpc>
                          <a:spcPct val="95000"/>
                        </a:lnSpc>
                        <a:spcBef>
                          <a:spcPts val="2010"/>
                        </a:spcBef>
                      </a:pPr>
                      <a:r>
                        <a:rPr sz="33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①这是理论继承与理论创新相结合</a:t>
                      </a:r>
                      <a:endParaRPr sz="3300" dirty="0">
                        <a:latin typeface="宋体" panose="02010600030101010101" pitchFamily="2" charset="-122"/>
                        <a:ea typeface="宋体" panose="02010600030101010101" pitchFamily="2" charset="-122"/>
                        <a:cs typeface="宋体" panose="02010600030101010101" pitchFamily="2" charset="-122"/>
                      </a:endParaRPr>
                    </a:p>
                    <a:p>
                      <a:pPr marL="1028065" algn="l" rtl="0" eaLnBrk="0">
                        <a:lnSpc>
                          <a:spcPct val="95000"/>
                        </a:lnSpc>
                        <a:spcBef>
                          <a:spcPts val="1890"/>
                        </a:spcBef>
                      </a:pPr>
                      <a:r>
                        <a:rPr sz="33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②这是思想建党与制度治党相结合</a:t>
                      </a:r>
                      <a:endParaRPr sz="3300" dirty="0">
                        <a:latin typeface="宋体" panose="02010600030101010101" pitchFamily="2" charset="-122"/>
                        <a:ea typeface="宋体" panose="02010600030101010101" pitchFamily="2" charset="-122"/>
                        <a:cs typeface="宋体" panose="02010600030101010101" pitchFamily="2" charset="-122"/>
                      </a:endParaRPr>
                    </a:p>
                    <a:p>
                      <a:pPr marL="1028065" algn="l" rtl="0" eaLnBrk="0">
                        <a:lnSpc>
                          <a:spcPct val="95000"/>
                        </a:lnSpc>
                        <a:spcBef>
                          <a:spcPts val="2040"/>
                        </a:spcBef>
                      </a:pPr>
                      <a:r>
                        <a:rPr sz="33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③这是全面从严治党与完成</a:t>
                      </a:r>
                      <a:r>
                        <a:rPr sz="33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伟大事业相结合</a:t>
                      </a:r>
                      <a:endParaRPr sz="3300" dirty="0">
                        <a:latin typeface="宋体" panose="02010600030101010101" pitchFamily="2" charset="-122"/>
                        <a:ea typeface="宋体" panose="02010600030101010101" pitchFamily="2" charset="-122"/>
                        <a:cs typeface="宋体" panose="02010600030101010101" pitchFamily="2" charset="-122"/>
                      </a:endParaRPr>
                    </a:p>
                    <a:p>
                      <a:pPr marL="1028065" algn="l" rtl="0" eaLnBrk="0">
                        <a:lnSpc>
                          <a:spcPct val="95000"/>
                        </a:lnSpc>
                        <a:spcBef>
                          <a:spcPts val="2140"/>
                        </a:spcBef>
                      </a:pPr>
                      <a:r>
                        <a:rPr sz="33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④这是党的意识与人民主体意识相</a:t>
                      </a:r>
                      <a:r>
                        <a:rPr sz="33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结合</a:t>
                      </a:r>
                      <a:endParaRPr sz="3300" dirty="0">
                        <a:latin typeface="宋体" panose="02010600030101010101" pitchFamily="2" charset="-122"/>
                        <a:ea typeface="宋体" panose="02010600030101010101" pitchFamily="2" charset="-122"/>
                        <a:cs typeface="宋体" panose="02010600030101010101" pitchFamily="2" charset="-122"/>
                      </a:endParaRPr>
                    </a:p>
                    <a:p>
                      <a:pPr marL="1028065" algn="l" rtl="0" eaLnBrk="0">
                        <a:lnSpc>
                          <a:spcPct val="120000"/>
                        </a:lnSpc>
                        <a:spcBef>
                          <a:spcPts val="1940"/>
                        </a:spcBef>
                      </a:pPr>
                      <a:r>
                        <a:rPr sz="33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⑤这是问题导向与责任担当</a:t>
                      </a:r>
                      <a:r>
                        <a:rPr sz="33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相结合</a:t>
                      </a:r>
                      <a:r>
                        <a:rPr sz="33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3500" kern="0" spc="-140" dirty="0">
                          <a:solidFill>
                            <a:srgbClr val="000000">
                              <a:alpha val="100000"/>
                            </a:srgbClr>
                          </a:solidFill>
                          <a:latin typeface="Arial" panose="020B0604020202020204"/>
                          <a:ea typeface="Arial" panose="020B0604020202020204"/>
                          <a:cs typeface="Arial" panose="020B0604020202020204"/>
                        </a:rPr>
                        <a:t>A.</a:t>
                      </a:r>
                      <a:r>
                        <a:rPr sz="3500" kern="0" spc="-1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①④⑤</a:t>
                      </a:r>
                      <a:endParaRPr sz="3500" dirty="0">
                        <a:latin typeface="宋体" panose="02010600030101010101" pitchFamily="2" charset="-122"/>
                        <a:ea typeface="宋体" panose="02010600030101010101" pitchFamily="2" charset="-122"/>
                        <a:cs typeface="宋体" panose="02010600030101010101" pitchFamily="2" charset="-122"/>
                      </a:endParaRPr>
                    </a:p>
                    <a:p>
                      <a:pPr marL="1028065" algn="l" rtl="0" eaLnBrk="0">
                        <a:lnSpc>
                          <a:spcPct val="94000"/>
                        </a:lnSpc>
                        <a:spcBef>
                          <a:spcPts val="1995"/>
                        </a:spcBef>
                      </a:pPr>
                      <a:r>
                        <a:rPr sz="3300" kern="0" spc="-70" dirty="0">
                          <a:solidFill>
                            <a:srgbClr val="000000">
                              <a:alpha val="100000"/>
                            </a:srgbClr>
                          </a:solidFill>
                          <a:latin typeface="Arial" panose="020B0604020202020204"/>
                          <a:ea typeface="Arial" panose="020B0604020202020204"/>
                          <a:cs typeface="Arial" panose="020B0604020202020204"/>
                        </a:rPr>
                        <a:t>B.</a:t>
                      </a:r>
                      <a:r>
                        <a:rPr sz="33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②③④⑤</a:t>
                      </a:r>
                      <a:endParaRPr sz="3300" dirty="0">
                        <a:latin typeface="宋体" panose="02010600030101010101" pitchFamily="2" charset="-122"/>
                        <a:ea typeface="宋体" panose="02010600030101010101" pitchFamily="2" charset="-122"/>
                        <a:cs typeface="宋体" panose="02010600030101010101" pitchFamily="2" charset="-122"/>
                      </a:endParaRPr>
                    </a:p>
                    <a:p>
                      <a:pPr marL="1028065" algn="l" rtl="0" eaLnBrk="0">
                        <a:lnSpc>
                          <a:spcPct val="96000"/>
                        </a:lnSpc>
                        <a:spcBef>
                          <a:spcPts val="1700"/>
                        </a:spcBef>
                      </a:pPr>
                      <a:r>
                        <a:rPr sz="3500" kern="0" spc="-210" dirty="0">
                          <a:solidFill>
                            <a:srgbClr val="000000">
                              <a:alpha val="100000"/>
                            </a:srgbClr>
                          </a:solidFill>
                          <a:latin typeface="Arial" panose="020B0604020202020204"/>
                          <a:ea typeface="Arial" panose="020B0604020202020204"/>
                          <a:cs typeface="Arial" panose="020B0604020202020204"/>
                        </a:rPr>
                        <a:t>C.</a:t>
                      </a:r>
                      <a:r>
                        <a:rPr sz="3500" kern="0" spc="-2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①②③④⑤</a:t>
                      </a:r>
                      <a:endParaRPr sz="3500" dirty="0">
                        <a:latin typeface="宋体" panose="02010600030101010101" pitchFamily="2" charset="-122"/>
                        <a:ea typeface="宋体" panose="02010600030101010101" pitchFamily="2" charset="-122"/>
                        <a:cs typeface="宋体" panose="02010600030101010101" pitchFamily="2" charset="-122"/>
                      </a:endParaRPr>
                    </a:p>
                    <a:p>
                      <a:pPr marL="1028065" algn="l" rtl="0" eaLnBrk="0">
                        <a:lnSpc>
                          <a:spcPct val="95000"/>
                        </a:lnSpc>
                        <a:spcBef>
                          <a:spcPts val="1560"/>
                        </a:spcBef>
                      </a:pPr>
                      <a:r>
                        <a:rPr sz="3600" b="1" kern="0" spc="-160" dirty="0">
                          <a:solidFill>
                            <a:srgbClr val="000000">
                              <a:alpha val="100000"/>
                            </a:srgbClr>
                          </a:solidFill>
                          <a:latin typeface="Times New Roman" panose="02020603050405020304"/>
                          <a:ea typeface="Times New Roman" panose="02020603050405020304"/>
                          <a:cs typeface="Times New Roman" panose="02020603050405020304"/>
                        </a:rPr>
                        <a:t>D.</a:t>
                      </a:r>
                      <a:r>
                        <a:rPr sz="3600" kern="0" spc="-1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①②</a:t>
                      </a:r>
                      <a:endParaRPr sz="3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1000"/>
                        </a:lnSpc>
                      </a:pPr>
                      <a:endParaRPr sz="1000" dirty="0">
                        <a:latin typeface="Arial" panose="020B0604020202020204"/>
                        <a:ea typeface="Arial" panose="020B0604020202020204"/>
                        <a:cs typeface="Arial" panose="020B0604020202020204"/>
                      </a:endParaRPr>
                    </a:p>
                    <a:p>
                      <a:pPr algn="l" rtl="0" eaLnBrk="0">
                        <a:lnSpc>
                          <a:spcPct val="100000"/>
                        </a:lnSpc>
                      </a:pPr>
                      <a:endParaRPr sz="1300" dirty="0">
                        <a:latin typeface="Arial" panose="020B0604020202020204"/>
                        <a:ea typeface="Arial" panose="020B0604020202020204"/>
                        <a:cs typeface="Arial" panose="020B0604020202020204"/>
                      </a:endParaRPr>
                    </a:p>
                    <a:p>
                      <a:pPr marL="1564005" algn="l" rtl="0" eaLnBrk="0">
                        <a:lnSpc>
                          <a:spcPct val="95000"/>
                        </a:lnSpc>
                        <a:spcBef>
                          <a:spcPts val="0"/>
                        </a:spcBef>
                      </a:pPr>
                      <a:r>
                        <a:rPr sz="5200" b="1" kern="0" spc="-4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200" kern="0" spc="-420" dirty="0">
                          <a:solidFill>
                            <a:srgbClr val="FF0000">
                              <a:alpha val="100000"/>
                            </a:srgbClr>
                          </a:solidFill>
                          <a:latin typeface="Arial" panose="020B0604020202020204"/>
                          <a:ea typeface="Arial" panose="020B0604020202020204"/>
                          <a:cs typeface="Arial" panose="020B0604020202020204"/>
                        </a:rPr>
                        <a:t>C</a:t>
                      </a:r>
                      <a:endParaRPr sz="52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398" name="textbox 398"/>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400" name="textbox 400"/>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402" name="picture 402"/>
          <p:cNvPicPr>
            <a:picLocks noChangeAspect="1"/>
          </p:cNvPicPr>
          <p:nvPr/>
        </p:nvPicPr>
        <p:blipFill>
          <a:blip r:embed="rId1"/>
          <a:stretch>
            <a:fillRect/>
          </a:stretch>
        </p:blipFill>
        <p:spPr>
          <a:xfrm rot="21600000">
            <a:off x="21602760" y="266639"/>
            <a:ext cx="628620" cy="628739"/>
          </a:xfrm>
          <a:prstGeom prst="rect">
            <a:avLst/>
          </a:prstGeom>
        </p:spPr>
      </p:pic>
      <p:pic>
        <p:nvPicPr>
          <p:cNvPr id="404" name="picture 404"/>
          <p:cNvPicPr>
            <a:picLocks noChangeAspect="1"/>
          </p:cNvPicPr>
          <p:nvPr/>
        </p:nvPicPr>
        <p:blipFill>
          <a:blip r:embed="rId2"/>
          <a:stretch>
            <a:fillRect/>
          </a:stretch>
        </p:blipFill>
        <p:spPr>
          <a:xfrm rot="21600000">
            <a:off x="23520319" y="11461775"/>
            <a:ext cx="381120" cy="679490"/>
          </a:xfrm>
          <a:prstGeom prst="rect">
            <a:avLst/>
          </a:prstGeom>
        </p:spPr>
      </p:pic>
      <p:pic>
        <p:nvPicPr>
          <p:cNvPr id="406" name="picture 406"/>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 name="picture 408"/>
          <p:cNvPicPr>
            <a:picLocks noChangeAspect="1"/>
          </p:cNvPicPr>
          <p:nvPr/>
        </p:nvPicPr>
        <p:blipFill>
          <a:blip r:embed="rId1"/>
          <a:stretch>
            <a:fillRect/>
          </a:stretch>
        </p:blipFill>
        <p:spPr>
          <a:xfrm rot="21600000">
            <a:off x="0" y="0"/>
            <a:ext cx="24377660" cy="13716000"/>
          </a:xfrm>
          <a:prstGeom prst="rect">
            <a:avLst/>
          </a:prstGeom>
        </p:spPr>
      </p:pic>
      <p:sp>
        <p:nvSpPr>
          <p:cNvPr id="410" name="textbox 410"/>
          <p:cNvSpPr/>
          <p:nvPr/>
        </p:nvSpPr>
        <p:spPr>
          <a:xfrm>
            <a:off x="120680" y="2614796"/>
            <a:ext cx="23707725" cy="10074275"/>
          </a:xfrm>
          <a:prstGeom prst="rect">
            <a:avLst/>
          </a:prstGeom>
          <a:noFill/>
          <a:ln w="0" cap="flat">
            <a:noFill/>
            <a:prstDash val="solid"/>
            <a:miter lim="0"/>
          </a:ln>
        </p:spPr>
        <p:txBody>
          <a:bodyPr vert="horz" wrap="square" lIns="0" tIns="0" rIns="0" bIns="0"/>
          <a:lstStyle/>
          <a:p>
            <a:pPr algn="l" rtl="0" eaLnBrk="0">
              <a:lnSpc>
                <a:spcPct val="66000"/>
              </a:lnSpc>
            </a:pPr>
            <a:endParaRPr sz="100" dirty="0">
              <a:latin typeface="Arial" panose="020B0604020202020204"/>
              <a:ea typeface="Arial" panose="020B0604020202020204"/>
              <a:cs typeface="Arial" panose="020B0604020202020204"/>
            </a:endParaRPr>
          </a:p>
          <a:p>
            <a:pPr marL="12700" algn="l" rtl="0" eaLnBrk="0">
              <a:lnSpc>
                <a:spcPct val="85000"/>
              </a:lnSpc>
            </a:pPr>
            <a:r>
              <a:rPr sz="4200" kern="0" spc="-120" dirty="0">
                <a:solidFill>
                  <a:srgbClr val="FFFFFF">
                    <a:alpha val="100000"/>
                  </a:srgbClr>
                </a:solidFill>
                <a:latin typeface="黑体" panose="02010609060101010101" charset="-122"/>
                <a:ea typeface="黑体" panose="02010609060101010101" charset="-122"/>
                <a:cs typeface="黑体" panose="02010609060101010101" charset="-122"/>
              </a:rPr>
              <a:t>·</a:t>
            </a:r>
            <a:r>
              <a:rPr sz="4200" kern="0" spc="-120" dirty="0">
                <a:solidFill>
                  <a:srgbClr val="FFFFFF">
                    <a:alpha val="100000"/>
                  </a:srgbClr>
                </a:solidFill>
                <a:latin typeface="黑体" panose="02010609060101010101" charset="-122"/>
                <a:ea typeface="黑体" panose="02010609060101010101" charset="-122"/>
                <a:cs typeface="黑体" panose="02010609060101010101" charset="-122"/>
              </a:rPr>
              <a:t> </a:t>
            </a:r>
            <a:r>
              <a:rPr sz="4200" kern="0" spc="-12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4200" kern="0" spc="600" dirty="0">
                <a:solidFill>
                  <a:srgbClr val="FFFFFF">
                    <a:alpha val="100000"/>
                  </a:srgbClr>
                </a:solidFill>
                <a:latin typeface="黑体" panose="02010609060101010101" charset="-122"/>
                <a:ea typeface="黑体" panose="02010609060101010101" charset="-122"/>
                <a:cs typeface="黑体" panose="02010609060101010101" charset="-122"/>
              </a:rPr>
              <a:t>  </a:t>
            </a:r>
            <a:r>
              <a:rPr sz="4200" kern="0" spc="-120" dirty="0">
                <a:solidFill>
                  <a:srgbClr val="FFFFFF">
                    <a:alpha val="100000"/>
                  </a:srgbClr>
                </a:solidFill>
                <a:latin typeface="黑体" panose="02010609060101010101" charset="-122"/>
                <a:ea typeface="黑体" panose="02010609060101010101" charset="-122"/>
                <a:cs typeface="黑体" panose="02010609060101010101" charset="-122"/>
              </a:rPr>
              <a:t>6月16日出版的第12期《求是》杂志发表中</a:t>
            </a:r>
            <a:r>
              <a:rPr sz="4200" kern="0" spc="-130" dirty="0">
                <a:solidFill>
                  <a:srgbClr val="FFFFFF">
                    <a:alpha val="100000"/>
                  </a:srgbClr>
                </a:solidFill>
                <a:latin typeface="黑体" panose="02010609060101010101" charset="-122"/>
                <a:ea typeface="黑体" panose="02010609060101010101" charset="-122"/>
                <a:cs typeface="黑体" panose="02010609060101010101" charset="-122"/>
              </a:rPr>
              <a:t>共中央总书记、国家主席、中央军委主席习</a:t>
            </a:r>
            <a:endParaRPr sz="4200" dirty="0">
              <a:latin typeface="黑体" panose="02010609060101010101" charset="-122"/>
              <a:ea typeface="黑体" panose="02010609060101010101" charset="-122"/>
              <a:cs typeface="黑体" panose="02010609060101010101" charset="-122"/>
            </a:endParaRPr>
          </a:p>
          <a:p>
            <a:pPr marL="3269615" algn="l" rtl="0" eaLnBrk="0">
              <a:lnSpc>
                <a:spcPct val="148000"/>
              </a:lnSpc>
              <a:spcBef>
                <a:spcPts val="65"/>
              </a:spcBef>
            </a:pPr>
            <a:r>
              <a:rPr sz="4200" kern="0" spc="40" dirty="0">
                <a:solidFill>
                  <a:srgbClr val="FFFFFF">
                    <a:alpha val="100000"/>
                  </a:srgbClr>
                </a:solidFill>
                <a:latin typeface="黑体" panose="02010609060101010101" charset="-122"/>
                <a:ea typeface="黑体" panose="02010609060101010101" charset="-122"/>
                <a:cs typeface="黑体" panose="02010609060101010101" charset="-122"/>
              </a:rPr>
              <a:t>近平的重要文章《一体推进教育科技人才发展</a:t>
            </a:r>
            <a:r>
              <a:rPr sz="4200" kern="0" spc="30" dirty="0">
                <a:solidFill>
                  <a:srgbClr val="FFFFFF">
                    <a:alpha val="100000"/>
                  </a:srgbClr>
                </a:solidFill>
                <a:latin typeface="黑体" panose="02010609060101010101" charset="-122"/>
                <a:ea typeface="黑体" panose="02010609060101010101" charset="-122"/>
                <a:cs typeface="黑体" panose="02010609060101010101" charset="-122"/>
              </a:rPr>
              <a:t>》</a:t>
            </a:r>
            <a:r>
              <a:rPr sz="4200" kern="0" spc="30" dirty="0">
                <a:solidFill>
                  <a:srgbClr val="FFE0C0">
                    <a:alpha val="100000"/>
                  </a:srgbClr>
                </a:solidFill>
                <a:latin typeface="黑体" panose="02010609060101010101" charset="-122"/>
                <a:ea typeface="黑体" panose="02010609060101010101" charset="-122"/>
                <a:cs typeface="黑体" panose="02010609060101010101" charset="-122"/>
              </a:rPr>
              <a:t>。</a:t>
            </a:r>
            <a:r>
              <a:rPr sz="4200" kern="0" spc="-560" dirty="0">
                <a:solidFill>
                  <a:srgbClr val="FFE0C0">
                    <a:alpha val="100000"/>
                  </a:srgbClr>
                </a:solidFill>
                <a:latin typeface="黑体" panose="02010609060101010101" charset="-122"/>
                <a:ea typeface="黑体" panose="02010609060101010101" charset="-122"/>
                <a:cs typeface="黑体" panose="02010609060101010101" charset="-122"/>
              </a:rPr>
              <a:t> </a:t>
            </a:r>
            <a:r>
              <a:rPr sz="4200" kern="0" spc="30" dirty="0">
                <a:solidFill>
                  <a:srgbClr val="FFFFFF">
                    <a:alpha val="100000"/>
                  </a:srgbClr>
                </a:solidFill>
                <a:latin typeface="黑体" panose="02010609060101010101" charset="-122"/>
                <a:ea typeface="黑体" panose="02010609060101010101" charset="-122"/>
                <a:cs typeface="黑体" panose="02010609060101010101" charset="-122"/>
              </a:rPr>
              <a:t>这是习近平总书记2012年12月至</a:t>
            </a:r>
            <a:r>
              <a:rPr sz="4200" kern="0" spc="0" dirty="0">
                <a:solidFill>
                  <a:srgbClr val="FFFFFF">
                    <a:alpha val="100000"/>
                  </a:srgbClr>
                </a:solidFill>
                <a:latin typeface="黑体" panose="02010609060101010101" charset="-122"/>
                <a:ea typeface="黑体" panose="02010609060101010101" charset="-122"/>
                <a:cs typeface="黑体" panose="02010609060101010101" charset="-122"/>
              </a:rPr>
              <a:t>    </a:t>
            </a:r>
            <a:r>
              <a:rPr sz="4200" kern="0" spc="-90" dirty="0">
                <a:solidFill>
                  <a:srgbClr val="FFFFFF">
                    <a:alpha val="100000"/>
                  </a:srgbClr>
                </a:solidFill>
                <a:latin typeface="黑体" panose="02010609060101010101" charset="-122"/>
                <a:ea typeface="黑体" panose="02010609060101010101" charset="-122"/>
                <a:cs typeface="黑体" panose="02010609060101010101" charset="-122"/>
              </a:rPr>
              <a:t>2026年4月期间有关重要论述的节录。</a:t>
            </a:r>
            <a:endParaRPr sz="4200" dirty="0">
              <a:latin typeface="黑体" panose="02010609060101010101" charset="-122"/>
              <a:ea typeface="黑体" panose="02010609060101010101" charset="-122"/>
              <a:cs typeface="黑体" panose="02010609060101010101" charset="-122"/>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125000"/>
              </a:lnSpc>
            </a:pPr>
            <a:endParaRPr sz="1000" dirty="0">
              <a:latin typeface="Arial" panose="020B0604020202020204"/>
              <a:ea typeface="Arial" panose="020B0604020202020204"/>
              <a:cs typeface="Arial" panose="020B0604020202020204"/>
            </a:endParaRPr>
          </a:p>
          <a:p>
            <a:pPr marL="927100" algn="l" rtl="0" eaLnBrk="0">
              <a:lnSpc>
                <a:spcPct val="95000"/>
              </a:lnSpc>
              <a:spcBef>
                <a:spcPts val="1505"/>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2000"/>
              </a:lnSpc>
            </a:pPr>
            <a:endParaRPr sz="10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algn="l" rtl="0" eaLnBrk="0">
              <a:lnSpc>
                <a:spcPct val="122000"/>
              </a:lnSpc>
            </a:pPr>
            <a:endParaRPr sz="1000" dirty="0">
              <a:latin typeface="Arial" panose="020B0604020202020204"/>
              <a:ea typeface="Arial" panose="020B0604020202020204"/>
              <a:cs typeface="Arial" panose="020B0604020202020204"/>
            </a:endParaRPr>
          </a:p>
          <a:p>
            <a:pPr marL="1294765" algn="l" rtl="0" eaLnBrk="0">
              <a:lnSpc>
                <a:spcPct val="97000"/>
              </a:lnSpc>
              <a:spcBef>
                <a:spcPts val="815"/>
              </a:spcBef>
            </a:pPr>
            <a:r>
              <a:rPr sz="2700" kern="0" spc="80" dirty="0">
                <a:solidFill>
                  <a:srgbClr val="000000">
                    <a:alpha val="100000"/>
                  </a:srgbClr>
                </a:solidFill>
                <a:latin typeface="黑体" panose="02010609060101010101" charset="-122"/>
                <a:ea typeface="黑体" panose="02010609060101010101" charset="-122"/>
                <a:cs typeface="黑体" panose="02010609060101010101" charset="-122"/>
              </a:rPr>
              <a:t>教育、科技、人才是全面建设社会主义现代化国家的基础性、战略性支撑。建设教育强国、科技强国、人才强国具有</a:t>
            </a:r>
            <a:r>
              <a:rPr sz="2700" kern="0" spc="70" dirty="0">
                <a:solidFill>
                  <a:srgbClr val="000000">
                    <a:alpha val="100000"/>
                  </a:srgbClr>
                </a:solidFill>
                <a:latin typeface="黑体" panose="02010609060101010101" charset="-122"/>
                <a:ea typeface="黑体" panose="02010609060101010101" charset="-122"/>
                <a:cs typeface="黑体" panose="02010609060101010101" charset="-122"/>
              </a:rPr>
              <a:t>内在一致性和相互支撑性。</a:t>
            </a:r>
            <a:endParaRPr sz="2700" dirty="0">
              <a:latin typeface="黑体" panose="02010609060101010101" charset="-122"/>
              <a:ea typeface="黑体" panose="02010609060101010101" charset="-122"/>
              <a:cs typeface="黑体" panose="02010609060101010101" charset="-122"/>
            </a:endParaRPr>
          </a:p>
          <a:p>
            <a:pPr algn="l" rtl="0" eaLnBrk="0">
              <a:lnSpc>
                <a:spcPct val="132000"/>
              </a:lnSpc>
            </a:pPr>
            <a:endParaRPr sz="1000" dirty="0">
              <a:latin typeface="Arial" panose="020B0604020202020204"/>
              <a:ea typeface="Arial" panose="020B0604020202020204"/>
              <a:cs typeface="Arial" panose="020B0604020202020204"/>
            </a:endParaRPr>
          </a:p>
          <a:p>
            <a:pPr marL="584200" algn="l" rtl="0" eaLnBrk="0">
              <a:lnSpc>
                <a:spcPct val="93000"/>
              </a:lnSpc>
              <a:spcBef>
                <a:spcPts val="820"/>
              </a:spcBef>
            </a:pPr>
            <a:r>
              <a:rPr sz="2700" kern="0" spc="130" dirty="0">
                <a:solidFill>
                  <a:srgbClr val="000000">
                    <a:alpha val="100000"/>
                  </a:srgbClr>
                </a:solidFill>
                <a:latin typeface="黑体" panose="02010609060101010101" charset="-122"/>
                <a:ea typeface="黑体" panose="02010609060101010101" charset="-122"/>
                <a:cs typeface="黑体" panose="02010609060101010101" charset="-122"/>
              </a:rPr>
              <a:t>要增强系统观念，坚持教育优先发展、科技自立自强、</a:t>
            </a:r>
            <a:r>
              <a:rPr sz="2700" kern="0" spc="120" dirty="0">
                <a:solidFill>
                  <a:srgbClr val="000000">
                    <a:alpha val="100000"/>
                  </a:srgbClr>
                </a:solidFill>
                <a:latin typeface="黑体" panose="02010609060101010101" charset="-122"/>
                <a:ea typeface="黑体" panose="02010609060101010101" charset="-122"/>
                <a:cs typeface="黑体" panose="02010609060101010101" charset="-122"/>
              </a:rPr>
              <a:t>人才引领驱动，统筹推进教育科技人才体制机制一体改革，实现科教兴国战略、人才强国战</a:t>
            </a:r>
            <a:endParaRPr sz="2700" dirty="0">
              <a:latin typeface="黑体" panose="02010609060101010101" charset="-122"/>
              <a:ea typeface="黑体" panose="02010609060101010101" charset="-122"/>
              <a:cs typeface="黑体" panose="02010609060101010101" charset="-122"/>
            </a:endParaRPr>
          </a:p>
          <a:p>
            <a:pPr algn="l" rtl="0" eaLnBrk="0">
              <a:lnSpc>
                <a:spcPct val="160000"/>
              </a:lnSpc>
            </a:pPr>
            <a:endParaRPr sz="1000" dirty="0">
              <a:latin typeface="Arial" panose="020B0604020202020204"/>
              <a:ea typeface="Arial" panose="020B0604020202020204"/>
              <a:cs typeface="Arial" panose="020B0604020202020204"/>
            </a:endParaRPr>
          </a:p>
          <a:p>
            <a:pPr marL="584200" algn="l" rtl="0" eaLnBrk="0">
              <a:lnSpc>
                <a:spcPct val="93000"/>
              </a:lnSpc>
              <a:spcBef>
                <a:spcPts val="815"/>
              </a:spcBef>
            </a:pPr>
            <a:r>
              <a:rPr sz="2700" kern="0" spc="40" dirty="0">
                <a:solidFill>
                  <a:srgbClr val="000000">
                    <a:alpha val="100000"/>
                  </a:srgbClr>
                </a:solidFill>
                <a:latin typeface="黑体" panose="02010609060101010101" charset="-122"/>
                <a:ea typeface="黑体" panose="02010609060101010101" charset="-122"/>
                <a:cs typeface="黑体" panose="02010609060101010101" charset="-122"/>
              </a:rPr>
              <a:t>略、创新驱动发展战略有效联动，形成推动高质量发展的倍增效应。</a:t>
            </a:r>
            <a:endParaRPr sz="2700" dirty="0">
              <a:latin typeface="黑体" panose="02010609060101010101" charset="-122"/>
              <a:ea typeface="黑体" panose="02010609060101010101" charset="-122"/>
              <a:cs typeface="黑体" panose="02010609060101010101" charset="-122"/>
            </a:endParaRPr>
          </a:p>
          <a:p>
            <a:pPr algn="l" rtl="0" eaLnBrk="0">
              <a:lnSpc>
                <a:spcPct val="141000"/>
              </a:lnSpc>
            </a:pPr>
            <a:endParaRPr sz="1000" dirty="0">
              <a:latin typeface="Arial" panose="020B0604020202020204"/>
              <a:ea typeface="Arial" panose="020B0604020202020204"/>
              <a:cs typeface="Arial" panose="020B0604020202020204"/>
            </a:endParaRPr>
          </a:p>
          <a:p>
            <a:pPr marL="1307465" algn="l" rtl="0" eaLnBrk="0">
              <a:lnSpc>
                <a:spcPct val="93000"/>
              </a:lnSpc>
              <a:spcBef>
                <a:spcPts val="845"/>
              </a:spcBef>
            </a:pPr>
            <a:r>
              <a:rPr sz="2800" kern="0" spc="30" dirty="0">
                <a:solidFill>
                  <a:srgbClr val="000000">
                    <a:alpha val="100000"/>
                  </a:srgbClr>
                </a:solidFill>
                <a:latin typeface="黑体" panose="02010609060101010101" charset="-122"/>
                <a:ea typeface="黑体" panose="02010609060101010101" charset="-122"/>
                <a:cs typeface="黑体" panose="02010609060101010101" charset="-122"/>
              </a:rPr>
              <a:t>要强化教育对科技和人才的支撑作用。科技创新靠人才，人才培养靠教育。要</a:t>
            </a:r>
            <a:r>
              <a:rPr sz="2800" kern="0" spc="20" dirty="0">
                <a:solidFill>
                  <a:srgbClr val="000000">
                    <a:alpha val="100000"/>
                  </a:srgbClr>
                </a:solidFill>
                <a:latin typeface="黑体" panose="02010609060101010101" charset="-122"/>
                <a:ea typeface="黑体" panose="02010609060101010101" charset="-122"/>
                <a:cs typeface="黑体" panose="02010609060101010101" charset="-122"/>
              </a:rPr>
              <a:t>强化高水平研究型大学国家基础研究主力军和重大科技突破策源</a:t>
            </a:r>
            <a:endParaRPr sz="2800" dirty="0">
              <a:latin typeface="黑体" panose="02010609060101010101" charset="-122"/>
              <a:ea typeface="黑体" panose="02010609060101010101" charset="-122"/>
              <a:cs typeface="黑体" panose="02010609060101010101" charset="-122"/>
            </a:endParaRPr>
          </a:p>
          <a:p>
            <a:pPr algn="l" rtl="0" eaLnBrk="0">
              <a:lnSpc>
                <a:spcPct val="141000"/>
              </a:lnSpc>
            </a:pPr>
            <a:endParaRPr sz="1000" dirty="0">
              <a:latin typeface="Arial" panose="020B0604020202020204"/>
              <a:ea typeface="Arial" panose="020B0604020202020204"/>
              <a:cs typeface="Arial" panose="020B0604020202020204"/>
            </a:endParaRPr>
          </a:p>
          <a:p>
            <a:pPr marL="584200" algn="l" rtl="0" eaLnBrk="0">
              <a:lnSpc>
                <a:spcPct val="93000"/>
              </a:lnSpc>
              <a:spcBef>
                <a:spcPts val="840"/>
              </a:spcBef>
            </a:pPr>
            <a:r>
              <a:rPr sz="2800" kern="0" spc="20" dirty="0">
                <a:solidFill>
                  <a:srgbClr val="000000">
                    <a:alpha val="100000"/>
                  </a:srgbClr>
                </a:solidFill>
                <a:latin typeface="黑体" panose="02010609060101010101" charset="-122"/>
                <a:ea typeface="黑体" panose="02010609060101010101" charset="-122"/>
                <a:cs typeface="黑体" panose="02010609060101010101" charset="-122"/>
              </a:rPr>
              <a:t>地作用，建立科技创新与人才培养相互支撑、</a:t>
            </a:r>
            <a:r>
              <a:rPr sz="2800" b="1" kern="0" spc="20" dirty="0">
                <a:solidFill>
                  <a:srgbClr val="000000">
                    <a:alpha val="100000"/>
                  </a:srgbClr>
                </a:solidFill>
                <a:latin typeface="黑体" panose="02010609060101010101" charset="-122"/>
                <a:ea typeface="黑体" panose="02010609060101010101" charset="-122"/>
                <a:cs typeface="黑体" panose="02010609060101010101" charset="-122"/>
              </a:rPr>
              <a:t>带动学科高质量发展的有效机制，从国家战略需求中凝练</a:t>
            </a:r>
            <a:r>
              <a:rPr sz="2800" b="1" kern="0" spc="10" dirty="0">
                <a:solidFill>
                  <a:srgbClr val="000000">
                    <a:alpha val="100000"/>
                  </a:srgbClr>
                </a:solidFill>
                <a:latin typeface="黑体" panose="02010609060101010101" charset="-122"/>
                <a:ea typeface="黑体" panose="02010609060101010101" charset="-122"/>
                <a:cs typeface="黑体" panose="02010609060101010101" charset="-122"/>
              </a:rPr>
              <a:t>重大科技问题，持续产出原创性、颠覆性科</a:t>
            </a:r>
            <a:endParaRPr sz="2800" dirty="0">
              <a:latin typeface="黑体" panose="02010609060101010101" charset="-122"/>
              <a:ea typeface="黑体" panose="02010609060101010101" charset="-122"/>
              <a:cs typeface="黑体" panose="02010609060101010101" charset="-122"/>
            </a:endParaRPr>
          </a:p>
          <a:p>
            <a:pPr algn="l" rtl="0" eaLnBrk="0">
              <a:lnSpc>
                <a:spcPct val="156000"/>
              </a:lnSpc>
            </a:pPr>
            <a:endParaRPr sz="1000" dirty="0">
              <a:latin typeface="Arial" panose="020B0604020202020204"/>
              <a:ea typeface="Arial" panose="020B0604020202020204"/>
              <a:cs typeface="Arial" panose="020B0604020202020204"/>
            </a:endParaRPr>
          </a:p>
          <a:p>
            <a:pPr marL="584200" algn="l" rtl="0" eaLnBrk="0">
              <a:lnSpc>
                <a:spcPct val="93000"/>
              </a:lnSpc>
              <a:spcBef>
                <a:spcPts val="845"/>
              </a:spcBef>
            </a:pPr>
            <a:r>
              <a:rPr sz="2800" kern="0" spc="-20" dirty="0">
                <a:solidFill>
                  <a:srgbClr val="000000">
                    <a:alpha val="100000"/>
                  </a:srgbClr>
                </a:solidFill>
                <a:latin typeface="黑体" panose="02010609060101010101" charset="-122"/>
                <a:ea typeface="黑体" panose="02010609060101010101" charset="-122"/>
                <a:cs typeface="黑体" panose="02010609060101010101" charset="-122"/>
              </a:rPr>
              <a:t>技创新成果。优化高等教育布局，探索国家拔尖创新人才培养新模式。分类推进高校改革发展，引导高校在不同领域</a:t>
            </a:r>
            <a:r>
              <a:rPr sz="2800" kern="0" spc="-30" dirty="0">
                <a:solidFill>
                  <a:srgbClr val="000000">
                    <a:alpha val="100000"/>
                  </a:srgbClr>
                </a:solidFill>
                <a:latin typeface="黑体" panose="02010609060101010101" charset="-122"/>
                <a:ea typeface="黑体" panose="02010609060101010101" charset="-122"/>
                <a:cs typeface="黑体" panose="02010609060101010101" charset="-122"/>
              </a:rPr>
              <a:t>不同赛道发挥优势、办出特色。</a:t>
            </a:r>
            <a:endParaRPr sz="2800" dirty="0">
              <a:latin typeface="黑体" panose="02010609060101010101" charset="-122"/>
              <a:ea typeface="黑体" panose="02010609060101010101" charset="-122"/>
              <a:cs typeface="黑体" panose="02010609060101010101" charset="-122"/>
            </a:endParaRPr>
          </a:p>
          <a:p>
            <a:pPr algn="l" rtl="0" eaLnBrk="0">
              <a:lnSpc>
                <a:spcPct val="140000"/>
              </a:lnSpc>
            </a:pPr>
            <a:endParaRPr sz="1000" dirty="0">
              <a:latin typeface="Arial" panose="020B0604020202020204"/>
              <a:ea typeface="Arial" panose="020B0604020202020204"/>
              <a:cs typeface="Arial" panose="020B0604020202020204"/>
            </a:endParaRPr>
          </a:p>
          <a:p>
            <a:pPr marL="584200" algn="l" rtl="0" eaLnBrk="0">
              <a:lnSpc>
                <a:spcPct val="93000"/>
              </a:lnSpc>
              <a:spcBef>
                <a:spcPts val="845"/>
              </a:spcBef>
            </a:pPr>
            <a:r>
              <a:rPr sz="2800" kern="0" spc="30" dirty="0">
                <a:solidFill>
                  <a:srgbClr val="000000">
                    <a:alpha val="100000"/>
                  </a:srgbClr>
                </a:solidFill>
                <a:latin typeface="黑体" panose="02010609060101010101" charset="-122"/>
                <a:ea typeface="黑体" panose="02010609060101010101" charset="-122"/>
                <a:cs typeface="黑体" panose="02010609060101010101" charset="-122"/>
              </a:rPr>
              <a:t>统筹职业教育、高等教育、继续教育，推进职普融通、产教融合、科教融汇，源源不断培养高素质技术技能人</a:t>
            </a:r>
            <a:r>
              <a:rPr sz="2800" kern="0" spc="20" dirty="0">
                <a:solidFill>
                  <a:srgbClr val="000000">
                    <a:alpha val="100000"/>
                  </a:srgbClr>
                </a:solidFill>
                <a:latin typeface="黑体" panose="02010609060101010101" charset="-122"/>
                <a:ea typeface="黑体" panose="02010609060101010101" charset="-122"/>
                <a:cs typeface="黑体" panose="02010609060101010101" charset="-122"/>
              </a:rPr>
              <a:t>才、大国工匠、能工巧匠。推进素质</a:t>
            </a:r>
            <a:endParaRPr sz="2800" dirty="0">
              <a:latin typeface="黑体" panose="02010609060101010101" charset="-122"/>
              <a:ea typeface="黑体" panose="02010609060101010101" charset="-122"/>
              <a:cs typeface="黑体" panose="02010609060101010101" charset="-122"/>
            </a:endParaRPr>
          </a:p>
          <a:p>
            <a:pPr algn="l" rtl="0" eaLnBrk="0">
              <a:lnSpc>
                <a:spcPct val="157000"/>
              </a:lnSpc>
            </a:pPr>
            <a:endParaRPr sz="1000" dirty="0">
              <a:latin typeface="Arial" panose="020B0604020202020204"/>
              <a:ea typeface="Arial" panose="020B0604020202020204"/>
              <a:cs typeface="Arial" panose="020B0604020202020204"/>
            </a:endParaRPr>
          </a:p>
          <a:p>
            <a:pPr algn="l" rtl="0" eaLnBrk="0">
              <a:lnSpc>
                <a:spcPct val="100000"/>
              </a:lnSpc>
            </a:pPr>
            <a:endParaRPr sz="700" dirty="0">
              <a:latin typeface="Arial" panose="020B0604020202020204"/>
              <a:ea typeface="Arial" panose="020B0604020202020204"/>
              <a:cs typeface="Arial" panose="020B0604020202020204"/>
            </a:endParaRPr>
          </a:p>
          <a:p>
            <a:pPr marL="584200" algn="l" rtl="0" eaLnBrk="0">
              <a:lnSpc>
                <a:spcPct val="93000"/>
              </a:lnSpc>
              <a:spcBef>
                <a:spcPts val="0"/>
              </a:spcBef>
            </a:pPr>
            <a:r>
              <a:rPr sz="2800" kern="0" spc="-50" dirty="0">
                <a:solidFill>
                  <a:srgbClr val="000000">
                    <a:alpha val="100000"/>
                  </a:srgbClr>
                </a:solidFill>
                <a:latin typeface="黑体" panose="02010609060101010101" charset="-122"/>
                <a:ea typeface="黑体" panose="02010609060101010101" charset="-122"/>
                <a:cs typeface="黑体" panose="02010609060101010101" charset="-122"/>
              </a:rPr>
              <a:t>教育，创新教育方法，努力形成有利于创新人才成长</a:t>
            </a:r>
            <a:r>
              <a:rPr sz="2800" kern="0" spc="-60" dirty="0">
                <a:solidFill>
                  <a:srgbClr val="000000">
                    <a:alpha val="100000"/>
                  </a:srgbClr>
                </a:solidFill>
                <a:latin typeface="黑体" panose="02010609060101010101" charset="-122"/>
                <a:ea typeface="黑体" panose="02010609060101010101" charset="-122"/>
                <a:cs typeface="黑体" panose="02010609060101010101" charset="-122"/>
              </a:rPr>
              <a:t>的育人环境。</a:t>
            </a:r>
            <a:endParaRPr sz="2800" dirty="0">
              <a:latin typeface="黑体" panose="02010609060101010101" charset="-122"/>
              <a:ea typeface="黑体" panose="02010609060101010101" charset="-122"/>
              <a:cs typeface="黑体" panose="02010609060101010101" charset="-122"/>
            </a:endParaRPr>
          </a:p>
        </p:txBody>
      </p:sp>
      <p:sp>
        <p:nvSpPr>
          <p:cNvPr id="412" name="textbox 412"/>
          <p:cNvSpPr/>
          <p:nvPr/>
        </p:nvSpPr>
        <p:spPr>
          <a:xfrm>
            <a:off x="793678" y="404494"/>
            <a:ext cx="15920085" cy="745490"/>
          </a:xfrm>
          <a:prstGeom prst="rect">
            <a:avLst/>
          </a:prstGeom>
          <a:noFill/>
          <a:ln w="0" cap="flat">
            <a:noFill/>
            <a:prstDash val="solid"/>
            <a:miter lim="0"/>
          </a:ln>
        </p:spPr>
        <p:txBody>
          <a:bodyPr vert="horz" wrap="square" lIns="0" tIns="0" rIns="0" bIns="0"/>
          <a:lstStyle/>
          <a:p>
            <a:pPr algn="l" rtl="0" eaLnBrk="0">
              <a:lnSpc>
                <a:spcPct val="106000"/>
              </a:lnSpc>
            </a:pPr>
            <a:endParaRPr sz="100" dirty="0">
              <a:latin typeface="Arial" panose="020B0604020202020204"/>
              <a:ea typeface="Arial" panose="020B0604020202020204"/>
              <a:cs typeface="Arial" panose="020B0604020202020204"/>
            </a:endParaRPr>
          </a:p>
          <a:p>
            <a:pPr marL="12700" algn="l" rtl="0" eaLnBrk="0">
              <a:lnSpc>
                <a:spcPct val="94000"/>
              </a:lnSpc>
              <a:spcBef>
                <a:spcPts val="0"/>
              </a:spcBef>
            </a:pPr>
            <a:r>
              <a:rPr sz="5000" kern="0" spc="-17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二</a:t>
            </a:r>
            <a:r>
              <a:rPr sz="5000" kern="0" spc="25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 </a:t>
            </a:r>
            <a:r>
              <a:rPr sz="5000" kern="0" spc="-176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a:t>
            </a:r>
            <a:r>
              <a:rPr sz="5000" kern="0" spc="-260" dirty="0">
                <a:solidFill>
                  <a:srgbClr val="E00010">
                    <a:alpha val="100000"/>
                  </a:srgbClr>
                </a:solidFill>
                <a:latin typeface="宋体" panose="02010600030101010101" pitchFamily="2" charset="-122"/>
                <a:ea typeface="宋体" panose="02010600030101010101" pitchFamily="2" charset="-122"/>
                <a:cs typeface="宋体" panose="02010600030101010101" pitchFamily="2" charset="-122"/>
              </a:rPr>
              <a:t>习近平总书记重要文章《一体推进教育科技人才发展》</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414" name="picture 414"/>
          <p:cNvPicPr>
            <a:picLocks noChangeAspect="1"/>
          </p:cNvPicPr>
          <p:nvPr/>
        </p:nvPicPr>
        <p:blipFill>
          <a:blip r:embed="rId2"/>
          <a:stretch>
            <a:fillRect/>
          </a:stretch>
        </p:blipFill>
        <p:spPr>
          <a:xfrm rot="21600000">
            <a:off x="19011960" y="228644"/>
            <a:ext cx="2432060" cy="1911324"/>
          </a:xfrm>
          <a:prstGeom prst="rect">
            <a:avLst/>
          </a:prstGeom>
        </p:spPr>
      </p:pic>
      <p:sp>
        <p:nvSpPr>
          <p:cNvPr id="416" name="textbox 416"/>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418" name="picture 418"/>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0" name="table 420"/>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231265" algn="l" rtl="0" eaLnBrk="0">
                        <a:lnSpc>
                          <a:spcPct val="84000"/>
                        </a:lnSpc>
                      </a:pPr>
                      <a:r>
                        <a:rPr sz="43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18.6月16</a:t>
                      </a:r>
                      <a:r>
                        <a:rPr sz="4300" b="1"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日出版的第12期《求是》杂志发表中共</a:t>
                      </a:r>
                      <a:r>
                        <a:rPr sz="4300" b="1"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中央总书记、国家主席、中央军委主席习近平的</a:t>
                      </a:r>
                      <a:endParaRPr sz="4300" dirty="0">
                        <a:latin typeface="宋体" panose="02010600030101010101" pitchFamily="2" charset="-122"/>
                        <a:ea typeface="宋体" panose="02010600030101010101" pitchFamily="2" charset="-122"/>
                        <a:cs typeface="宋体" panose="02010600030101010101" pitchFamily="2" charset="-122"/>
                      </a:endParaRPr>
                    </a:p>
                    <a:p>
                      <a:pPr marL="248285" algn="l" rtl="0" eaLnBrk="0">
                        <a:lnSpc>
                          <a:spcPts val="6850"/>
                        </a:lnSpc>
                      </a:pPr>
                      <a:r>
                        <a:rPr sz="4300" b="1"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重要文章《一体推进教育科技人才发展》。关于教育科技人才发展说法不正确</a:t>
                      </a:r>
                      <a:r>
                        <a:rPr sz="43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的一项是：</a:t>
                      </a:r>
                      <a:endParaRPr sz="43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1000"/>
                        </a:lnSpc>
                      </a:pPr>
                      <a:endParaRPr sz="1000" dirty="0">
                        <a:latin typeface="Arial" panose="020B0604020202020204"/>
                        <a:ea typeface="Arial" panose="020B0604020202020204"/>
                        <a:cs typeface="Arial" panose="020B0604020202020204"/>
                      </a:endParaRPr>
                    </a:p>
                    <a:p>
                      <a:pPr marL="1231265" algn="l" rtl="0" eaLnBrk="0">
                        <a:lnSpc>
                          <a:spcPct val="96000"/>
                        </a:lnSpc>
                        <a:spcBef>
                          <a:spcPts val="1325"/>
                        </a:spcBef>
                      </a:pPr>
                      <a:r>
                        <a:rPr sz="4400" kern="0" spc="-380" dirty="0">
                          <a:solidFill>
                            <a:srgbClr val="000000">
                              <a:alpha val="100000"/>
                            </a:srgbClr>
                          </a:solidFill>
                          <a:latin typeface="Times New Roman" panose="02020603050405020304"/>
                          <a:ea typeface="Times New Roman" panose="02020603050405020304"/>
                          <a:cs typeface="Times New Roman" panose="02020603050405020304"/>
                        </a:rPr>
                        <a:t>A.</a:t>
                      </a:r>
                      <a:r>
                        <a:rPr sz="44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要强化高科技企</a:t>
                      </a:r>
                      <a:r>
                        <a:rPr sz="4400" b="1" kern="0" spc="-3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业国家基础研究主力军和重大科技突破策源地作用</a:t>
                      </a:r>
                      <a:endParaRPr sz="44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6000"/>
                        </a:lnSpc>
                        <a:spcBef>
                          <a:spcPts val="2080"/>
                        </a:spcBef>
                      </a:pPr>
                      <a:r>
                        <a:rPr sz="4400" kern="0" spc="-370" dirty="0">
                          <a:solidFill>
                            <a:srgbClr val="000000">
                              <a:alpha val="100000"/>
                            </a:srgbClr>
                          </a:solidFill>
                          <a:latin typeface="Arial" panose="020B0604020202020204"/>
                          <a:ea typeface="Arial" panose="020B0604020202020204"/>
                          <a:cs typeface="Arial" panose="020B0604020202020204"/>
                        </a:rPr>
                        <a:t>B.</a:t>
                      </a:r>
                      <a:r>
                        <a:rPr sz="4400" b="1"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科学技术是第一生产力、第一竞争力</a:t>
                      </a:r>
                      <a:endParaRPr sz="44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6000"/>
                        </a:lnSpc>
                        <a:spcBef>
                          <a:spcPts val="2130"/>
                        </a:spcBef>
                      </a:pPr>
                      <a:r>
                        <a:rPr sz="4400" kern="0" spc="-380" dirty="0">
                          <a:solidFill>
                            <a:srgbClr val="000000">
                              <a:alpha val="100000"/>
                            </a:srgbClr>
                          </a:solidFill>
                          <a:latin typeface="Arial" panose="020B0604020202020204"/>
                          <a:ea typeface="Arial" panose="020B0604020202020204"/>
                          <a:cs typeface="Arial" panose="020B0604020202020204"/>
                        </a:rPr>
                        <a:t>C.</a:t>
                      </a:r>
                      <a:r>
                        <a:rPr sz="44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加快培养造就一支规模宏大、结构合理、素质优良的创</a:t>
                      </a:r>
                      <a:r>
                        <a:rPr sz="4400" b="1" kern="0" spc="-3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新型人才队伍</a:t>
                      </a:r>
                      <a:endParaRPr sz="44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5000"/>
                        </a:lnSpc>
                        <a:spcBef>
                          <a:spcPts val="2350"/>
                        </a:spcBef>
                      </a:pPr>
                      <a:r>
                        <a:rPr sz="4300" kern="0" spc="-300" dirty="0">
                          <a:solidFill>
                            <a:srgbClr val="000000">
                              <a:alpha val="100000"/>
                            </a:srgbClr>
                          </a:solidFill>
                          <a:latin typeface="Arial" panose="020B0604020202020204"/>
                          <a:ea typeface="Arial" panose="020B0604020202020204"/>
                          <a:cs typeface="Arial" panose="020B0604020202020204"/>
                        </a:rPr>
                        <a:t>D.</a:t>
                      </a:r>
                      <a:r>
                        <a:rPr sz="4300" b="1"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完善基础研究人才差异化评价和长周期支持机制，壮大基础研</a:t>
                      </a:r>
                      <a:r>
                        <a:rPr sz="4300" b="1"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究人才队伍</a:t>
                      </a:r>
                      <a:endParaRPr sz="43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0000"/>
                        </a:lnSpc>
                      </a:pPr>
                      <a:endParaRPr sz="1300" dirty="0">
                        <a:latin typeface="Arial" panose="020B0604020202020204"/>
                        <a:ea typeface="Arial" panose="020B0604020202020204"/>
                        <a:cs typeface="Arial" panose="020B0604020202020204"/>
                      </a:endParaRPr>
                    </a:p>
                    <a:p>
                      <a:pPr marL="1564005" algn="l" rtl="0" eaLnBrk="0">
                        <a:lnSpc>
                          <a:spcPct val="95000"/>
                        </a:lnSpc>
                        <a:spcBef>
                          <a:spcPts val="5"/>
                        </a:spcBef>
                      </a:pPr>
                      <a:r>
                        <a:rPr sz="5200" b="1" kern="0" spc="-4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200" b="1" kern="0" spc="-420" dirty="0">
                          <a:solidFill>
                            <a:srgbClr val="FF0000">
                              <a:alpha val="100000"/>
                            </a:srgbClr>
                          </a:solidFill>
                          <a:latin typeface="Times New Roman" panose="02020603050405020304"/>
                          <a:ea typeface="Times New Roman" panose="02020603050405020304"/>
                          <a:cs typeface="Times New Roman" panose="02020603050405020304"/>
                        </a:rPr>
                        <a:t>A</a:t>
                      </a:r>
                      <a:endParaRPr sz="5200" dirty="0">
                        <a:latin typeface="Times New Roman" panose="02020603050405020304"/>
                        <a:ea typeface="Times New Roman" panose="02020603050405020304"/>
                        <a:cs typeface="Times New Roman" panose="02020603050405020304"/>
                      </a:endParaRPr>
                    </a:p>
                  </a:txBody>
                  <a:tcPr marL="0" marR="0" marT="0" marB="0" vert="horz">
                    <a:lnL>
                      <a:noFill/>
                    </a:lnL>
                    <a:lnR>
                      <a:noFill/>
                    </a:lnR>
                    <a:lnT>
                      <a:noFill/>
                    </a:lnT>
                    <a:lnB>
                      <a:noFill/>
                    </a:lnB>
                  </a:tcPr>
                </a:tc>
              </a:tr>
            </a:tbl>
          </a:graphicData>
        </a:graphic>
      </p:graphicFrame>
      <p:sp>
        <p:nvSpPr>
          <p:cNvPr id="422" name="textbox 422"/>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424" name="textbox 424"/>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426" name="picture 426"/>
          <p:cNvPicPr>
            <a:picLocks noChangeAspect="1"/>
          </p:cNvPicPr>
          <p:nvPr/>
        </p:nvPicPr>
        <p:blipFill>
          <a:blip r:embed="rId1"/>
          <a:stretch>
            <a:fillRect/>
          </a:stretch>
        </p:blipFill>
        <p:spPr>
          <a:xfrm rot="21600000">
            <a:off x="21602760" y="266639"/>
            <a:ext cx="628620" cy="628739"/>
          </a:xfrm>
          <a:prstGeom prst="rect">
            <a:avLst/>
          </a:prstGeom>
        </p:spPr>
      </p:pic>
      <p:pic>
        <p:nvPicPr>
          <p:cNvPr id="428" name="picture 428"/>
          <p:cNvPicPr>
            <a:picLocks noChangeAspect="1"/>
          </p:cNvPicPr>
          <p:nvPr/>
        </p:nvPicPr>
        <p:blipFill>
          <a:blip r:embed="rId2"/>
          <a:stretch>
            <a:fillRect/>
          </a:stretch>
        </p:blipFill>
        <p:spPr>
          <a:xfrm rot="21600000">
            <a:off x="23520319" y="11461775"/>
            <a:ext cx="381120" cy="679490"/>
          </a:xfrm>
          <a:prstGeom prst="rect">
            <a:avLst/>
          </a:prstGeom>
        </p:spPr>
      </p:pic>
      <p:pic>
        <p:nvPicPr>
          <p:cNvPr id="430" name="picture 430"/>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 name="picture 432"/>
          <p:cNvPicPr>
            <a:picLocks noChangeAspect="1"/>
          </p:cNvPicPr>
          <p:nvPr/>
        </p:nvPicPr>
        <p:blipFill>
          <a:blip r:embed="rId1"/>
          <a:stretch>
            <a:fillRect/>
          </a:stretch>
        </p:blipFill>
        <p:spPr>
          <a:xfrm rot="21600000">
            <a:off x="0" y="0"/>
            <a:ext cx="24377660" cy="13716000"/>
          </a:xfrm>
          <a:prstGeom prst="rect">
            <a:avLst/>
          </a:prstGeom>
        </p:spPr>
      </p:pic>
      <p:sp>
        <p:nvSpPr>
          <p:cNvPr id="434" name="textbox 434"/>
          <p:cNvSpPr/>
          <p:nvPr/>
        </p:nvSpPr>
        <p:spPr>
          <a:xfrm>
            <a:off x="171399" y="2618041"/>
            <a:ext cx="23651844" cy="7880350"/>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2700" algn="l" rtl="0" eaLnBrk="0">
              <a:lnSpc>
                <a:spcPct val="86000"/>
              </a:lnSpc>
            </a:pP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热点</a:t>
            </a:r>
            <a:r>
              <a:rPr sz="3500" kern="0" spc="-25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概</a:t>
            </a:r>
            <a:r>
              <a:rPr sz="3500" kern="0" spc="-24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述</a:t>
            </a:r>
            <a:r>
              <a:rPr sz="3500" kern="0" spc="36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6</a:t>
            </a:r>
            <a:r>
              <a:rPr sz="3500" kern="0" spc="-58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月</a:t>
            </a:r>
            <a:r>
              <a:rPr sz="3500" kern="0" spc="-49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1</a:t>
            </a:r>
            <a:r>
              <a:rPr sz="3500" kern="0" spc="-65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7</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310" dirty="0">
                <a:solidFill>
                  <a:srgbClr val="FFFFFF">
                    <a:alpha val="100000"/>
                  </a:srgbClr>
                </a:solidFill>
                <a:latin typeface="黑体" panose="02010609060101010101" charset="-122"/>
                <a:ea typeface="黑体" panose="02010609060101010101" charset="-122"/>
                <a:cs typeface="黑体" panose="02010609060101010101" charset="-122"/>
              </a:rPr>
              <a:t>日</a:t>
            </a:r>
            <a:r>
              <a:rPr sz="3500" kern="0" spc="-80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10" dirty="0">
                <a:solidFill>
                  <a:srgbClr val="FFFFFF">
                    <a:alpha val="100000"/>
                  </a:srgbClr>
                </a:solidFill>
                <a:latin typeface="黑体" panose="02010609060101010101" charset="-122"/>
                <a:ea typeface="黑体" panose="02010609060101010101" charset="-122"/>
                <a:cs typeface="黑体" panose="02010609060101010101" charset="-122"/>
              </a:rPr>
              <a:t>，国务院新闻办公室发布《构</a:t>
            </a:r>
            <a:r>
              <a:rPr sz="3500" kern="0" spc="0" dirty="0">
                <a:solidFill>
                  <a:srgbClr val="FFFFFF">
                    <a:alpha val="100000"/>
                  </a:srgbClr>
                </a:solidFill>
                <a:latin typeface="黑体" panose="02010609060101010101" charset="-122"/>
                <a:ea typeface="黑体" panose="02010609060101010101" charset="-122"/>
                <a:cs typeface="黑体" panose="02010609060101010101" charset="-122"/>
              </a:rPr>
              <a:t>建更加公正合理的全球治理体系：中国的理念、倡议与行动》</a:t>
            </a:r>
            <a:endParaRPr sz="3500" dirty="0">
              <a:latin typeface="黑体" panose="02010609060101010101" charset="-122"/>
              <a:ea typeface="黑体" panose="02010609060101010101" charset="-122"/>
              <a:cs typeface="黑体" panose="02010609060101010101" charset="-122"/>
            </a:endParaRPr>
          </a:p>
          <a:p>
            <a:pPr marL="3270250" algn="l" rtl="0" eaLnBrk="0">
              <a:lnSpc>
                <a:spcPts val="6200"/>
              </a:lnSpc>
            </a:pPr>
            <a:r>
              <a:rPr sz="3500" kern="0" spc="20" dirty="0">
                <a:solidFill>
                  <a:srgbClr val="FFFFFF">
                    <a:alpha val="100000"/>
                  </a:srgbClr>
                </a:solidFill>
                <a:latin typeface="黑体" panose="02010609060101010101" charset="-122"/>
                <a:ea typeface="黑体" panose="02010609060101010101" charset="-122"/>
                <a:cs typeface="黑体" panose="02010609060101010101" charset="-122"/>
              </a:rPr>
              <a:t>白皮书，同时举行新闻发</a:t>
            </a:r>
            <a:r>
              <a:rPr sz="3500" kern="0" spc="10" dirty="0">
                <a:solidFill>
                  <a:srgbClr val="FFFFFF">
                    <a:alpha val="100000"/>
                  </a:srgbClr>
                </a:solidFill>
                <a:latin typeface="黑体" panose="02010609060101010101" charset="-122"/>
                <a:ea typeface="黑体" panose="02010609060101010101" charset="-122"/>
                <a:cs typeface="黑体" panose="02010609060101010101" charset="-122"/>
              </a:rPr>
              <a:t>布会，介绍和解读白皮书主要内容。</a:t>
            </a:r>
            <a:endParaRPr sz="3500" dirty="0">
              <a:latin typeface="黑体" panose="02010609060101010101" charset="-122"/>
              <a:ea typeface="黑体" panose="02010609060101010101" charset="-122"/>
              <a:cs typeface="黑体" panose="02010609060101010101"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marL="876300" algn="l" rtl="0" eaLnBrk="0">
              <a:lnSpc>
                <a:spcPct val="95000"/>
              </a:lnSpc>
              <a:spcBef>
                <a:spcPts val="150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1261745" algn="l" rtl="0" eaLnBrk="0">
              <a:lnSpc>
                <a:spcPct val="97000"/>
              </a:lnSpc>
              <a:spcBef>
                <a:spcPts val="870"/>
              </a:spcBef>
            </a:pPr>
            <a:r>
              <a:rPr sz="2900" b="1" kern="0" spc="-170" dirty="0">
                <a:solidFill>
                  <a:srgbClr val="000000">
                    <a:alpha val="100000"/>
                  </a:srgbClr>
                </a:solidFill>
                <a:latin typeface="黑体" panose="02010609060101010101" charset="-122"/>
                <a:ea typeface="黑体" panose="02010609060101010101" charset="-122"/>
                <a:cs typeface="黑体" panose="02010609060101010101" charset="-122"/>
              </a:rPr>
              <a:t>1.全球治理倡议</a:t>
            </a:r>
            <a:endParaRPr sz="2900" dirty="0">
              <a:latin typeface="黑体" panose="02010609060101010101" charset="-122"/>
              <a:ea typeface="黑体" panose="02010609060101010101" charset="-122"/>
              <a:cs typeface="黑体" panose="02010609060101010101" charset="-122"/>
            </a:endParaRPr>
          </a:p>
          <a:p>
            <a:pPr algn="l" rtl="0" eaLnBrk="0">
              <a:lnSpc>
                <a:spcPct val="121000"/>
              </a:lnSpc>
            </a:pPr>
            <a:endParaRPr sz="1000" dirty="0">
              <a:latin typeface="Arial" panose="020B0604020202020204"/>
              <a:ea typeface="Arial" panose="020B0604020202020204"/>
              <a:cs typeface="Arial" panose="020B0604020202020204"/>
            </a:endParaRPr>
          </a:p>
          <a:p>
            <a:pPr marL="1262380" algn="l" rtl="0" eaLnBrk="0">
              <a:lnSpc>
                <a:spcPct val="93000"/>
              </a:lnSpc>
              <a:spcBef>
                <a:spcPts val="840"/>
              </a:spcBef>
            </a:pPr>
            <a:r>
              <a:rPr sz="2800" b="1" kern="0" spc="30" dirty="0">
                <a:solidFill>
                  <a:srgbClr val="000000">
                    <a:alpha val="100000"/>
                  </a:srgbClr>
                </a:solidFill>
                <a:latin typeface="黑体" panose="02010609060101010101" charset="-122"/>
                <a:ea typeface="黑体" panose="02010609060101010101" charset="-122"/>
                <a:cs typeface="黑体" panose="02010609060101010101" charset="-122"/>
              </a:rPr>
              <a:t>全球治理倡议是中国国家主席习近平于2025年9月1日在“上海合作组织+”会议上提出的</a:t>
            </a:r>
            <a:r>
              <a:rPr sz="2800" b="1" kern="0" spc="20" dirty="0">
                <a:solidFill>
                  <a:srgbClr val="000000">
                    <a:alpha val="100000"/>
                  </a:srgbClr>
                </a:solidFill>
                <a:latin typeface="黑体" panose="02010609060101010101" charset="-122"/>
                <a:ea typeface="黑体" panose="02010609060101010101" charset="-122"/>
                <a:cs typeface="黑体" panose="02010609060101010101" charset="-122"/>
              </a:rPr>
              <a:t>倡议，倡议共五条，分别为奉行主权平等、遵守国际</a:t>
            </a:r>
            <a:endParaRPr sz="2800" dirty="0">
              <a:latin typeface="黑体" panose="02010609060101010101" charset="-122"/>
              <a:ea typeface="黑体" panose="02010609060101010101" charset="-122"/>
              <a:cs typeface="黑体" panose="02010609060101010101" charset="-122"/>
            </a:endParaRPr>
          </a:p>
          <a:p>
            <a:pPr algn="l" rtl="0" eaLnBrk="0">
              <a:lnSpc>
                <a:spcPct val="153000"/>
              </a:lnSpc>
            </a:pPr>
            <a:endParaRPr sz="1000" dirty="0">
              <a:latin typeface="Arial" panose="020B0604020202020204"/>
              <a:ea typeface="Arial" panose="020B0604020202020204"/>
              <a:cs typeface="Arial" panose="020B0604020202020204"/>
            </a:endParaRPr>
          </a:p>
          <a:p>
            <a:pPr marL="557530" algn="l" rtl="0" eaLnBrk="0">
              <a:lnSpc>
                <a:spcPct val="96000"/>
              </a:lnSpc>
              <a:spcBef>
                <a:spcPts val="840"/>
              </a:spcBef>
            </a:pPr>
            <a:r>
              <a:rPr sz="2800" b="1" kern="0" spc="-90" dirty="0">
                <a:solidFill>
                  <a:srgbClr val="000000">
                    <a:alpha val="100000"/>
                  </a:srgbClr>
                </a:solidFill>
                <a:latin typeface="黑体" panose="02010609060101010101" charset="-122"/>
                <a:ea typeface="黑体" panose="02010609060101010101" charset="-122"/>
                <a:cs typeface="黑体" panose="02010609060101010101" charset="-122"/>
              </a:rPr>
              <a:t>法治、践行多边主义、倡导以人为本、注重行动导向。</a:t>
            </a:r>
            <a:endParaRPr sz="2800" dirty="0">
              <a:latin typeface="黑体" panose="02010609060101010101" charset="-122"/>
              <a:ea typeface="黑体" panose="02010609060101010101" charset="-122"/>
              <a:cs typeface="黑体" panose="02010609060101010101" charset="-122"/>
            </a:endParaRPr>
          </a:p>
          <a:p>
            <a:pPr algn="l" rtl="0" eaLnBrk="0">
              <a:lnSpc>
                <a:spcPct val="138000"/>
              </a:lnSpc>
            </a:pPr>
            <a:endParaRPr sz="1000" dirty="0">
              <a:latin typeface="Arial" panose="020B0604020202020204"/>
              <a:ea typeface="Arial" panose="020B0604020202020204"/>
              <a:cs typeface="Arial" panose="020B0604020202020204"/>
            </a:endParaRPr>
          </a:p>
          <a:p>
            <a:pPr marL="1261745" algn="l" rtl="0" eaLnBrk="0">
              <a:lnSpc>
                <a:spcPct val="93000"/>
              </a:lnSpc>
              <a:spcBef>
                <a:spcPts val="820"/>
              </a:spcBef>
            </a:pPr>
            <a:r>
              <a:rPr sz="2700" b="1" kern="0" spc="140" dirty="0">
                <a:solidFill>
                  <a:srgbClr val="000000">
                    <a:alpha val="100000"/>
                  </a:srgbClr>
                </a:solidFill>
                <a:latin typeface="黑体" panose="02010609060101010101" charset="-122"/>
                <a:ea typeface="黑体" panose="02010609060101010101" charset="-122"/>
                <a:cs typeface="黑体" panose="02010609060101010101" charset="-122"/>
              </a:rPr>
              <a:t>习近平主席此次提出的全球治理倡议，是继2021年提出全球发展倡议、2022年提出全球安全倡议、2023年提出全球文明倡议后新时</a:t>
            </a:r>
            <a:r>
              <a:rPr sz="2700" b="1" kern="0" spc="130" dirty="0">
                <a:solidFill>
                  <a:srgbClr val="000000">
                    <a:alpha val="100000"/>
                  </a:srgbClr>
                </a:solidFill>
                <a:latin typeface="黑体" panose="02010609060101010101" charset="-122"/>
                <a:ea typeface="黑体" panose="02010609060101010101" charset="-122"/>
                <a:cs typeface="黑体" panose="02010609060101010101" charset="-122"/>
              </a:rPr>
              <a:t>代中国向</a:t>
            </a:r>
            <a:endParaRPr sz="2700" dirty="0">
              <a:latin typeface="黑体" panose="02010609060101010101" charset="-122"/>
              <a:ea typeface="黑体" panose="02010609060101010101" charset="-122"/>
              <a:cs typeface="黑体" panose="02010609060101010101" charset="-122"/>
            </a:endParaRPr>
          </a:p>
          <a:p>
            <a:pPr algn="l" rtl="0" eaLnBrk="0">
              <a:lnSpc>
                <a:spcPct val="164000"/>
              </a:lnSpc>
            </a:pPr>
            <a:endParaRPr sz="1000" dirty="0">
              <a:latin typeface="Arial" panose="020B0604020202020204"/>
              <a:ea typeface="Arial" panose="020B0604020202020204"/>
              <a:cs typeface="Arial" panose="020B0604020202020204"/>
            </a:endParaRPr>
          </a:p>
          <a:p>
            <a:pPr algn="l" rtl="0" eaLnBrk="0">
              <a:lnSpc>
                <a:spcPct val="113000"/>
              </a:lnSpc>
            </a:pPr>
            <a:endParaRPr sz="600" dirty="0">
              <a:latin typeface="Arial" panose="020B0604020202020204"/>
              <a:ea typeface="Arial" panose="020B0604020202020204"/>
              <a:cs typeface="Arial" panose="020B0604020202020204"/>
            </a:endParaRPr>
          </a:p>
          <a:p>
            <a:pPr marL="538480" algn="l" rtl="0" eaLnBrk="0">
              <a:lnSpc>
                <a:spcPct val="93000"/>
              </a:lnSpc>
              <a:spcBef>
                <a:spcPts val="5"/>
              </a:spcBef>
            </a:pPr>
            <a:r>
              <a:rPr sz="2700" b="1" kern="0" spc="70" dirty="0">
                <a:solidFill>
                  <a:srgbClr val="000000">
                    <a:alpha val="100000"/>
                  </a:srgbClr>
                </a:solidFill>
                <a:latin typeface="黑体" panose="02010609060101010101" charset="-122"/>
                <a:ea typeface="黑体" panose="02010609060101010101" charset="-122"/>
                <a:cs typeface="黑体" panose="02010609060101010101" charset="-122"/>
              </a:rPr>
              <a:t>世界提供的又一重要公共产品</a:t>
            </a:r>
            <a:r>
              <a:rPr sz="2700" b="1" kern="0" spc="60" dirty="0">
                <a:solidFill>
                  <a:srgbClr val="000000">
                    <a:alpha val="100000"/>
                  </a:srgbClr>
                </a:solidFill>
                <a:latin typeface="黑体" panose="02010609060101010101" charset="-122"/>
                <a:ea typeface="黑体" panose="02010609060101010101" charset="-122"/>
                <a:cs typeface="黑体" panose="02010609060101010101" charset="-122"/>
              </a:rPr>
              <a:t>，进一步丰富和发展了构建人类命运共同体的理论内涵和实施方略，为动荡不安的世界注入闪耀东方智慧的稳定力量。</a:t>
            </a:r>
            <a:endParaRPr sz="2700" dirty="0">
              <a:latin typeface="黑体" panose="02010609060101010101" charset="-122"/>
              <a:ea typeface="黑体" panose="02010609060101010101" charset="-122"/>
              <a:cs typeface="黑体" panose="02010609060101010101" charset="-122"/>
            </a:endParaRPr>
          </a:p>
        </p:txBody>
      </p:sp>
      <p:sp>
        <p:nvSpPr>
          <p:cNvPr id="436" name="textbox 436"/>
          <p:cNvSpPr/>
          <p:nvPr/>
        </p:nvSpPr>
        <p:spPr>
          <a:xfrm>
            <a:off x="787339" y="385430"/>
            <a:ext cx="11019790" cy="745490"/>
          </a:xfrm>
          <a:prstGeom prst="rect">
            <a:avLst/>
          </a:prstGeom>
          <a:noFill/>
          <a:ln w="0" cap="flat">
            <a:noFill/>
            <a:prstDash val="solid"/>
            <a:miter lim="0"/>
          </a:ln>
        </p:spPr>
        <p:txBody>
          <a:bodyPr vert="horz" wrap="square" lIns="0" tIns="0" rIns="0" bIns="0"/>
          <a:lstStyle/>
          <a:p>
            <a:pPr algn="l" rtl="0" eaLnBrk="0">
              <a:lnSpc>
                <a:spcPct val="106000"/>
              </a:lnSpc>
            </a:pPr>
            <a:endParaRPr sz="100" dirty="0">
              <a:latin typeface="Arial" panose="020B0604020202020204"/>
              <a:ea typeface="Arial" panose="020B0604020202020204"/>
              <a:cs typeface="Arial" panose="020B0604020202020204"/>
            </a:endParaRPr>
          </a:p>
          <a:p>
            <a:pPr algn="r" rtl="0" eaLnBrk="0">
              <a:lnSpc>
                <a:spcPct val="94000"/>
              </a:lnSpc>
              <a:spcBef>
                <a:spcPts val="0"/>
              </a:spcBef>
            </a:pPr>
            <a:r>
              <a:rPr sz="5000" kern="0" spc="-31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三 、中国政府发布关于全球</a:t>
            </a:r>
            <a:r>
              <a:rPr sz="5000" kern="0" spc="-32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治理的白皮书</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438" name="picture 438"/>
          <p:cNvPicPr>
            <a:picLocks noChangeAspect="1"/>
          </p:cNvPicPr>
          <p:nvPr/>
        </p:nvPicPr>
        <p:blipFill>
          <a:blip r:embed="rId2"/>
          <a:stretch>
            <a:fillRect/>
          </a:stretch>
        </p:blipFill>
        <p:spPr>
          <a:xfrm rot="21600000">
            <a:off x="18999279" y="228643"/>
            <a:ext cx="2425721" cy="1905017"/>
          </a:xfrm>
          <a:prstGeom prst="rect">
            <a:avLst/>
          </a:prstGeom>
        </p:spPr>
      </p:pic>
      <p:sp>
        <p:nvSpPr>
          <p:cNvPr id="440" name="textbox 440"/>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442" name="picture 442"/>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4" name="table 444"/>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marL="1243965" algn="l" rtl="0" eaLnBrk="0">
                        <a:lnSpc>
                          <a:spcPct val="83000"/>
                        </a:lnSpc>
                        <a:spcBef>
                          <a:spcPts val="5"/>
                        </a:spcBef>
                      </a:pPr>
                      <a:r>
                        <a:rPr sz="4000" kern="0" spc="90" dirty="0">
                          <a:solidFill>
                            <a:srgbClr val="000000">
                              <a:alpha val="100000"/>
                            </a:srgbClr>
                          </a:solidFill>
                          <a:latin typeface="Times New Roman" panose="02020603050405020304"/>
                          <a:ea typeface="Times New Roman" panose="02020603050405020304"/>
                          <a:cs typeface="Times New Roman" panose="02020603050405020304"/>
                        </a:rPr>
                        <a:t>19. </a:t>
                      </a:r>
                      <a:r>
                        <a:rPr sz="40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习近平主席提出的全球治理倡议，是继2021年提出全</a:t>
                      </a:r>
                      <a:r>
                        <a:rPr sz="40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球(  </a:t>
                      </a:r>
                      <a:r>
                        <a:rPr sz="40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)倡议、2022年提出全球(</a:t>
                      </a:r>
                      <a:r>
                        <a:rPr sz="40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0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4000" kern="0" spc="10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0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倡</a:t>
                      </a:r>
                      <a:endParaRPr sz="4000" dirty="0">
                        <a:latin typeface="宋体" panose="02010600030101010101" pitchFamily="2" charset="-122"/>
                        <a:ea typeface="宋体" panose="02010600030101010101" pitchFamily="2" charset="-122"/>
                        <a:cs typeface="宋体" panose="02010600030101010101" pitchFamily="2" charset="-122"/>
                      </a:endParaRPr>
                    </a:p>
                    <a:p>
                      <a:pPr marL="240665" indent="5715" algn="l" rtl="0" eaLnBrk="0">
                        <a:lnSpc>
                          <a:spcPct val="150000"/>
                        </a:lnSpc>
                        <a:spcBef>
                          <a:spcPts val="25"/>
                        </a:spcBef>
                      </a:pPr>
                      <a:r>
                        <a:rPr sz="40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议、2023年提出全球(  )倡议后新时代中国向世界</a:t>
                      </a:r>
                      <a:r>
                        <a:rPr sz="40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提供的又一重要公共产品，进一步丰富和发展了</a:t>
                      </a:r>
                      <a:r>
                        <a:rPr sz="4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构建人类命运共同体的理论内涵和实施方略，为动荡不安的世界注入闪耀东方智慧的稳定力量。</a:t>
                      </a:r>
                      <a:endParaRPr sz="4000" dirty="0">
                        <a:latin typeface="宋体" panose="02010600030101010101" pitchFamily="2" charset="-122"/>
                        <a:ea typeface="宋体" panose="02010600030101010101" pitchFamily="2" charset="-122"/>
                        <a:cs typeface="宋体" panose="02010600030101010101" pitchFamily="2" charset="-122"/>
                      </a:endParaRPr>
                    </a:p>
                    <a:p>
                      <a:pPr marL="1243965" algn="l" rtl="0" eaLnBrk="0">
                        <a:lnSpc>
                          <a:spcPct val="97000"/>
                        </a:lnSpc>
                        <a:spcBef>
                          <a:spcPts val="2330"/>
                        </a:spcBef>
                      </a:pPr>
                      <a:r>
                        <a:rPr sz="4400" kern="0" spc="-290" dirty="0">
                          <a:solidFill>
                            <a:srgbClr val="000000">
                              <a:alpha val="100000"/>
                            </a:srgbClr>
                          </a:solidFill>
                          <a:latin typeface="Arial" panose="020B0604020202020204"/>
                          <a:ea typeface="Arial" panose="020B0604020202020204"/>
                          <a:cs typeface="Arial" panose="020B0604020202020204"/>
                        </a:rPr>
                        <a:t>A.</a:t>
                      </a:r>
                      <a:r>
                        <a:rPr sz="4400" kern="0" spc="-2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文明、发展、安全</a:t>
                      </a:r>
                      <a:endParaRPr sz="4400" dirty="0">
                        <a:latin typeface="宋体" panose="02010600030101010101" pitchFamily="2" charset="-122"/>
                        <a:ea typeface="宋体" panose="02010600030101010101" pitchFamily="2" charset="-122"/>
                        <a:cs typeface="宋体" panose="02010600030101010101" pitchFamily="2" charset="-122"/>
                      </a:endParaRPr>
                    </a:p>
                    <a:p>
                      <a:pPr marL="1243965" algn="l" rtl="0" eaLnBrk="0">
                        <a:lnSpc>
                          <a:spcPct val="96000"/>
                        </a:lnSpc>
                        <a:spcBef>
                          <a:spcPts val="2325"/>
                        </a:spcBef>
                      </a:pPr>
                      <a:r>
                        <a:rPr sz="4200" kern="0" spc="-160" dirty="0">
                          <a:solidFill>
                            <a:srgbClr val="000000">
                              <a:alpha val="100000"/>
                            </a:srgbClr>
                          </a:solidFill>
                          <a:latin typeface="Arial" panose="020B0604020202020204"/>
                          <a:ea typeface="Arial" panose="020B0604020202020204"/>
                          <a:cs typeface="Arial" panose="020B0604020202020204"/>
                        </a:rPr>
                        <a:t>B.</a:t>
                      </a:r>
                      <a:r>
                        <a:rPr sz="4200" kern="0" spc="-1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发展、文明、安全</a:t>
                      </a:r>
                      <a:endParaRPr sz="4200" dirty="0">
                        <a:latin typeface="宋体" panose="02010600030101010101" pitchFamily="2" charset="-122"/>
                        <a:ea typeface="宋体" panose="02010600030101010101" pitchFamily="2" charset="-122"/>
                        <a:cs typeface="宋体" panose="02010600030101010101" pitchFamily="2" charset="-122"/>
                      </a:endParaRPr>
                    </a:p>
                    <a:p>
                      <a:pPr marL="1243965" algn="l" rtl="0" eaLnBrk="0">
                        <a:lnSpc>
                          <a:spcPct val="96000"/>
                        </a:lnSpc>
                        <a:spcBef>
                          <a:spcPts val="2265"/>
                        </a:spcBef>
                      </a:pPr>
                      <a:r>
                        <a:rPr sz="4300" kern="0" spc="-200" dirty="0">
                          <a:solidFill>
                            <a:srgbClr val="000000">
                              <a:alpha val="100000"/>
                            </a:srgbClr>
                          </a:solidFill>
                          <a:latin typeface="Arial" panose="020B0604020202020204"/>
                          <a:ea typeface="Arial" panose="020B0604020202020204"/>
                          <a:cs typeface="Arial" panose="020B0604020202020204"/>
                        </a:rPr>
                        <a:t>C.</a:t>
                      </a:r>
                      <a:r>
                        <a:rPr sz="43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文明、安全、发展</a:t>
                      </a:r>
                      <a:endParaRPr sz="4300" dirty="0">
                        <a:latin typeface="宋体" panose="02010600030101010101" pitchFamily="2" charset="-122"/>
                        <a:ea typeface="宋体" panose="02010600030101010101" pitchFamily="2" charset="-122"/>
                        <a:cs typeface="宋体" panose="02010600030101010101" pitchFamily="2" charset="-122"/>
                      </a:endParaRPr>
                    </a:p>
                    <a:p>
                      <a:pPr marL="1243965" algn="l" rtl="0" eaLnBrk="0">
                        <a:lnSpc>
                          <a:spcPct val="97000"/>
                        </a:lnSpc>
                        <a:spcBef>
                          <a:spcPts val="2100"/>
                        </a:spcBef>
                      </a:pPr>
                      <a:r>
                        <a:rPr sz="4400" kern="0" spc="-300" dirty="0">
                          <a:solidFill>
                            <a:srgbClr val="000000">
                              <a:alpha val="100000"/>
                            </a:srgbClr>
                          </a:solidFill>
                          <a:latin typeface="Arial" panose="020B0604020202020204"/>
                          <a:ea typeface="Arial" panose="020B0604020202020204"/>
                          <a:cs typeface="Arial" panose="020B0604020202020204"/>
                        </a:rPr>
                        <a:t>D.</a:t>
                      </a:r>
                      <a:r>
                        <a:rPr sz="4400"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发展、安全、文明</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1564005" algn="l" rtl="0" eaLnBrk="0">
                        <a:lnSpc>
                          <a:spcPct val="95000"/>
                        </a:lnSpc>
                      </a:pPr>
                      <a:r>
                        <a:rPr sz="5000" b="1" kern="0" spc="-2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30" dirty="0">
                          <a:solidFill>
                            <a:srgbClr val="FF0000">
                              <a:alpha val="100000"/>
                            </a:srgbClr>
                          </a:solidFill>
                          <a:latin typeface="Arial" panose="020B0604020202020204"/>
                          <a:ea typeface="Arial" panose="020B0604020202020204"/>
                          <a:cs typeface="Arial" panose="020B0604020202020204"/>
                        </a:rPr>
                        <a:t>D</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446" name="textbox 446"/>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448" name="textbox 448"/>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450" name="picture 450"/>
          <p:cNvPicPr>
            <a:picLocks noChangeAspect="1"/>
          </p:cNvPicPr>
          <p:nvPr/>
        </p:nvPicPr>
        <p:blipFill>
          <a:blip r:embed="rId1"/>
          <a:stretch>
            <a:fillRect/>
          </a:stretch>
        </p:blipFill>
        <p:spPr>
          <a:xfrm rot="21600000">
            <a:off x="21602760" y="266639"/>
            <a:ext cx="628620" cy="628739"/>
          </a:xfrm>
          <a:prstGeom prst="rect">
            <a:avLst/>
          </a:prstGeom>
        </p:spPr>
      </p:pic>
      <p:pic>
        <p:nvPicPr>
          <p:cNvPr id="452" name="picture 452"/>
          <p:cNvPicPr>
            <a:picLocks noChangeAspect="1"/>
          </p:cNvPicPr>
          <p:nvPr/>
        </p:nvPicPr>
        <p:blipFill>
          <a:blip r:embed="rId2"/>
          <a:stretch>
            <a:fillRect/>
          </a:stretch>
        </p:blipFill>
        <p:spPr>
          <a:xfrm rot="21600000">
            <a:off x="23520319" y="11455465"/>
            <a:ext cx="381120" cy="685800"/>
          </a:xfrm>
          <a:prstGeom prst="rect">
            <a:avLst/>
          </a:prstGeom>
        </p:spPr>
      </p:pic>
      <p:pic>
        <p:nvPicPr>
          <p:cNvPr id="454" name="picture 454"/>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 name="picture 456"/>
          <p:cNvPicPr>
            <a:picLocks noChangeAspect="1"/>
          </p:cNvPicPr>
          <p:nvPr/>
        </p:nvPicPr>
        <p:blipFill>
          <a:blip r:embed="rId1"/>
          <a:stretch>
            <a:fillRect/>
          </a:stretch>
        </p:blipFill>
        <p:spPr>
          <a:xfrm rot="21600000">
            <a:off x="0" y="0"/>
            <a:ext cx="24377660" cy="13716000"/>
          </a:xfrm>
          <a:prstGeom prst="rect">
            <a:avLst/>
          </a:prstGeom>
        </p:spPr>
      </p:pic>
      <p:sp>
        <p:nvSpPr>
          <p:cNvPr id="458" name="textbox 458"/>
          <p:cNvSpPr/>
          <p:nvPr/>
        </p:nvSpPr>
        <p:spPr>
          <a:xfrm>
            <a:off x="190418" y="2518818"/>
            <a:ext cx="23583264" cy="9420859"/>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marL="12700" algn="l" rtl="0" eaLnBrk="0">
              <a:lnSpc>
                <a:spcPct val="85000"/>
              </a:lnSpc>
            </a:pPr>
            <a:r>
              <a:rPr sz="6800" kern="0" spc="-660" baseline="-5000" dirty="0">
                <a:solidFill>
                  <a:srgbClr val="FFFFFF">
                    <a:alpha val="100000"/>
                  </a:srgbClr>
                </a:solidFill>
                <a:latin typeface="黑体" panose="02010609060101010101" charset="-122"/>
                <a:ea typeface="黑体" panose="02010609060101010101" charset="-122"/>
                <a:cs typeface="黑体" panose="02010609060101010101" charset="-122"/>
              </a:rPr>
              <a:t>●</a:t>
            </a:r>
            <a:r>
              <a:rPr sz="4400" kern="0" spc="-90" dirty="0">
                <a:solidFill>
                  <a:srgbClr val="FFFFFF">
                    <a:alpha val="100000"/>
                  </a:srgbClr>
                </a:solidFill>
                <a:latin typeface="黑体" panose="02010609060101010101" charset="-122"/>
                <a:ea typeface="黑体" panose="02010609060101010101" charset="-122"/>
                <a:cs typeface="黑体" panose="02010609060101010101" charset="-122"/>
              </a:rPr>
              <a:t> </a:t>
            </a:r>
            <a:r>
              <a:rPr sz="6800" b="1" kern="0" spc="-660" baseline="-500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4400" kern="0" spc="100" dirty="0">
                <a:solidFill>
                  <a:srgbClr val="FFFFFF">
                    <a:alpha val="100000"/>
                  </a:srgbClr>
                </a:solidFill>
                <a:latin typeface="黑体" panose="02010609060101010101" charset="-122"/>
                <a:ea typeface="黑体" panose="02010609060101010101" charset="-122"/>
                <a:cs typeface="黑体" panose="02010609060101010101" charset="-122"/>
              </a:rPr>
              <a:t>  </a:t>
            </a:r>
            <a:r>
              <a:rPr sz="3400" kern="0" spc="-660" dirty="0">
                <a:solidFill>
                  <a:srgbClr val="FFD0D0">
                    <a:alpha val="100000"/>
                  </a:srgbClr>
                </a:solidFill>
                <a:latin typeface="黑体" panose="02010609060101010101" charset="-122"/>
                <a:ea typeface="黑体" panose="02010609060101010101" charset="-122"/>
                <a:cs typeface="黑体" panose="02010609060101010101" charset="-122"/>
              </a:rPr>
              <a:t>6</a:t>
            </a:r>
            <a:r>
              <a:rPr sz="3400" kern="0" spc="-670" dirty="0">
                <a:solidFill>
                  <a:srgbClr val="FFD0D0">
                    <a:alpha val="100000"/>
                  </a:srgbClr>
                </a:solidFill>
                <a:latin typeface="黑体" panose="02010609060101010101" charset="-122"/>
                <a:ea typeface="黑体" panose="02010609060101010101" charset="-122"/>
                <a:cs typeface="黑体" panose="02010609060101010101" charset="-122"/>
              </a:rPr>
              <a:t> </a:t>
            </a:r>
            <a:r>
              <a:rPr sz="3400" kern="0" spc="-660" dirty="0">
                <a:solidFill>
                  <a:srgbClr val="FFD0D0">
                    <a:alpha val="100000"/>
                  </a:srgbClr>
                </a:solidFill>
                <a:latin typeface="黑体" panose="02010609060101010101" charset="-122"/>
                <a:ea typeface="黑体" panose="02010609060101010101" charset="-122"/>
                <a:cs typeface="黑体" panose="02010609060101010101" charset="-122"/>
              </a:rPr>
              <a:t>月</a:t>
            </a:r>
            <a:r>
              <a:rPr sz="3400" kern="0" spc="-590" dirty="0">
                <a:solidFill>
                  <a:srgbClr val="FFD0D0">
                    <a:alpha val="100000"/>
                  </a:srgbClr>
                </a:solidFill>
                <a:latin typeface="黑体" panose="02010609060101010101" charset="-122"/>
                <a:ea typeface="黑体" panose="02010609060101010101" charset="-122"/>
                <a:cs typeface="黑体" panose="02010609060101010101" charset="-122"/>
              </a:rPr>
              <a:t> </a:t>
            </a:r>
            <a:r>
              <a:rPr sz="3400" kern="0" spc="-660" dirty="0">
                <a:solidFill>
                  <a:srgbClr val="FFD0D0">
                    <a:alpha val="100000"/>
                  </a:srgbClr>
                </a:solidFill>
                <a:latin typeface="黑体" panose="02010609060101010101" charset="-122"/>
                <a:ea typeface="黑体" panose="02010609060101010101" charset="-122"/>
                <a:cs typeface="黑体" panose="02010609060101010101" charset="-122"/>
              </a:rPr>
              <a:t>1</a:t>
            </a:r>
            <a:r>
              <a:rPr sz="3400" kern="0" spc="-780" dirty="0">
                <a:solidFill>
                  <a:srgbClr val="FFD0D0">
                    <a:alpha val="100000"/>
                  </a:srgbClr>
                </a:solidFill>
                <a:latin typeface="黑体" panose="02010609060101010101" charset="-122"/>
                <a:ea typeface="黑体" panose="02010609060101010101" charset="-122"/>
                <a:cs typeface="黑体" panose="02010609060101010101" charset="-122"/>
              </a:rPr>
              <a:t> </a:t>
            </a:r>
            <a:r>
              <a:rPr sz="3400" kern="0" spc="-660" dirty="0">
                <a:solidFill>
                  <a:srgbClr val="FFD0D0">
                    <a:alpha val="100000"/>
                  </a:srgbClr>
                </a:solidFill>
                <a:latin typeface="黑体" panose="02010609060101010101" charset="-122"/>
                <a:ea typeface="黑体" panose="02010609060101010101" charset="-122"/>
                <a:cs typeface="黑体" panose="02010609060101010101" charset="-122"/>
              </a:rPr>
              <a:t>6</a:t>
            </a:r>
            <a:r>
              <a:rPr sz="3400" kern="0" spc="-660" dirty="0">
                <a:solidFill>
                  <a:srgbClr val="FFD0D0">
                    <a:alpha val="100000"/>
                  </a:srgbClr>
                </a:solidFill>
                <a:latin typeface="黑体" panose="02010609060101010101" charset="-122"/>
                <a:ea typeface="黑体" panose="02010609060101010101" charset="-122"/>
                <a:cs typeface="黑体" panose="02010609060101010101" charset="-122"/>
              </a:rPr>
              <a:t> </a:t>
            </a:r>
            <a:r>
              <a:rPr sz="3400" kern="0" spc="-670" dirty="0">
                <a:solidFill>
                  <a:srgbClr val="FFD0D0">
                    <a:alpha val="100000"/>
                  </a:srgbClr>
                </a:solidFill>
                <a:latin typeface="黑体" panose="02010609060101010101" charset="-122"/>
                <a:ea typeface="黑体" panose="02010609060101010101" charset="-122"/>
                <a:cs typeface="黑体" panose="02010609060101010101" charset="-122"/>
              </a:rPr>
              <a:t>日</a:t>
            </a:r>
            <a:r>
              <a:rPr sz="3400" kern="0" spc="-900" dirty="0">
                <a:solidFill>
                  <a:srgbClr val="FFD0D0">
                    <a:alpha val="100000"/>
                  </a:srgbClr>
                </a:solidFill>
                <a:latin typeface="黑体" panose="02010609060101010101" charset="-122"/>
                <a:ea typeface="黑体" panose="02010609060101010101" charset="-122"/>
                <a:cs typeface="黑体" panose="02010609060101010101" charset="-122"/>
              </a:rPr>
              <a:t> </a:t>
            </a:r>
            <a:r>
              <a:rPr sz="3400" kern="0" spc="-670" dirty="0">
                <a:solidFill>
                  <a:srgbClr val="FFD0D0">
                    <a:alpha val="100000"/>
                  </a:srgbClr>
                </a:solidFill>
                <a:latin typeface="黑体" panose="02010609060101010101" charset="-122"/>
                <a:ea typeface="黑体" panose="02010609060101010101" charset="-122"/>
                <a:cs typeface="黑体" panose="02010609060101010101" charset="-122"/>
              </a:rPr>
              <a:t>，</a:t>
            </a:r>
            <a:r>
              <a:rPr sz="3400" kern="0" spc="250" dirty="0">
                <a:solidFill>
                  <a:srgbClr val="FFFFFF">
                    <a:alpha val="100000"/>
                  </a:srgbClr>
                </a:solidFill>
                <a:latin typeface="黑体" panose="02010609060101010101" charset="-122"/>
                <a:ea typeface="黑体" panose="02010609060101010101" charset="-122"/>
                <a:cs typeface="黑体" panose="02010609060101010101" charset="-122"/>
              </a:rPr>
              <a:t>全球单机储热容量最大、镜场面积最</a:t>
            </a:r>
            <a:r>
              <a:rPr sz="3400" kern="0" spc="240" dirty="0">
                <a:solidFill>
                  <a:srgbClr val="FFFFFF">
                    <a:alpha val="100000"/>
                  </a:srgbClr>
                </a:solidFill>
                <a:latin typeface="黑体" panose="02010609060101010101" charset="-122"/>
                <a:ea typeface="黑体" panose="02010609060101010101" charset="-122"/>
                <a:cs typeface="黑体" panose="02010609060101010101" charset="-122"/>
              </a:rPr>
              <a:t>大的光热电站——中广核格尔木350兆瓦光热示范</a:t>
            </a:r>
            <a:endParaRPr sz="3400" dirty="0">
              <a:latin typeface="黑体" panose="02010609060101010101" charset="-122"/>
              <a:ea typeface="黑体" panose="02010609060101010101" charset="-122"/>
              <a:cs typeface="黑体" panose="02010609060101010101" charset="-122"/>
            </a:endParaRPr>
          </a:p>
          <a:p>
            <a:pPr marL="3181350" algn="l" rtl="0" eaLnBrk="0">
              <a:lnSpc>
                <a:spcPts val="6315"/>
              </a:lnSpc>
            </a:pPr>
            <a:r>
              <a:rPr sz="3400" kern="0" spc="270" dirty="0">
                <a:solidFill>
                  <a:srgbClr val="FFFFFF">
                    <a:alpha val="100000"/>
                  </a:srgbClr>
                </a:solidFill>
                <a:latin typeface="黑体" panose="02010609060101010101" charset="-122"/>
                <a:ea typeface="黑体" panose="02010609060101010101" charset="-122"/>
                <a:cs typeface="黑体" panose="02010609060101010101" charset="-122"/>
              </a:rPr>
              <a:t>项目在青海开工建设。该项目由三座塔式光热区和一座槽式光热区组成，建成后预计年发电量可</a:t>
            </a:r>
            <a:endParaRPr sz="3400" dirty="0">
              <a:latin typeface="黑体" panose="02010609060101010101" charset="-122"/>
              <a:ea typeface="黑体" panose="02010609060101010101" charset="-122"/>
              <a:cs typeface="黑体" panose="02010609060101010101" charset="-122"/>
            </a:endParaRPr>
          </a:p>
          <a:p>
            <a:pPr algn="l" rtl="0" eaLnBrk="0">
              <a:lnSpc>
                <a:spcPct val="158000"/>
              </a:lnSpc>
            </a:pPr>
            <a:endParaRPr sz="1000" dirty="0">
              <a:latin typeface="Arial" panose="020B0604020202020204"/>
              <a:ea typeface="Arial" panose="020B0604020202020204"/>
              <a:cs typeface="Arial" panose="020B0604020202020204"/>
            </a:endParaRPr>
          </a:p>
          <a:p>
            <a:pPr marL="3181350" algn="l" rtl="0" eaLnBrk="0">
              <a:lnSpc>
                <a:spcPct val="98000"/>
              </a:lnSpc>
              <a:spcBef>
                <a:spcPts val="1025"/>
              </a:spcBef>
            </a:pPr>
            <a:r>
              <a:rPr sz="3400" kern="0" spc="10" dirty="0">
                <a:solidFill>
                  <a:srgbClr val="FFFFFF">
                    <a:alpha val="100000"/>
                  </a:srgbClr>
                </a:solidFill>
                <a:latin typeface="黑体" panose="02010609060101010101" charset="-122"/>
                <a:ea typeface="黑体" panose="02010609060101010101" charset="-122"/>
                <a:cs typeface="黑体" panose="02010609060101010101" charset="-122"/>
              </a:rPr>
              <a:t>达10亿千瓦时。</a:t>
            </a:r>
            <a:endParaRPr sz="34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857250" algn="l" rtl="0" eaLnBrk="0">
              <a:lnSpc>
                <a:spcPct val="95000"/>
              </a:lnSpc>
              <a:spcBef>
                <a:spcPts val="1505"/>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1287780" algn="l" rtl="0" eaLnBrk="0">
              <a:lnSpc>
                <a:spcPct val="96000"/>
              </a:lnSpc>
              <a:spcBef>
                <a:spcPts val="900"/>
              </a:spcBef>
            </a:pPr>
            <a:r>
              <a:rPr sz="3000" b="1" kern="0" spc="-230" dirty="0">
                <a:solidFill>
                  <a:srgbClr val="000000">
                    <a:alpha val="100000"/>
                  </a:srgbClr>
                </a:solidFill>
                <a:latin typeface="黑体" panose="02010609060101010101" charset="-122"/>
                <a:ea typeface="黑体" panose="02010609060101010101" charset="-122"/>
                <a:cs typeface="黑体" panose="02010609060101010101" charset="-122"/>
              </a:rPr>
              <a:t>1.光热电站</a:t>
            </a:r>
            <a:endParaRPr sz="3000" dirty="0">
              <a:latin typeface="黑体" panose="02010609060101010101" charset="-122"/>
              <a:ea typeface="黑体" panose="02010609060101010101" charset="-122"/>
              <a:cs typeface="黑体" panose="02010609060101010101" charset="-122"/>
            </a:endParaRPr>
          </a:p>
          <a:p>
            <a:pPr algn="l" rtl="0" eaLnBrk="0">
              <a:lnSpc>
                <a:spcPct val="113000"/>
              </a:lnSpc>
            </a:pPr>
            <a:endParaRPr sz="1000" dirty="0">
              <a:latin typeface="Arial" panose="020B0604020202020204"/>
              <a:ea typeface="Arial" panose="020B0604020202020204"/>
              <a:cs typeface="Arial" panose="020B0604020202020204"/>
            </a:endParaRPr>
          </a:p>
          <a:p>
            <a:pPr marL="1243330" algn="l" rtl="0" eaLnBrk="0">
              <a:lnSpc>
                <a:spcPct val="93000"/>
              </a:lnSpc>
              <a:spcBef>
                <a:spcPts val="850"/>
              </a:spcBef>
            </a:pPr>
            <a:r>
              <a:rPr sz="2800" b="1" kern="0" spc="160" dirty="0">
                <a:solidFill>
                  <a:srgbClr val="000000">
                    <a:alpha val="100000"/>
                  </a:srgbClr>
                </a:solidFill>
                <a:latin typeface="黑体" panose="02010609060101010101" charset="-122"/>
                <a:ea typeface="黑体" panose="02010609060101010101" charset="-122"/>
                <a:cs typeface="黑体" panose="02010609060101010101" charset="-122"/>
              </a:rPr>
              <a:t>光热电站根据太阳能光热发</a:t>
            </a:r>
            <a:r>
              <a:rPr sz="2800" b="1" kern="0" spc="150" dirty="0">
                <a:solidFill>
                  <a:srgbClr val="000000">
                    <a:alpha val="100000"/>
                  </a:srgbClr>
                </a:solidFill>
                <a:latin typeface="黑体" panose="02010609060101010101" charset="-122"/>
                <a:ea typeface="黑体" panose="02010609060101010101" charset="-122"/>
                <a:cs typeface="黑体" panose="02010609060101010101" charset="-122"/>
              </a:rPr>
              <a:t>电原理采用“光-热-电”的发电方式，成千上万的定日镜把太阳光反射到位于太阳塔顶的吸热器表面，形成</a:t>
            </a:r>
            <a:endParaRPr sz="2800" dirty="0">
              <a:latin typeface="黑体" panose="02010609060101010101" charset="-122"/>
              <a:ea typeface="黑体" panose="02010609060101010101" charset="-122"/>
              <a:cs typeface="黑体" panose="02010609060101010101" charset="-122"/>
            </a:endParaRPr>
          </a:p>
          <a:p>
            <a:pPr algn="l" rtl="0" eaLnBrk="0">
              <a:lnSpc>
                <a:spcPct val="148000"/>
              </a:lnSpc>
            </a:pPr>
            <a:endParaRPr sz="1000" dirty="0">
              <a:latin typeface="Arial" panose="020B0604020202020204"/>
              <a:ea typeface="Arial" panose="020B0604020202020204"/>
              <a:cs typeface="Arial" panose="020B0604020202020204"/>
            </a:endParaRPr>
          </a:p>
          <a:p>
            <a:pPr algn="r" rtl="0" eaLnBrk="0">
              <a:lnSpc>
                <a:spcPct val="93000"/>
              </a:lnSpc>
              <a:spcBef>
                <a:spcPts val="850"/>
              </a:spcBef>
            </a:pPr>
            <a:r>
              <a:rPr sz="2800" b="1" kern="0" spc="20" dirty="0">
                <a:solidFill>
                  <a:srgbClr val="000000">
                    <a:alpha val="100000"/>
                  </a:srgbClr>
                </a:solidFill>
                <a:latin typeface="黑体" panose="02010609060101010101" charset="-122"/>
                <a:ea typeface="黑体" panose="02010609060101010101" charset="-122"/>
                <a:cs typeface="黑体" panose="02010609060101010101" charset="-122"/>
              </a:rPr>
              <a:t>800℃以上的高温。通过传热介质产生500℃以上的蒸汽，推动蒸汽轮机发电。光热自带储热系统，夜间或阴雨</a:t>
            </a:r>
            <a:r>
              <a:rPr sz="2800" b="1" kern="0" spc="10" dirty="0">
                <a:solidFill>
                  <a:srgbClr val="000000">
                    <a:alpha val="100000"/>
                  </a:srgbClr>
                </a:solidFill>
                <a:latin typeface="黑体" panose="02010609060101010101" charset="-122"/>
                <a:ea typeface="黑体" panose="02010609060101010101" charset="-122"/>
                <a:cs typeface="黑体" panose="02010609060101010101" charset="-122"/>
              </a:rPr>
              <a:t>天也能持续供电，输出更稳定可调度</a:t>
            </a:r>
            <a:endParaRPr sz="2800" dirty="0">
              <a:latin typeface="黑体" panose="02010609060101010101" charset="-122"/>
              <a:ea typeface="黑体" panose="02010609060101010101" charset="-122"/>
              <a:cs typeface="黑体" panose="02010609060101010101" charset="-122"/>
            </a:endParaRPr>
          </a:p>
          <a:p>
            <a:pPr algn="l" rtl="0" eaLnBrk="0">
              <a:lnSpc>
                <a:spcPct val="157000"/>
              </a:lnSpc>
            </a:pPr>
            <a:endParaRPr sz="1000" dirty="0">
              <a:latin typeface="Arial" panose="020B0604020202020204"/>
              <a:ea typeface="Arial" panose="020B0604020202020204"/>
              <a:cs typeface="Arial" panose="020B0604020202020204"/>
            </a:endParaRPr>
          </a:p>
          <a:p>
            <a:pPr marL="532130" algn="l" rtl="0" eaLnBrk="0">
              <a:lnSpc>
                <a:spcPct val="93000"/>
              </a:lnSpc>
              <a:spcBef>
                <a:spcPts val="840"/>
              </a:spcBef>
            </a:pPr>
            <a:r>
              <a:rPr sz="2800" b="1" kern="0" spc="-50" dirty="0">
                <a:solidFill>
                  <a:srgbClr val="000000">
                    <a:alpha val="100000"/>
                  </a:srgbClr>
                </a:solidFill>
                <a:latin typeface="黑体" panose="02010609060101010101" charset="-122"/>
                <a:ea typeface="黑体" panose="02010609060101010101" charset="-122"/>
                <a:cs typeface="黑体" panose="02010609060101010101" charset="-122"/>
              </a:rPr>
              <a:t>但投资成本高。光热需要大片平坦土地和充足直射光，适合沙漠戈壁等地区建设大型电站远距</a:t>
            </a:r>
            <a:r>
              <a:rPr sz="2800" b="1" kern="0" spc="-60" dirty="0">
                <a:solidFill>
                  <a:srgbClr val="000000">
                    <a:alpha val="100000"/>
                  </a:srgbClr>
                </a:solidFill>
                <a:latin typeface="黑体" panose="02010609060101010101" charset="-122"/>
                <a:ea typeface="黑体" panose="02010609060101010101" charset="-122"/>
                <a:cs typeface="黑体" panose="02010609060101010101" charset="-122"/>
              </a:rPr>
              <a:t>离输电。</a:t>
            </a:r>
            <a:endParaRPr sz="2800" dirty="0">
              <a:latin typeface="黑体" panose="02010609060101010101" charset="-122"/>
              <a:ea typeface="黑体" panose="02010609060101010101" charset="-122"/>
              <a:cs typeface="黑体" panose="02010609060101010101" charset="-122"/>
            </a:endParaRPr>
          </a:p>
          <a:p>
            <a:pPr algn="l" rtl="0" eaLnBrk="0">
              <a:lnSpc>
                <a:spcPct val="122000"/>
              </a:lnSpc>
            </a:pPr>
            <a:endParaRPr sz="1000" dirty="0">
              <a:latin typeface="Arial" panose="020B0604020202020204"/>
              <a:ea typeface="Arial" panose="020B0604020202020204"/>
              <a:cs typeface="Arial" panose="020B0604020202020204"/>
            </a:endParaRPr>
          </a:p>
          <a:p>
            <a:pPr marL="1242695" algn="l" rtl="0" eaLnBrk="0">
              <a:lnSpc>
                <a:spcPct val="97000"/>
              </a:lnSpc>
              <a:spcBef>
                <a:spcPts val="910"/>
              </a:spcBef>
            </a:pPr>
            <a:r>
              <a:rPr sz="3000" b="1" kern="0" spc="-180" dirty="0">
                <a:solidFill>
                  <a:srgbClr val="000000">
                    <a:alpha val="100000"/>
                  </a:srgbClr>
                </a:solidFill>
                <a:latin typeface="黑体" panose="02010609060101010101" charset="-122"/>
                <a:ea typeface="黑体" panose="02010609060101010101" charset="-122"/>
                <a:cs typeface="黑体" panose="02010609060101010101" charset="-122"/>
              </a:rPr>
              <a:t>2.光伏电站</a:t>
            </a:r>
            <a:endParaRPr sz="3000" dirty="0">
              <a:latin typeface="黑体" panose="02010609060101010101" charset="-122"/>
              <a:ea typeface="黑体" panose="02010609060101010101" charset="-122"/>
              <a:cs typeface="黑体" panose="02010609060101010101" charset="-122"/>
            </a:endParaRPr>
          </a:p>
          <a:p>
            <a:pPr algn="l" rtl="0" eaLnBrk="0">
              <a:lnSpc>
                <a:spcPct val="133000"/>
              </a:lnSpc>
            </a:pPr>
            <a:endParaRPr sz="1000" dirty="0">
              <a:latin typeface="Arial" panose="020B0604020202020204"/>
              <a:ea typeface="Arial" panose="020B0604020202020204"/>
              <a:cs typeface="Arial" panose="020B0604020202020204"/>
            </a:endParaRPr>
          </a:p>
          <a:p>
            <a:pPr marL="1242695" algn="l" rtl="0" eaLnBrk="0">
              <a:lnSpc>
                <a:spcPct val="93000"/>
              </a:lnSpc>
              <a:spcBef>
                <a:spcPts val="820"/>
              </a:spcBef>
            </a:pPr>
            <a:r>
              <a:rPr sz="2700" b="1" kern="0" spc="110" dirty="0">
                <a:solidFill>
                  <a:srgbClr val="000000">
                    <a:alpha val="100000"/>
                  </a:srgbClr>
                </a:solidFill>
                <a:latin typeface="黑体" panose="02010609060101010101" charset="-122"/>
                <a:ea typeface="黑体" panose="02010609060101010101" charset="-122"/>
                <a:cs typeface="黑体" panose="02010609060101010101" charset="-122"/>
              </a:rPr>
              <a:t>太阳光伏系统，是指利用光伏半导体材料的光生伏特效应而将太阳能转化为直流电能的设施。光伏设施的核心是太阳能电池板。光伏受天气影</a:t>
            </a:r>
            <a:endParaRPr sz="2700" dirty="0">
              <a:latin typeface="黑体" panose="02010609060101010101" charset="-122"/>
              <a:ea typeface="黑体" panose="02010609060101010101" charset="-122"/>
              <a:cs typeface="黑体" panose="02010609060101010101" charset="-122"/>
            </a:endParaRPr>
          </a:p>
          <a:p>
            <a:pPr algn="l" rtl="0" eaLnBrk="0">
              <a:lnSpc>
                <a:spcPct val="152000"/>
              </a:lnSpc>
            </a:pPr>
            <a:endParaRPr sz="1000" dirty="0">
              <a:latin typeface="Arial" panose="020B0604020202020204"/>
              <a:ea typeface="Arial" panose="020B0604020202020204"/>
              <a:cs typeface="Arial" panose="020B0604020202020204"/>
            </a:endParaRPr>
          </a:p>
          <a:p>
            <a:pPr algn="l" rtl="0" eaLnBrk="0">
              <a:lnSpc>
                <a:spcPct val="112000"/>
              </a:lnSpc>
            </a:pPr>
            <a:endParaRPr sz="600" dirty="0">
              <a:latin typeface="Arial" panose="020B0604020202020204"/>
              <a:ea typeface="Arial" panose="020B0604020202020204"/>
              <a:cs typeface="Arial" panose="020B0604020202020204"/>
            </a:endParaRPr>
          </a:p>
          <a:p>
            <a:pPr marL="532130" algn="l" rtl="0" eaLnBrk="0">
              <a:lnSpc>
                <a:spcPct val="93000"/>
              </a:lnSpc>
              <a:spcBef>
                <a:spcPts val="5"/>
              </a:spcBef>
            </a:pPr>
            <a:r>
              <a:rPr sz="2700" b="1" kern="0" spc="60" dirty="0">
                <a:solidFill>
                  <a:srgbClr val="000000">
                    <a:alpha val="100000"/>
                  </a:srgbClr>
                </a:solidFill>
                <a:latin typeface="黑体" panose="02010609060101010101" charset="-122"/>
                <a:ea typeface="黑体" panose="02010609060101010101" charset="-122"/>
                <a:cs typeface="黑体" panose="02010609060101010101" charset="-122"/>
              </a:rPr>
              <a:t>响大，有太阳才能发电，需额外配电池储能</a:t>
            </a:r>
            <a:r>
              <a:rPr sz="2700" b="1" kern="0" spc="50" dirty="0">
                <a:solidFill>
                  <a:srgbClr val="000000">
                    <a:alpha val="100000"/>
                  </a:srgbClr>
                </a:solidFill>
                <a:latin typeface="黑体" panose="02010609060101010101" charset="-122"/>
                <a:ea typeface="黑体" panose="02010609060101010101" charset="-122"/>
                <a:cs typeface="黑体" panose="02010609060101010101" charset="-122"/>
              </a:rPr>
              <a:t>，但技术成熟、造价低。光伏安装灵活，屋顶、农田都能装，适合分布式发电。</a:t>
            </a:r>
            <a:endParaRPr sz="2700" dirty="0">
              <a:latin typeface="黑体" panose="02010609060101010101" charset="-122"/>
              <a:ea typeface="黑体" panose="02010609060101010101" charset="-122"/>
              <a:cs typeface="黑体" panose="02010609060101010101" charset="-122"/>
            </a:endParaRPr>
          </a:p>
        </p:txBody>
      </p:sp>
      <p:sp>
        <p:nvSpPr>
          <p:cNvPr id="460" name="textbox 460"/>
          <p:cNvSpPr/>
          <p:nvPr/>
        </p:nvSpPr>
        <p:spPr>
          <a:xfrm>
            <a:off x="844641" y="385430"/>
            <a:ext cx="12817475" cy="745490"/>
          </a:xfrm>
          <a:prstGeom prst="rect">
            <a:avLst/>
          </a:prstGeom>
          <a:noFill/>
          <a:ln w="0" cap="flat">
            <a:noFill/>
            <a:prstDash val="solid"/>
            <a:miter lim="0"/>
          </a:ln>
        </p:spPr>
        <p:txBody>
          <a:bodyPr vert="horz" wrap="square" lIns="0" tIns="0" rIns="0" bIns="0"/>
          <a:lstStyle/>
          <a:p>
            <a:pPr algn="l" rtl="0" eaLnBrk="0">
              <a:lnSpc>
                <a:spcPct val="106000"/>
              </a:lnSpc>
            </a:pPr>
            <a:endParaRPr sz="100" dirty="0">
              <a:latin typeface="Arial" panose="020B0604020202020204"/>
              <a:ea typeface="Arial" panose="020B0604020202020204"/>
              <a:cs typeface="Arial" panose="020B0604020202020204"/>
            </a:endParaRPr>
          </a:p>
          <a:p>
            <a:pPr algn="r" rtl="0" eaLnBrk="0">
              <a:lnSpc>
                <a:spcPct val="94000"/>
              </a:lnSpc>
              <a:spcBef>
                <a:spcPts val="0"/>
              </a:spcBef>
            </a:pPr>
            <a:r>
              <a:rPr sz="5000" kern="0" spc="-20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四、全球单机储热容量最大</a:t>
            </a:r>
            <a:r>
              <a:rPr sz="5000" kern="0" spc="-21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的光热电站开工建设</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462" name="picture 462"/>
          <p:cNvPicPr>
            <a:picLocks noChangeAspect="1"/>
          </p:cNvPicPr>
          <p:nvPr/>
        </p:nvPicPr>
        <p:blipFill>
          <a:blip r:embed="rId2"/>
          <a:stretch>
            <a:fillRect/>
          </a:stretch>
        </p:blipFill>
        <p:spPr>
          <a:xfrm rot="21600000">
            <a:off x="19011960" y="228644"/>
            <a:ext cx="2432060" cy="1911324"/>
          </a:xfrm>
          <a:prstGeom prst="rect">
            <a:avLst/>
          </a:prstGeom>
        </p:spPr>
      </p:pic>
      <p:sp>
        <p:nvSpPr>
          <p:cNvPr id="464" name="textbox 464"/>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466" name="picture 466"/>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8" name="table 468"/>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1231265" algn="l" rtl="0" eaLnBrk="0">
                        <a:lnSpc>
                          <a:spcPct val="83000"/>
                        </a:lnSpc>
                        <a:spcBef>
                          <a:spcPts val="5"/>
                        </a:spcBef>
                      </a:pPr>
                      <a:r>
                        <a:rPr sz="42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20.6月16日，全球单机储热容量最大、镜场面积最</a:t>
                      </a:r>
                      <a:r>
                        <a:rPr sz="4200" kern="0" spc="-1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大的光热电站——中广核格尔木350兆瓦光热示</a:t>
                      </a:r>
                      <a:endParaRPr sz="4200" dirty="0">
                        <a:latin typeface="宋体" panose="02010600030101010101" pitchFamily="2" charset="-122"/>
                        <a:ea typeface="宋体" panose="02010600030101010101" pitchFamily="2" charset="-122"/>
                        <a:cs typeface="宋体" panose="02010600030101010101" pitchFamily="2" charset="-122"/>
                      </a:endParaRPr>
                    </a:p>
                    <a:p>
                      <a:pPr marL="240665" algn="l" rtl="0" eaLnBrk="0">
                        <a:lnSpc>
                          <a:spcPts val="6900"/>
                        </a:lnSpc>
                      </a:pPr>
                      <a:r>
                        <a:rPr sz="4200"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范项目在青海开工建设。以</a:t>
                      </a:r>
                      <a:r>
                        <a:rPr sz="42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下关于光热发电说法不正确的是：</a:t>
                      </a:r>
                      <a:endParaRPr sz="4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4000"/>
                        </a:lnSpc>
                      </a:pPr>
                      <a:endParaRPr sz="1000" dirty="0">
                        <a:latin typeface="Arial" panose="020B0604020202020204"/>
                        <a:ea typeface="Arial" panose="020B0604020202020204"/>
                        <a:cs typeface="Arial" panose="020B0604020202020204"/>
                      </a:endParaRPr>
                    </a:p>
                    <a:p>
                      <a:pPr marL="1231265" algn="l" rtl="0" eaLnBrk="0">
                        <a:lnSpc>
                          <a:spcPct val="97000"/>
                        </a:lnSpc>
                        <a:spcBef>
                          <a:spcPts val="1330"/>
                        </a:spcBef>
                      </a:pPr>
                      <a:r>
                        <a:rPr sz="4400" kern="0" spc="-330" dirty="0">
                          <a:solidFill>
                            <a:srgbClr val="000000">
                              <a:alpha val="100000"/>
                            </a:srgbClr>
                          </a:solidFill>
                          <a:latin typeface="Arial" panose="020B0604020202020204"/>
                          <a:ea typeface="Arial" panose="020B0604020202020204"/>
                          <a:cs typeface="Arial" panose="020B0604020202020204"/>
                        </a:rPr>
                        <a:t>A.</a:t>
                      </a:r>
                      <a:r>
                        <a:rPr sz="4400" b="1"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光热系统输出更稳定可调度</a:t>
                      </a:r>
                      <a:endParaRPr sz="44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6000"/>
                        </a:lnSpc>
                        <a:spcBef>
                          <a:spcPts val="2365"/>
                        </a:spcBef>
                      </a:pPr>
                      <a:r>
                        <a:rPr sz="4400" kern="0" spc="-370" dirty="0">
                          <a:solidFill>
                            <a:srgbClr val="000000">
                              <a:alpha val="100000"/>
                            </a:srgbClr>
                          </a:solidFill>
                          <a:latin typeface="Arial" panose="020B0604020202020204"/>
                          <a:ea typeface="Arial" panose="020B0604020202020204"/>
                          <a:cs typeface="Arial" panose="020B0604020202020204"/>
                        </a:rPr>
                        <a:t>B.</a:t>
                      </a:r>
                      <a:r>
                        <a:rPr sz="44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光热发电利用半导体材料的光生伏打效应，阳光照射电池板直接产生电流</a:t>
                      </a:r>
                      <a:endParaRPr sz="44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5000"/>
                        </a:lnSpc>
                        <a:spcBef>
                          <a:spcPts val="2305"/>
                        </a:spcBef>
                      </a:pPr>
                      <a:r>
                        <a:rPr sz="4200" kern="0" spc="-210" dirty="0">
                          <a:solidFill>
                            <a:srgbClr val="000000">
                              <a:alpha val="100000"/>
                            </a:srgbClr>
                          </a:solidFill>
                          <a:latin typeface="Arial" panose="020B0604020202020204"/>
                          <a:ea typeface="Arial" panose="020B0604020202020204"/>
                          <a:cs typeface="Arial" panose="020B0604020202020204"/>
                        </a:rPr>
                        <a:t>C</a:t>
                      </a:r>
                      <a:r>
                        <a:rPr sz="4200" kern="0" spc="-2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.光热需要大片平坦土地和充足直射光，适合沙漠戈壁等地区建设大型电站远距离</a:t>
                      </a:r>
                      <a:r>
                        <a:rPr sz="4200" kern="0" spc="-2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输电</a:t>
                      </a:r>
                      <a:endParaRPr sz="4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3000"/>
                        </a:lnSpc>
                      </a:pPr>
                      <a:endParaRPr sz="1000" dirty="0">
                        <a:latin typeface="Arial" panose="020B0604020202020204"/>
                        <a:ea typeface="Arial" panose="020B0604020202020204"/>
                        <a:cs typeface="Arial" panose="020B0604020202020204"/>
                      </a:endParaRPr>
                    </a:p>
                    <a:p>
                      <a:pPr marL="1231265" algn="l" rtl="0" eaLnBrk="0">
                        <a:lnSpc>
                          <a:spcPct val="94000"/>
                        </a:lnSpc>
                        <a:spcBef>
                          <a:spcPts val="1170"/>
                        </a:spcBef>
                      </a:pPr>
                      <a:r>
                        <a:rPr sz="3900" kern="0" spc="70" dirty="0">
                          <a:solidFill>
                            <a:srgbClr val="000000">
                              <a:alpha val="100000"/>
                            </a:srgbClr>
                          </a:solidFill>
                          <a:latin typeface="Arial" panose="020B0604020202020204"/>
                          <a:ea typeface="Arial" panose="020B0604020202020204"/>
                          <a:cs typeface="Arial" panose="020B0604020202020204"/>
                        </a:rPr>
                        <a:t>D.</a:t>
                      </a:r>
                      <a:r>
                        <a:rPr sz="3900" b="1"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光热受天气影响小，但投资成本高</a:t>
                      </a:r>
                      <a:endParaRPr sz="39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551940" algn="l" rtl="0" eaLnBrk="0">
                        <a:lnSpc>
                          <a:spcPct val="95000"/>
                        </a:lnSpc>
                      </a:pPr>
                      <a:r>
                        <a:rPr sz="5000" b="1" kern="0" spc="-2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20" dirty="0">
                          <a:solidFill>
                            <a:srgbClr val="FF0000">
                              <a:alpha val="100000"/>
                            </a:srgbClr>
                          </a:solidFill>
                          <a:latin typeface="Arial" panose="020B0604020202020204"/>
                          <a:ea typeface="Arial" panose="020B0604020202020204"/>
                          <a:cs typeface="Arial" panose="020B0604020202020204"/>
                        </a:rPr>
                        <a:t>B</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470" name="textbox 470"/>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472" name="textbox 472"/>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474" name="picture 474"/>
          <p:cNvPicPr>
            <a:picLocks noChangeAspect="1"/>
          </p:cNvPicPr>
          <p:nvPr/>
        </p:nvPicPr>
        <p:blipFill>
          <a:blip r:embed="rId1"/>
          <a:stretch>
            <a:fillRect/>
          </a:stretch>
        </p:blipFill>
        <p:spPr>
          <a:xfrm rot="21600000">
            <a:off x="21602760" y="266639"/>
            <a:ext cx="628620" cy="628739"/>
          </a:xfrm>
          <a:prstGeom prst="rect">
            <a:avLst/>
          </a:prstGeom>
        </p:spPr>
      </p:pic>
      <p:pic>
        <p:nvPicPr>
          <p:cNvPr id="476" name="picture 476"/>
          <p:cNvPicPr>
            <a:picLocks noChangeAspect="1"/>
          </p:cNvPicPr>
          <p:nvPr/>
        </p:nvPicPr>
        <p:blipFill>
          <a:blip r:embed="rId2"/>
          <a:stretch>
            <a:fillRect/>
          </a:stretch>
        </p:blipFill>
        <p:spPr>
          <a:xfrm rot="21600000">
            <a:off x="23520319" y="11461775"/>
            <a:ext cx="381120" cy="679490"/>
          </a:xfrm>
          <a:prstGeom prst="rect">
            <a:avLst/>
          </a:prstGeom>
        </p:spPr>
      </p:pic>
      <p:pic>
        <p:nvPicPr>
          <p:cNvPr id="478" name="picture 478"/>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0" name="table 480"/>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250315" algn="l" rtl="0" eaLnBrk="0">
                        <a:lnSpc>
                          <a:spcPct val="83000"/>
                        </a:lnSpc>
                      </a:pPr>
                      <a:r>
                        <a:rPr sz="42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21.能源，是指能够</a:t>
                      </a:r>
                      <a:r>
                        <a:rPr sz="42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提供能量的资源。这里的能量通常指热能、电能、光能、机械能、化学能等。</a:t>
                      </a:r>
                      <a:endParaRPr sz="4200" dirty="0">
                        <a:latin typeface="宋体" panose="02010600030101010101" pitchFamily="2" charset="-122"/>
                        <a:ea typeface="宋体" panose="02010600030101010101" pitchFamily="2" charset="-122"/>
                        <a:cs typeface="宋体" panose="02010600030101010101" pitchFamily="2" charset="-122"/>
                      </a:endParaRPr>
                    </a:p>
                    <a:p>
                      <a:pPr marL="253365" algn="l" rtl="0" eaLnBrk="0">
                        <a:lnSpc>
                          <a:spcPts val="6950"/>
                        </a:lnSpc>
                      </a:pPr>
                      <a:r>
                        <a:rPr sz="4200" kern="0" spc="-2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可以为人类提供动能，机械能和能量的物质。以下关于各类能源说法不正</a:t>
                      </a:r>
                      <a:r>
                        <a:rPr sz="4200" kern="0" spc="-2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确的是：</a:t>
                      </a:r>
                      <a:endParaRPr sz="4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82000"/>
                        </a:lnSpc>
                      </a:pPr>
                      <a:endParaRPr sz="1000" dirty="0">
                        <a:latin typeface="Arial" panose="020B0604020202020204"/>
                        <a:ea typeface="Arial" panose="020B0604020202020204"/>
                        <a:cs typeface="Arial" panose="020B0604020202020204"/>
                      </a:endParaRPr>
                    </a:p>
                    <a:p>
                      <a:pPr marL="1224915" algn="l" rtl="0" eaLnBrk="0">
                        <a:lnSpc>
                          <a:spcPct val="94000"/>
                        </a:lnSpc>
                        <a:spcBef>
                          <a:spcPts val="1180"/>
                        </a:spcBef>
                      </a:pPr>
                      <a:r>
                        <a:rPr sz="3900" kern="0" spc="110" dirty="0">
                          <a:solidFill>
                            <a:srgbClr val="000000">
                              <a:alpha val="100000"/>
                            </a:srgbClr>
                          </a:solidFill>
                          <a:latin typeface="Arial" panose="020B0604020202020204"/>
                          <a:ea typeface="Arial" panose="020B0604020202020204"/>
                          <a:cs typeface="Arial" panose="020B0604020202020204"/>
                        </a:rPr>
                        <a:t>A.</a:t>
                      </a:r>
                      <a:r>
                        <a:rPr sz="39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光伏发电利用反射镜把阳光聚焦到吸</a:t>
                      </a:r>
                      <a:r>
                        <a:rPr sz="39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热塔上加热熔盐，储存热能后再通过汽轮机发电</a:t>
                      </a:r>
                      <a:endParaRPr sz="3900" dirty="0">
                        <a:latin typeface="宋体" panose="02010600030101010101" pitchFamily="2" charset="-122"/>
                        <a:ea typeface="宋体" panose="02010600030101010101" pitchFamily="2" charset="-122"/>
                        <a:cs typeface="宋体" panose="02010600030101010101" pitchFamily="2" charset="-122"/>
                      </a:endParaRPr>
                    </a:p>
                    <a:p>
                      <a:pPr marL="1250315" algn="l" rtl="0" eaLnBrk="0">
                        <a:lnSpc>
                          <a:spcPct val="96000"/>
                        </a:lnSpc>
                        <a:spcBef>
                          <a:spcPts val="2205"/>
                        </a:spcBef>
                      </a:pPr>
                      <a:r>
                        <a:rPr sz="4400" kern="0" spc="-390" dirty="0">
                          <a:solidFill>
                            <a:srgbClr val="000000">
                              <a:alpha val="100000"/>
                            </a:srgbClr>
                          </a:solidFill>
                          <a:latin typeface="Times New Roman" panose="02020603050405020304"/>
                          <a:ea typeface="Times New Roman" panose="02020603050405020304"/>
                          <a:cs typeface="Times New Roman" panose="02020603050405020304"/>
                        </a:rPr>
                        <a:t>B.</a:t>
                      </a:r>
                      <a:r>
                        <a:rPr sz="4400" b="1" kern="0" spc="-3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火力发电的能量转换过程是燃料化学能→蒸</a:t>
                      </a:r>
                      <a:r>
                        <a:rPr sz="4400" b="1" kern="0" spc="-4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汽热能→机械能→</a:t>
                      </a:r>
                      <a:r>
                        <a:rPr sz="4400" kern="0" spc="-15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400" b="1" kern="0" spc="-4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电能</a:t>
                      </a:r>
                      <a:endParaRPr sz="4400" dirty="0">
                        <a:latin typeface="宋体" panose="02010600030101010101" pitchFamily="2" charset="-122"/>
                        <a:ea typeface="宋体" panose="02010600030101010101" pitchFamily="2" charset="-122"/>
                        <a:cs typeface="宋体" panose="02010600030101010101" pitchFamily="2" charset="-122"/>
                      </a:endParaRPr>
                    </a:p>
                    <a:p>
                      <a:pPr marL="1250315" algn="l" rtl="0" eaLnBrk="0">
                        <a:lnSpc>
                          <a:spcPct val="94000"/>
                        </a:lnSpc>
                        <a:spcBef>
                          <a:spcPts val="2390"/>
                        </a:spcBef>
                      </a:pPr>
                      <a:r>
                        <a:rPr sz="4200" kern="0" spc="-200" dirty="0">
                          <a:solidFill>
                            <a:srgbClr val="000000">
                              <a:alpha val="100000"/>
                            </a:srgbClr>
                          </a:solidFill>
                          <a:latin typeface="Arial" panose="020B0604020202020204"/>
                          <a:ea typeface="Arial" panose="020B0604020202020204"/>
                          <a:cs typeface="Arial" panose="020B0604020202020204"/>
                        </a:rPr>
                        <a:t>C.</a:t>
                      </a:r>
                      <a:r>
                        <a:rPr sz="4200" kern="0" spc="-650" dirty="0">
                          <a:solidFill>
                            <a:srgbClr val="000000">
                              <a:alpha val="100000"/>
                            </a:srgbClr>
                          </a:solidFill>
                          <a:latin typeface="Arial" panose="020B0604020202020204"/>
                          <a:ea typeface="Arial" panose="020B0604020202020204"/>
                          <a:cs typeface="Arial" panose="020B0604020202020204"/>
                        </a:rPr>
                        <a:t> </a:t>
                      </a:r>
                      <a:r>
                        <a:rPr sz="42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水力发电在某种意义上讲是水的位能转变成</a:t>
                      </a:r>
                      <a:r>
                        <a:rPr sz="4200" kern="0" spc="-2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机械能，再转变成电能的过程</a:t>
                      </a:r>
                      <a:endParaRPr sz="4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8000"/>
                        </a:lnSpc>
                      </a:pPr>
                      <a:endParaRPr sz="1000" dirty="0">
                        <a:latin typeface="Arial" panose="020B0604020202020204"/>
                        <a:ea typeface="Arial" panose="020B0604020202020204"/>
                        <a:cs typeface="Arial" panose="020B0604020202020204"/>
                      </a:endParaRPr>
                    </a:p>
                    <a:p>
                      <a:pPr marL="1250315" algn="l" rtl="0" eaLnBrk="0">
                        <a:lnSpc>
                          <a:spcPct val="94000"/>
                        </a:lnSpc>
                        <a:spcBef>
                          <a:spcPts val="1270"/>
                        </a:spcBef>
                      </a:pPr>
                      <a:r>
                        <a:rPr sz="4200" kern="0" spc="-190" dirty="0">
                          <a:solidFill>
                            <a:srgbClr val="000000">
                              <a:alpha val="100000"/>
                            </a:srgbClr>
                          </a:solidFill>
                          <a:latin typeface="Arial" panose="020B0604020202020204"/>
                          <a:ea typeface="Arial" panose="020B0604020202020204"/>
                          <a:cs typeface="Arial" panose="020B0604020202020204"/>
                        </a:rPr>
                        <a:t>D.</a:t>
                      </a:r>
                      <a:r>
                        <a:rPr sz="42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核能发电不像化石燃料发电那样排放巨量的污染物质到大气中，因此核能发电不会造成空气污染</a:t>
                      </a:r>
                      <a:endParaRPr sz="4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0000"/>
                        </a:lnSpc>
                      </a:pPr>
                      <a:endParaRPr sz="13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564005" algn="l" rtl="0" eaLnBrk="0">
                        <a:lnSpc>
                          <a:spcPct val="95000"/>
                        </a:lnSpc>
                      </a:pPr>
                      <a:r>
                        <a:rPr sz="5200" b="1" kern="0" spc="-4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200" b="1" kern="0" spc="-420" dirty="0">
                          <a:solidFill>
                            <a:srgbClr val="FF0000">
                              <a:alpha val="100000"/>
                            </a:srgbClr>
                          </a:solidFill>
                          <a:latin typeface="Times New Roman" panose="02020603050405020304"/>
                          <a:ea typeface="Times New Roman" panose="02020603050405020304"/>
                          <a:cs typeface="Times New Roman" panose="02020603050405020304"/>
                        </a:rPr>
                        <a:t>A</a:t>
                      </a:r>
                      <a:endParaRPr sz="5200" dirty="0">
                        <a:latin typeface="Times New Roman" panose="02020603050405020304"/>
                        <a:ea typeface="Times New Roman" panose="02020603050405020304"/>
                        <a:cs typeface="Times New Roman" panose="02020603050405020304"/>
                      </a:endParaRPr>
                    </a:p>
                  </a:txBody>
                  <a:tcPr marL="0" marR="0" marT="0" marB="0" vert="horz">
                    <a:lnL>
                      <a:noFill/>
                    </a:lnL>
                    <a:lnR>
                      <a:noFill/>
                    </a:lnR>
                    <a:lnT>
                      <a:noFill/>
                    </a:lnT>
                    <a:lnB>
                      <a:noFill/>
                    </a:lnB>
                  </a:tcPr>
                </a:tc>
              </a:tr>
            </a:tbl>
          </a:graphicData>
        </a:graphic>
      </p:graphicFrame>
      <p:sp>
        <p:nvSpPr>
          <p:cNvPr id="482" name="textbox 482"/>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484" name="textbox 484"/>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2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U      </a:t>
            </a: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486" name="picture 486"/>
          <p:cNvPicPr>
            <a:picLocks noChangeAspect="1"/>
          </p:cNvPicPr>
          <p:nvPr/>
        </p:nvPicPr>
        <p:blipFill>
          <a:blip r:embed="rId1"/>
          <a:stretch>
            <a:fillRect/>
          </a:stretch>
        </p:blipFill>
        <p:spPr>
          <a:xfrm rot="21600000">
            <a:off x="21602760" y="266639"/>
            <a:ext cx="628620" cy="628739"/>
          </a:xfrm>
          <a:prstGeom prst="rect">
            <a:avLst/>
          </a:prstGeom>
        </p:spPr>
      </p:pic>
      <p:pic>
        <p:nvPicPr>
          <p:cNvPr id="488" name="picture 488"/>
          <p:cNvPicPr>
            <a:picLocks noChangeAspect="1"/>
          </p:cNvPicPr>
          <p:nvPr/>
        </p:nvPicPr>
        <p:blipFill>
          <a:blip r:embed="rId2"/>
          <a:stretch>
            <a:fillRect/>
          </a:stretch>
        </p:blipFill>
        <p:spPr>
          <a:xfrm rot="21600000">
            <a:off x="23520319" y="11461775"/>
            <a:ext cx="381120" cy="679490"/>
          </a:xfrm>
          <a:prstGeom prst="rect">
            <a:avLst/>
          </a:prstGeom>
        </p:spPr>
      </p:pic>
      <p:pic>
        <p:nvPicPr>
          <p:cNvPr id="490" name="picture 490"/>
          <p:cNvPicPr>
            <a:picLocks noChangeAspect="1"/>
          </p:cNvPicPr>
          <p:nvPr/>
        </p:nvPicPr>
        <p:blipFill>
          <a:blip r:embed="rId3"/>
          <a:stretch>
            <a:fillRect/>
          </a:stretch>
        </p:blipFill>
        <p:spPr>
          <a:xfrm rot="21600000">
            <a:off x="0" y="736548"/>
            <a:ext cx="209458" cy="1124026"/>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2" name="picture 492"/>
          <p:cNvPicPr>
            <a:picLocks noChangeAspect="1"/>
          </p:cNvPicPr>
          <p:nvPr/>
        </p:nvPicPr>
        <p:blipFill>
          <a:blip r:embed="rId1"/>
          <a:stretch>
            <a:fillRect/>
          </a:stretch>
        </p:blipFill>
        <p:spPr>
          <a:xfrm rot="21600000">
            <a:off x="0" y="0"/>
            <a:ext cx="24377660" cy="13716000"/>
          </a:xfrm>
          <a:prstGeom prst="rect">
            <a:avLst/>
          </a:prstGeom>
        </p:spPr>
      </p:pic>
      <p:sp>
        <p:nvSpPr>
          <p:cNvPr id="494" name="textbox 494"/>
          <p:cNvSpPr/>
          <p:nvPr/>
        </p:nvSpPr>
        <p:spPr>
          <a:xfrm>
            <a:off x="4476638" y="4252435"/>
            <a:ext cx="14687550" cy="4057015"/>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26670" algn="l" rtl="0" eaLnBrk="0">
              <a:lnSpc>
                <a:spcPct val="97000"/>
              </a:lnSpc>
            </a:pPr>
            <a:r>
              <a:rPr sz="7800" b="1" kern="0" spc="630" dirty="0">
                <a:solidFill>
                  <a:srgbClr val="000000">
                    <a:alpha val="100000"/>
                  </a:srgbClr>
                </a:solidFill>
                <a:latin typeface="楷体" panose="02010609060101010101" charset="-122"/>
                <a:ea typeface="楷体" panose="02010609060101010101" charset="-122"/>
                <a:cs typeface="楷体" panose="02010609060101010101" charset="-122"/>
              </a:rPr>
              <a:t>2026年6月第四周(6.22-</a:t>
            </a:r>
            <a:r>
              <a:rPr sz="7800" b="1" kern="0" spc="620" dirty="0">
                <a:solidFill>
                  <a:srgbClr val="000000">
                    <a:alpha val="100000"/>
                  </a:srgbClr>
                </a:solidFill>
                <a:latin typeface="楷体" panose="02010609060101010101" charset="-122"/>
                <a:ea typeface="楷体" panose="02010609060101010101" charset="-122"/>
                <a:cs typeface="楷体" panose="02010609060101010101" charset="-122"/>
              </a:rPr>
              <a:t>6.30)</a:t>
            </a:r>
            <a:endParaRPr sz="7800" dirty="0">
              <a:latin typeface="楷体" panose="02010609060101010101" charset="-122"/>
              <a:ea typeface="楷体" panose="02010609060101010101" charset="-122"/>
              <a:cs typeface="楷体" panose="02010609060101010101" charset="-122"/>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12700" algn="l" rtl="0" eaLnBrk="0">
              <a:lnSpc>
                <a:spcPct val="97000"/>
              </a:lnSpc>
              <a:spcBef>
                <a:spcPts val="1145"/>
              </a:spcBef>
            </a:pPr>
            <a:r>
              <a:rPr sz="3800" kern="0" spc="-230" dirty="0">
                <a:solidFill>
                  <a:srgbClr val="000000">
                    <a:alpha val="100000"/>
                  </a:srgbClr>
                </a:solidFill>
                <a:latin typeface="黑体" panose="02010609060101010101" charset="-122"/>
                <a:ea typeface="黑体" panose="02010609060101010101" charset="-122"/>
                <a:cs typeface="黑体" panose="02010609060101010101" charset="-122"/>
              </a:rPr>
              <a:t>·</a:t>
            </a:r>
            <a:r>
              <a:rPr sz="3800" b="1" kern="0" spc="-230" dirty="0">
                <a:solidFill>
                  <a:srgbClr val="000000">
                    <a:alpha val="100000"/>
                  </a:srgbClr>
                </a:solidFill>
                <a:latin typeface="黑体" panose="02010609060101010101" charset="-122"/>
                <a:ea typeface="黑体" panose="02010609060101010101" charset="-122"/>
                <a:cs typeface="黑体" panose="02010609060101010101" charset="-122"/>
              </a:rPr>
              <a:t>《中华人民共和国商</a:t>
            </a:r>
            <a:r>
              <a:rPr sz="3800" b="1" kern="0" spc="-240" dirty="0">
                <a:solidFill>
                  <a:srgbClr val="000000">
                    <a:alpha val="100000"/>
                  </a:srgbClr>
                </a:solidFill>
                <a:latin typeface="黑体" panose="02010609060101010101" charset="-122"/>
                <a:ea typeface="黑体" panose="02010609060101010101" charset="-122"/>
                <a:cs typeface="黑体" panose="02010609060101010101" charset="-122"/>
              </a:rPr>
              <a:t>标法》</a:t>
            </a:r>
            <a:endParaRPr sz="3800" dirty="0">
              <a:latin typeface="黑体" panose="02010609060101010101" charset="-122"/>
              <a:ea typeface="黑体" panose="02010609060101010101" charset="-122"/>
              <a:cs typeface="黑体" panose="02010609060101010101" charset="-122"/>
            </a:endParaRPr>
          </a:p>
          <a:p>
            <a:pPr marL="12700" algn="l" rtl="0" eaLnBrk="0">
              <a:lnSpc>
                <a:spcPct val="97000"/>
              </a:lnSpc>
              <a:spcBef>
                <a:spcPts val="2095"/>
              </a:spcBef>
            </a:pPr>
            <a:r>
              <a:rPr sz="3800" kern="0" spc="-260" dirty="0">
                <a:solidFill>
                  <a:srgbClr val="000000">
                    <a:alpha val="100000"/>
                  </a:srgbClr>
                </a:solidFill>
                <a:latin typeface="黑体" panose="02010609060101010101" charset="-122"/>
                <a:ea typeface="黑体" panose="02010609060101010101" charset="-122"/>
                <a:cs typeface="黑体" panose="02010609060101010101" charset="-122"/>
              </a:rPr>
              <a:t>·</a:t>
            </a:r>
            <a:r>
              <a:rPr sz="3800" kern="0" spc="-260" dirty="0">
                <a:solidFill>
                  <a:srgbClr val="000000">
                    <a:alpha val="100000"/>
                  </a:srgbClr>
                </a:solidFill>
                <a:latin typeface="黑体" panose="02010609060101010101" charset="-122"/>
                <a:ea typeface="黑体" panose="02010609060101010101" charset="-122"/>
                <a:cs typeface="黑体" panose="02010609060101010101" charset="-122"/>
              </a:rPr>
              <a:t> </a:t>
            </a:r>
            <a:r>
              <a:rPr sz="3800" b="1" kern="0" spc="-260" dirty="0">
                <a:solidFill>
                  <a:srgbClr val="000000">
                    <a:alpha val="100000"/>
                  </a:srgbClr>
                </a:solidFill>
                <a:latin typeface="黑体" panose="02010609060101010101" charset="-122"/>
                <a:ea typeface="黑体" panose="02010609060101010101" charset="-122"/>
                <a:cs typeface="黑体" panose="02010609060101010101" charset="-122"/>
              </a:rPr>
              <a:t>天台抽水蓄能电站全面投产</a:t>
            </a:r>
            <a:endParaRPr sz="3800" dirty="0">
              <a:latin typeface="黑体" panose="02010609060101010101" charset="-122"/>
              <a:ea typeface="黑体" panose="02010609060101010101" charset="-122"/>
              <a:cs typeface="黑体" panose="02010609060101010101" charset="-122"/>
            </a:endParaRPr>
          </a:p>
          <a:p>
            <a:pPr algn="l" rtl="0" eaLnBrk="0">
              <a:lnSpc>
                <a:spcPct val="101000"/>
              </a:lnSpc>
            </a:pPr>
            <a:endParaRPr sz="1700" dirty="0">
              <a:latin typeface="Arial" panose="020B0604020202020204"/>
              <a:ea typeface="Arial" panose="020B0604020202020204"/>
              <a:cs typeface="Arial" panose="020B0604020202020204"/>
            </a:endParaRPr>
          </a:p>
          <a:p>
            <a:pPr algn="l" rtl="0" eaLnBrk="0">
              <a:lnSpc>
                <a:spcPct val="14000"/>
              </a:lnSpc>
            </a:pPr>
            <a:endParaRPr sz="100" dirty="0">
              <a:latin typeface="Arial" panose="020B0604020202020204"/>
              <a:ea typeface="Arial" panose="020B0604020202020204"/>
              <a:cs typeface="Arial" panose="020B0604020202020204"/>
            </a:endParaRPr>
          </a:p>
          <a:p>
            <a:pPr marL="12700" algn="l" rtl="0" eaLnBrk="0">
              <a:lnSpc>
                <a:spcPct val="97000"/>
              </a:lnSpc>
            </a:pPr>
            <a:r>
              <a:rPr sz="3800" kern="0" spc="-250" dirty="0">
                <a:solidFill>
                  <a:srgbClr val="000000">
                    <a:alpha val="100000"/>
                  </a:srgbClr>
                </a:solidFill>
                <a:latin typeface="黑体" panose="02010609060101010101" charset="-122"/>
                <a:ea typeface="黑体" panose="02010609060101010101" charset="-122"/>
                <a:cs typeface="黑体" panose="02010609060101010101" charset="-122"/>
              </a:rPr>
              <a:t>·</a:t>
            </a:r>
            <a:r>
              <a:rPr sz="3800" kern="0" spc="-250" dirty="0">
                <a:solidFill>
                  <a:srgbClr val="000000">
                    <a:alpha val="100000"/>
                  </a:srgbClr>
                </a:solidFill>
                <a:latin typeface="黑体" panose="02010609060101010101" charset="-122"/>
                <a:ea typeface="黑体" panose="02010609060101010101" charset="-122"/>
                <a:cs typeface="黑体" panose="02010609060101010101" charset="-122"/>
              </a:rPr>
              <a:t> </a:t>
            </a:r>
            <a:r>
              <a:rPr sz="3800" b="1" kern="0" spc="-250" dirty="0">
                <a:solidFill>
                  <a:srgbClr val="000000">
                    <a:alpha val="100000"/>
                  </a:srgbClr>
                </a:solidFill>
                <a:latin typeface="黑体" panose="02010609060101010101" charset="-122"/>
                <a:ea typeface="黑体" panose="02010609060101010101" charset="-122"/>
                <a:cs typeface="黑体" panose="02010609060101010101" charset="-122"/>
              </a:rPr>
              <a:t>我国核聚变堆超导磁体研制取得新突</a:t>
            </a:r>
            <a:r>
              <a:rPr sz="3800" b="1" kern="0" spc="-260" dirty="0">
                <a:solidFill>
                  <a:srgbClr val="000000">
                    <a:alpha val="100000"/>
                  </a:srgbClr>
                </a:solidFill>
                <a:latin typeface="黑体" panose="02010609060101010101" charset="-122"/>
                <a:ea typeface="黑体" panose="02010609060101010101" charset="-122"/>
                <a:cs typeface="黑体" panose="02010609060101010101" charset="-122"/>
              </a:rPr>
              <a:t>破</a:t>
            </a:r>
            <a:endParaRPr sz="3800" dirty="0">
              <a:latin typeface="黑体" panose="02010609060101010101" charset="-122"/>
              <a:ea typeface="黑体" panose="02010609060101010101" charset="-122"/>
              <a:cs typeface="黑体" panose="02010609060101010101" charset="-122"/>
            </a:endParaRPr>
          </a:p>
        </p:txBody>
      </p:sp>
      <p:sp>
        <p:nvSpPr>
          <p:cNvPr id="496" name="textbox 496"/>
          <p:cNvSpPr/>
          <p:nvPr/>
        </p:nvSpPr>
        <p:spPr>
          <a:xfrm>
            <a:off x="21780500" y="273042"/>
            <a:ext cx="184213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kern="0" spc="26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26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a:p>
            <a:pPr marL="24765"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498" name="picture 498"/>
          <p:cNvPicPr>
            <a:picLocks noChangeAspect="1"/>
          </p:cNvPicPr>
          <p:nvPr/>
        </p:nvPicPr>
        <p:blipFill>
          <a:blip r:embed="rId2"/>
          <a:stretch>
            <a:fillRect/>
          </a:stretch>
        </p:blipFill>
        <p:spPr>
          <a:xfrm rot="21600000">
            <a:off x="21107522" y="266639"/>
            <a:ext cx="628618" cy="62229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table 32"/>
          <p:cNvGraphicFramePr>
            <a:graphicFrameLocks noGrp="1"/>
          </p:cNvGraphicFramePr>
          <p:nvPr/>
        </p:nvGraphicFramePr>
        <p:xfrm>
          <a:off x="387461" y="2133660"/>
          <a:ext cx="23602314" cy="10254614"/>
        </p:xfrm>
        <a:graphic>
          <a:graphicData uri="http://schemas.openxmlformats.org/drawingml/2006/table">
            <a:tbl>
              <a:tblPr/>
              <a:tblGrid>
                <a:gridCol w="13448664"/>
                <a:gridCol w="10153650"/>
              </a:tblGrid>
              <a:tr h="7649209">
                <a:tc gridSpan="2">
                  <a:txBody>
                    <a:bodyPr/>
                    <a:lstStyle/>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marL="1828165" algn="l" rtl="0" eaLnBrk="0">
                        <a:lnSpc>
                          <a:spcPct val="88000"/>
                        </a:lnSpc>
                        <a:spcBef>
                          <a:spcPts val="0"/>
                        </a:spcBef>
                      </a:pPr>
                      <a:r>
                        <a:rPr sz="42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1.“十五五”规划建议明确要求：“前瞻布局未来产业，探索多元技术路线、典型应用场景</a:t>
                      </a:r>
                      <a:r>
                        <a:rPr sz="42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、可行商</a:t>
                      </a:r>
                      <a:endParaRPr sz="4200" dirty="0">
                        <a:latin typeface="宋体" panose="02010600030101010101" pitchFamily="2" charset="-122"/>
                        <a:ea typeface="宋体" panose="02010600030101010101" pitchFamily="2" charset="-122"/>
                        <a:cs typeface="宋体" panose="02010600030101010101" pitchFamily="2" charset="-122"/>
                      </a:endParaRPr>
                    </a:p>
                    <a:p>
                      <a:pPr marL="247015" algn="l" rtl="0" eaLnBrk="0">
                        <a:lnSpc>
                          <a:spcPts val="7215"/>
                        </a:lnSpc>
                      </a:pPr>
                      <a:r>
                        <a:rPr sz="4100"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业模式、市场监管规则。”以下关于未来产业发展说法正</a:t>
                      </a:r>
                      <a:r>
                        <a:rPr sz="41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确的是：</a:t>
                      </a:r>
                      <a:endParaRPr sz="41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4000"/>
                        </a:lnSpc>
                      </a:pPr>
                      <a:endParaRPr sz="1000" dirty="0">
                        <a:latin typeface="Arial" panose="020B0604020202020204"/>
                        <a:ea typeface="Arial" panose="020B0604020202020204"/>
                        <a:cs typeface="Arial" panose="020B0604020202020204"/>
                      </a:endParaRPr>
                    </a:p>
                    <a:p>
                      <a:pPr marL="1224915" algn="l" rtl="0" eaLnBrk="0">
                        <a:lnSpc>
                          <a:spcPct val="95000"/>
                        </a:lnSpc>
                        <a:spcBef>
                          <a:spcPts val="1265"/>
                        </a:spcBef>
                      </a:pPr>
                      <a:r>
                        <a:rPr sz="4200" kern="0" spc="-290" dirty="0">
                          <a:solidFill>
                            <a:srgbClr val="000000">
                              <a:alpha val="100000"/>
                            </a:srgbClr>
                          </a:solidFill>
                          <a:latin typeface="Arial" panose="020B0604020202020204"/>
                          <a:ea typeface="Arial" panose="020B0604020202020204"/>
                          <a:cs typeface="Arial" panose="020B0604020202020204"/>
                        </a:rPr>
                        <a:t>A.</a:t>
                      </a:r>
                      <a:r>
                        <a:rPr sz="4200" b="1" kern="0" spc="-2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培育发展未来产业，既是</a:t>
                      </a:r>
                      <a:r>
                        <a:rPr sz="4200" b="1"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国家发展的需要，</a:t>
                      </a:r>
                      <a:r>
                        <a:rPr sz="42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也对普通人生活水平提升具</a:t>
                      </a:r>
                      <a:r>
                        <a:rPr sz="42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有积极意义</a:t>
                      </a:r>
                      <a:endParaRPr sz="4200" dirty="0">
                        <a:latin typeface="宋体" panose="02010600030101010101" pitchFamily="2" charset="-122"/>
                        <a:ea typeface="宋体" panose="02010600030101010101" pitchFamily="2" charset="-122"/>
                        <a:cs typeface="宋体" panose="02010600030101010101" pitchFamily="2" charset="-122"/>
                      </a:endParaRPr>
                    </a:p>
                    <a:p>
                      <a:pPr marL="1250315" algn="l" rtl="0" eaLnBrk="0">
                        <a:lnSpc>
                          <a:spcPct val="97000"/>
                        </a:lnSpc>
                        <a:spcBef>
                          <a:spcPts val="2165"/>
                        </a:spcBef>
                      </a:pPr>
                      <a:r>
                        <a:rPr sz="4400" kern="0" spc="-380" dirty="0">
                          <a:solidFill>
                            <a:srgbClr val="000000">
                              <a:alpha val="100000"/>
                            </a:srgbClr>
                          </a:solidFill>
                          <a:latin typeface="Arial" panose="020B0604020202020204"/>
                          <a:ea typeface="Arial" panose="020B0604020202020204"/>
                          <a:cs typeface="Arial" panose="020B0604020202020204"/>
                        </a:rPr>
                        <a:t>B.</a:t>
                      </a:r>
                      <a:r>
                        <a:rPr sz="44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推动未来产业发展，必</a:t>
                      </a:r>
                      <a:r>
                        <a:rPr sz="4400" b="1" kern="0" spc="-3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须坚持稳中求进、全域同步，不断取得新突破</a:t>
                      </a:r>
                      <a:endParaRPr sz="4400" dirty="0">
                        <a:latin typeface="宋体" panose="02010600030101010101" pitchFamily="2" charset="-122"/>
                        <a:ea typeface="宋体" panose="02010600030101010101" pitchFamily="2" charset="-122"/>
                        <a:cs typeface="宋体" panose="02010600030101010101" pitchFamily="2" charset="-122"/>
                      </a:endParaRPr>
                    </a:p>
                    <a:p>
                      <a:pPr marL="1250315" algn="l" rtl="0" eaLnBrk="0">
                        <a:lnSpc>
                          <a:spcPct val="96000"/>
                        </a:lnSpc>
                        <a:spcBef>
                          <a:spcPts val="2000"/>
                        </a:spcBef>
                      </a:pPr>
                      <a:r>
                        <a:rPr sz="4400" kern="0" spc="-360" dirty="0">
                          <a:solidFill>
                            <a:srgbClr val="000000">
                              <a:alpha val="100000"/>
                            </a:srgbClr>
                          </a:solidFill>
                          <a:latin typeface="Arial" panose="020B0604020202020204"/>
                          <a:ea typeface="Arial" panose="020B0604020202020204"/>
                          <a:cs typeface="Arial" panose="020B0604020202020204"/>
                        </a:rPr>
                        <a:t>C.</a:t>
                      </a:r>
                      <a:r>
                        <a:rPr sz="4400" b="1"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促进未来产</a:t>
                      </a:r>
                      <a:r>
                        <a:rPr sz="44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业逐步替代传统产业</a:t>
                      </a:r>
                      <a:r>
                        <a:rPr sz="44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，是现代化产业体系建设的关键一环</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0000"/>
                        </a:lnSpc>
                      </a:pPr>
                      <a:endParaRPr sz="1900" dirty="0">
                        <a:latin typeface="Arial" panose="020B0604020202020204"/>
                        <a:ea typeface="Arial" panose="020B0604020202020204"/>
                        <a:cs typeface="Arial" panose="020B0604020202020204"/>
                      </a:endParaRPr>
                    </a:p>
                    <a:p>
                      <a:pPr algn="l" rtl="0" eaLnBrk="0">
                        <a:lnSpc>
                          <a:spcPct val="14000"/>
                        </a:lnSpc>
                      </a:pPr>
                      <a:endParaRPr sz="100" dirty="0">
                        <a:latin typeface="Arial" panose="020B0604020202020204"/>
                        <a:ea typeface="Arial" panose="020B0604020202020204"/>
                        <a:cs typeface="Arial" panose="020B0604020202020204"/>
                      </a:endParaRPr>
                    </a:p>
                    <a:p>
                      <a:pPr marL="1250315" algn="l" rtl="0" eaLnBrk="0">
                        <a:lnSpc>
                          <a:spcPct val="96000"/>
                        </a:lnSpc>
                      </a:pPr>
                      <a:r>
                        <a:rPr sz="4400" kern="0" spc="-360" dirty="0">
                          <a:solidFill>
                            <a:srgbClr val="000000">
                              <a:alpha val="100000"/>
                            </a:srgbClr>
                          </a:solidFill>
                          <a:latin typeface="Times New Roman" panose="02020603050405020304"/>
                          <a:ea typeface="Times New Roman" panose="02020603050405020304"/>
                          <a:cs typeface="Times New Roman" panose="02020603050405020304"/>
                        </a:rPr>
                        <a:t>D.</a:t>
                      </a:r>
                      <a:r>
                        <a:rPr sz="44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未来产业的发展，很大程度上决定科技</a:t>
                      </a:r>
                      <a:r>
                        <a:rPr sz="44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突破的速度、广度、深度</a:t>
                      </a:r>
                      <a:endParaRPr sz="44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a:noFill/>
                    </a:lnL>
                    <a:lnR>
                      <a:noFill/>
                    </a:lnR>
                    <a:lnT>
                      <a:noFill/>
                    </a:lnT>
                    <a:lnB>
                      <a:noFill/>
                    </a:lnB>
                  </a:tcPr>
                </a:tc>
                <a:tc hMerge="1">
                  <a:tcPr marL="0" marR="0" marT="0" marB="0" vert="horz">
                    <a:lnL>
                      <a:noFill/>
                    </a:lnL>
                    <a:lnR>
                      <a:noFill/>
                    </a:lnR>
                    <a:lnT>
                      <a:noFill/>
                    </a:lnT>
                    <a:lnB>
                      <a:noFill/>
                    </a:lnB>
                  </a:tcPr>
                </a:tc>
              </a:tr>
              <a:tr h="2605404">
                <a:tc>
                  <a:txBody>
                    <a:bodyPr/>
                    <a:lstStyle/>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marL="1564005" algn="l" rtl="0" eaLnBrk="0">
                        <a:lnSpc>
                          <a:spcPct val="95000"/>
                        </a:lnSpc>
                        <a:spcBef>
                          <a:spcPts val="5"/>
                        </a:spcBef>
                      </a:pPr>
                      <a:r>
                        <a:rPr sz="5200" b="1" kern="0" spc="-4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200" b="1" kern="0" spc="-420" dirty="0">
                          <a:solidFill>
                            <a:srgbClr val="FF0000">
                              <a:alpha val="100000"/>
                            </a:srgbClr>
                          </a:solidFill>
                          <a:latin typeface="Times New Roman" panose="02020603050405020304"/>
                          <a:ea typeface="Times New Roman" panose="02020603050405020304"/>
                          <a:cs typeface="Times New Roman" panose="02020603050405020304"/>
                        </a:rPr>
                        <a:t>A</a:t>
                      </a:r>
                      <a:endParaRPr sz="5200" dirty="0">
                        <a:latin typeface="Times New Roman" panose="02020603050405020304"/>
                        <a:ea typeface="Times New Roman" panose="02020603050405020304"/>
                        <a:cs typeface="Times New Roman" panose="02020603050405020304"/>
                      </a:endParaRPr>
                    </a:p>
                  </a:txBody>
                  <a:tcPr marL="0" marR="0" marT="0" marB="0" vert="horz">
                    <a:lnL>
                      <a:noFill/>
                    </a:lnL>
                    <a:lnR>
                      <a:noFill/>
                    </a:lnR>
                    <a:lnT>
                      <a:noFill/>
                    </a:lnT>
                    <a:lnB>
                      <a:noFill/>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34" name="textbox 34"/>
          <p:cNvSpPr/>
          <p:nvPr/>
        </p:nvSpPr>
        <p:spPr>
          <a:xfrm>
            <a:off x="717600" y="763279"/>
            <a:ext cx="23348314" cy="93789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815"/>
              </a:lnSpc>
            </a:pPr>
            <a:r>
              <a:rPr sz="1100" kern="0" spc="3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a:p>
            <a:pPr marL="12700" algn="l" rtl="0" eaLnBrk="0">
              <a:lnSpc>
                <a:spcPct val="94000"/>
              </a:lnSpc>
              <a:spcBef>
                <a:spcPts val="55"/>
              </a:spcBef>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36" name="textbox 36"/>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2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endParaRPr sz="1100" dirty="0">
              <a:latin typeface="Times New Roman" panose="02020603050405020304"/>
              <a:ea typeface="Times New Roman" panose="02020603050405020304"/>
              <a:cs typeface="Times New Roman" panose="02020603050405020304"/>
            </a:endParaRPr>
          </a:p>
        </p:txBody>
      </p:sp>
      <p:pic>
        <p:nvPicPr>
          <p:cNvPr id="38" name="picture 38"/>
          <p:cNvPicPr>
            <a:picLocks noChangeAspect="1"/>
          </p:cNvPicPr>
          <p:nvPr/>
        </p:nvPicPr>
        <p:blipFill>
          <a:blip r:embed="rId1"/>
          <a:stretch>
            <a:fillRect/>
          </a:stretch>
        </p:blipFill>
        <p:spPr>
          <a:xfrm rot="21600000">
            <a:off x="21602760" y="266639"/>
            <a:ext cx="628620" cy="628739"/>
          </a:xfrm>
          <a:prstGeom prst="rect">
            <a:avLst/>
          </a:prstGeom>
        </p:spPr>
      </p:pic>
      <p:pic>
        <p:nvPicPr>
          <p:cNvPr id="40" name="picture 40"/>
          <p:cNvPicPr>
            <a:picLocks noChangeAspect="1"/>
          </p:cNvPicPr>
          <p:nvPr/>
        </p:nvPicPr>
        <p:blipFill>
          <a:blip r:embed="rId2"/>
          <a:stretch>
            <a:fillRect/>
          </a:stretch>
        </p:blipFill>
        <p:spPr>
          <a:xfrm rot="21600000">
            <a:off x="23520319" y="11461775"/>
            <a:ext cx="381120" cy="679490"/>
          </a:xfrm>
          <a:prstGeom prst="rect">
            <a:avLst/>
          </a:prstGeom>
        </p:spPr>
      </p:pic>
      <p:pic>
        <p:nvPicPr>
          <p:cNvPr id="42" name="picture 42"/>
          <p:cNvPicPr>
            <a:picLocks noChangeAspect="1"/>
          </p:cNvPicPr>
          <p:nvPr/>
        </p:nvPicPr>
        <p:blipFill>
          <a:blip r:embed="rId3"/>
          <a:stretch>
            <a:fillRect/>
          </a:stretch>
        </p:blipFill>
        <p:spPr>
          <a:xfrm rot="21600000">
            <a:off x="0" y="736548"/>
            <a:ext cx="209458" cy="1124026"/>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0" name="picture 500"/>
          <p:cNvPicPr>
            <a:picLocks noChangeAspect="1"/>
          </p:cNvPicPr>
          <p:nvPr/>
        </p:nvPicPr>
        <p:blipFill>
          <a:blip r:embed="rId1"/>
          <a:stretch>
            <a:fillRect/>
          </a:stretch>
        </p:blipFill>
        <p:spPr>
          <a:xfrm rot="21600000">
            <a:off x="0" y="0"/>
            <a:ext cx="24377660" cy="13716000"/>
          </a:xfrm>
          <a:prstGeom prst="rect">
            <a:avLst/>
          </a:prstGeom>
        </p:spPr>
      </p:pic>
      <p:sp>
        <p:nvSpPr>
          <p:cNvPr id="502" name="textbox 502"/>
          <p:cNvSpPr/>
          <p:nvPr/>
        </p:nvSpPr>
        <p:spPr>
          <a:xfrm>
            <a:off x="165059" y="2619652"/>
            <a:ext cx="23522305" cy="9413240"/>
          </a:xfrm>
          <a:prstGeom prst="rect">
            <a:avLst/>
          </a:prstGeom>
          <a:noFill/>
          <a:ln w="0" cap="flat">
            <a:noFill/>
            <a:prstDash val="solid"/>
            <a:miter lim="0"/>
          </a:ln>
        </p:spPr>
        <p:txBody>
          <a:bodyPr vert="horz" wrap="square" lIns="0" tIns="0" rIns="0" bIns="0"/>
          <a:lstStyle/>
          <a:p>
            <a:pPr algn="l" rtl="0" eaLnBrk="0">
              <a:lnSpc>
                <a:spcPct val="68000"/>
              </a:lnSpc>
            </a:pPr>
            <a:endParaRPr sz="100" dirty="0">
              <a:latin typeface="Arial" panose="020B0604020202020204"/>
              <a:ea typeface="Arial" panose="020B0604020202020204"/>
              <a:cs typeface="Arial" panose="020B0604020202020204"/>
            </a:endParaRPr>
          </a:p>
          <a:p>
            <a:pPr marL="12700" algn="l" rtl="0" eaLnBrk="0">
              <a:lnSpc>
                <a:spcPct val="97000"/>
              </a:lnSpc>
            </a:pPr>
            <a:r>
              <a:rPr sz="3800" kern="0" spc="250" dirty="0">
                <a:solidFill>
                  <a:srgbClr val="FFFFFF">
                    <a:alpha val="100000"/>
                  </a:srgbClr>
                </a:solidFill>
                <a:latin typeface="黑体" panose="02010609060101010101" charset="-122"/>
                <a:ea typeface="黑体" panose="02010609060101010101" charset="-122"/>
                <a:cs typeface="黑体" panose="02010609060101010101" charset="-122"/>
              </a:rPr>
              <a:t>·</a:t>
            </a:r>
            <a:r>
              <a:rPr sz="3800" kern="0" spc="-970" dirty="0">
                <a:solidFill>
                  <a:srgbClr val="FFFFFF">
                    <a:alpha val="100000"/>
                  </a:srgbClr>
                </a:solidFill>
                <a:latin typeface="黑体" panose="02010609060101010101" charset="-122"/>
                <a:ea typeface="黑体" panose="02010609060101010101" charset="-122"/>
                <a:cs typeface="黑体" panose="02010609060101010101" charset="-122"/>
              </a:rPr>
              <a:t> </a:t>
            </a:r>
            <a:r>
              <a:rPr sz="3800" kern="0" spc="25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3800" kern="0" spc="250" dirty="0">
                <a:solidFill>
                  <a:srgbClr val="FFFFFF">
                    <a:alpha val="100000"/>
                  </a:srgbClr>
                </a:solidFill>
                <a:latin typeface="黑体" panose="02010609060101010101" charset="-122"/>
                <a:ea typeface="黑体" panose="02010609060101010101" charset="-122"/>
                <a:cs typeface="黑体" panose="02010609060101010101" charset="-122"/>
              </a:rPr>
              <a:t>  </a:t>
            </a:r>
            <a:r>
              <a:rPr sz="3800" kern="0" spc="250" dirty="0">
                <a:solidFill>
                  <a:srgbClr val="FFFFFF">
                    <a:alpha val="100000"/>
                  </a:srgbClr>
                </a:solidFill>
                <a:latin typeface="黑体" panose="02010609060101010101" charset="-122"/>
                <a:ea typeface="黑体" panose="02010609060101010101" charset="-122"/>
                <a:cs typeface="黑体" panose="02010609060101010101" charset="-122"/>
              </a:rPr>
              <a:t>《中华人民共和国商标法》已</a:t>
            </a:r>
            <a:r>
              <a:rPr sz="3800" kern="0" spc="240" dirty="0">
                <a:solidFill>
                  <a:srgbClr val="FFFFFF">
                    <a:alpha val="100000"/>
                  </a:srgbClr>
                </a:solidFill>
                <a:latin typeface="黑体" panose="02010609060101010101" charset="-122"/>
                <a:ea typeface="黑体" panose="02010609060101010101" charset="-122"/>
                <a:cs typeface="黑体" panose="02010609060101010101" charset="-122"/>
              </a:rPr>
              <a:t>由中华人民共和国第十四届全国人民代表大会常务委员会</a:t>
            </a:r>
            <a:endParaRPr sz="3800" dirty="0">
              <a:latin typeface="黑体" panose="02010609060101010101" charset="-122"/>
              <a:ea typeface="黑体" panose="02010609060101010101" charset="-122"/>
              <a:cs typeface="黑体" panose="02010609060101010101" charset="-122"/>
            </a:endParaRPr>
          </a:p>
          <a:p>
            <a:pPr algn="l" rtl="0" eaLnBrk="0">
              <a:lnSpc>
                <a:spcPct val="156000"/>
              </a:lnSpc>
            </a:pPr>
            <a:endParaRPr sz="1000" dirty="0">
              <a:latin typeface="Arial" panose="020B0604020202020204"/>
              <a:ea typeface="Arial" panose="020B0604020202020204"/>
              <a:cs typeface="Arial" panose="020B0604020202020204"/>
            </a:endParaRPr>
          </a:p>
          <a:p>
            <a:pPr marL="3225165" algn="l" rtl="0" eaLnBrk="0">
              <a:lnSpc>
                <a:spcPct val="92000"/>
              </a:lnSpc>
              <a:spcBef>
                <a:spcPts val="1200"/>
              </a:spcBef>
            </a:pPr>
            <a:r>
              <a:rPr sz="4000" kern="0" spc="50" dirty="0">
                <a:solidFill>
                  <a:srgbClr val="FFFFFF">
                    <a:alpha val="100000"/>
                  </a:srgbClr>
                </a:solidFill>
                <a:latin typeface="黑体" panose="02010609060101010101" charset="-122"/>
                <a:ea typeface="黑体" panose="02010609060101010101" charset="-122"/>
                <a:cs typeface="黑体" panose="02010609060101010101" charset="-122"/>
              </a:rPr>
              <a:t>第二十三次会议于2026年6月26日修订通过，现予公布，自2027年1月1日起施行。</a:t>
            </a:r>
            <a:endParaRPr sz="4000" dirty="0">
              <a:latin typeface="黑体" panose="02010609060101010101" charset="-122"/>
              <a:ea typeface="黑体" panose="02010609060101010101" charset="-122"/>
              <a:cs typeface="黑体" panose="02010609060101010101" charset="-122"/>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marL="882650" algn="l" rtl="0" eaLnBrk="0">
              <a:lnSpc>
                <a:spcPct val="95000"/>
              </a:lnSpc>
              <a:spcBef>
                <a:spcPts val="151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marL="1478915" algn="l" rtl="0" eaLnBrk="0">
              <a:lnSpc>
                <a:spcPct val="95000"/>
              </a:lnSpc>
              <a:spcBef>
                <a:spcPts val="930"/>
              </a:spcBef>
            </a:pPr>
            <a:r>
              <a:rPr sz="3100" b="1" kern="0" spc="190" dirty="0">
                <a:solidFill>
                  <a:srgbClr val="000000">
                    <a:alpha val="100000"/>
                  </a:srgbClr>
                </a:solidFill>
                <a:latin typeface="黑体" panose="02010609060101010101" charset="-122"/>
                <a:ea typeface="黑体" panose="02010609060101010101" charset="-122"/>
                <a:cs typeface="黑体" panose="02010609060101010101" charset="-122"/>
              </a:rPr>
              <a:t>完善立法宗旨与商标定义：在立法目的中增加“规范商标的注册与使用”,</a:t>
            </a:r>
            <a:r>
              <a:rPr sz="3100" b="1" kern="0" spc="180" dirty="0">
                <a:solidFill>
                  <a:srgbClr val="000000">
                    <a:alpha val="100000"/>
                  </a:srgbClr>
                </a:solidFill>
                <a:latin typeface="黑体" panose="02010609060101010101" charset="-122"/>
                <a:ea typeface="黑体" panose="02010609060101010101" charset="-122"/>
                <a:cs typeface="黑体" panose="02010609060101010101" charset="-122"/>
              </a:rPr>
              <a:t>并将商标的定义明确为“用以识别和区分商品</a:t>
            </a:r>
            <a:endParaRPr sz="3100" dirty="0">
              <a:latin typeface="黑体" panose="02010609060101010101" charset="-122"/>
              <a:ea typeface="黑体" panose="02010609060101010101" charset="-122"/>
              <a:cs typeface="黑体" panose="02010609060101010101" charset="-122"/>
            </a:endParaRPr>
          </a:p>
          <a:p>
            <a:pPr algn="l" rtl="0" eaLnBrk="0">
              <a:lnSpc>
                <a:spcPct val="103000"/>
              </a:lnSpc>
            </a:pPr>
            <a:endParaRPr sz="1000" dirty="0">
              <a:latin typeface="Arial" panose="020B0604020202020204"/>
              <a:ea typeface="Arial" panose="020B0604020202020204"/>
              <a:cs typeface="Arial" panose="020B0604020202020204"/>
            </a:endParaRPr>
          </a:p>
          <a:p>
            <a:pPr marL="545465" algn="l" rtl="0" eaLnBrk="0">
              <a:lnSpc>
                <a:spcPct val="95000"/>
              </a:lnSpc>
              <a:spcBef>
                <a:spcPts val="930"/>
              </a:spcBef>
            </a:pPr>
            <a:r>
              <a:rPr sz="3100" b="1" kern="0" spc="120" dirty="0">
                <a:solidFill>
                  <a:srgbClr val="000000">
                    <a:alpha val="100000"/>
                  </a:srgbClr>
                </a:solidFill>
                <a:latin typeface="黑体" panose="02010609060101010101" charset="-122"/>
                <a:ea typeface="黑体" panose="02010609060101010101" charset="-122"/>
                <a:cs typeface="黑体" panose="02010609060101010101" charset="-122"/>
              </a:rPr>
              <a:t>或者服务来源的标志”,同时明确了商标使用的内涵包括通过互联网等信息网络实施</a:t>
            </a:r>
            <a:r>
              <a:rPr sz="3100" b="1" kern="0" spc="110" dirty="0">
                <a:solidFill>
                  <a:srgbClr val="000000">
                    <a:alpha val="100000"/>
                  </a:srgbClr>
                </a:solidFill>
                <a:latin typeface="黑体" panose="02010609060101010101" charset="-122"/>
                <a:ea typeface="黑体" panose="02010609060101010101" charset="-122"/>
                <a:cs typeface="黑体" panose="02010609060101010101" charset="-122"/>
              </a:rPr>
              <a:t>的行为。</a:t>
            </a:r>
            <a:endParaRPr sz="3100" dirty="0">
              <a:latin typeface="黑体" panose="02010609060101010101" charset="-122"/>
              <a:ea typeface="黑体" panose="02010609060101010101" charset="-122"/>
              <a:cs typeface="黑体" panose="02010609060101010101" charset="-122"/>
            </a:endParaRPr>
          </a:p>
          <a:p>
            <a:pPr algn="r" rtl="0" eaLnBrk="0">
              <a:lnSpc>
                <a:spcPct val="93000"/>
              </a:lnSpc>
              <a:spcBef>
                <a:spcPts val="2075"/>
              </a:spcBef>
            </a:pPr>
            <a:r>
              <a:rPr sz="3100" b="1" kern="0" spc="160" dirty="0">
                <a:solidFill>
                  <a:srgbClr val="000000">
                    <a:alpha val="100000"/>
                  </a:srgbClr>
                </a:solidFill>
                <a:latin typeface="黑体" panose="02010609060101010101" charset="-122"/>
                <a:ea typeface="黑体" panose="02010609060101010101" charset="-122"/>
                <a:cs typeface="黑体" panose="02010609060101010101" charset="-122"/>
              </a:rPr>
              <a:t>优化禁注条款：在不得作为商标使用的标志中，增加了同中国共产党的名称、党旗、党徽、勋</a:t>
            </a:r>
            <a:r>
              <a:rPr sz="3100" b="1" kern="0" spc="150" dirty="0">
                <a:solidFill>
                  <a:srgbClr val="000000">
                    <a:alpha val="100000"/>
                  </a:srgbClr>
                </a:solidFill>
                <a:latin typeface="黑体" panose="02010609060101010101" charset="-122"/>
                <a:ea typeface="黑体" panose="02010609060101010101" charset="-122"/>
                <a:cs typeface="黑体" panose="02010609060101010101" charset="-122"/>
              </a:rPr>
              <a:t>章或者重要理论成就、历史</a:t>
            </a:r>
            <a:endParaRPr sz="3100" dirty="0">
              <a:latin typeface="黑体" panose="02010609060101010101" charset="-122"/>
              <a:ea typeface="黑体" panose="02010609060101010101" charset="-122"/>
              <a:cs typeface="黑体" panose="02010609060101010101" charset="-122"/>
            </a:endParaRPr>
          </a:p>
          <a:p>
            <a:pPr algn="l" rtl="0" eaLnBrk="0">
              <a:lnSpc>
                <a:spcPct val="127000"/>
              </a:lnSpc>
            </a:pPr>
            <a:endParaRPr sz="1000" dirty="0">
              <a:latin typeface="Arial" panose="020B0604020202020204"/>
              <a:ea typeface="Arial" panose="020B0604020202020204"/>
              <a:cs typeface="Arial" panose="020B0604020202020204"/>
            </a:endParaRPr>
          </a:p>
          <a:p>
            <a:pPr marL="558165" algn="l" rtl="0" eaLnBrk="0">
              <a:lnSpc>
                <a:spcPct val="97000"/>
              </a:lnSpc>
              <a:spcBef>
                <a:spcPts val="935"/>
              </a:spcBef>
            </a:pPr>
            <a:r>
              <a:rPr sz="3100" b="1" kern="0" spc="40" dirty="0">
                <a:solidFill>
                  <a:srgbClr val="000000">
                    <a:alpha val="100000"/>
                  </a:srgbClr>
                </a:solidFill>
                <a:latin typeface="黑体" panose="02010609060101010101" charset="-122"/>
                <a:ea typeface="黑体" panose="02010609060101010101" charset="-122"/>
                <a:cs typeface="黑体" panose="02010609060101010101" charset="-122"/>
              </a:rPr>
              <a:t>事件相关的标志性要素等相同或者近似的情形</a:t>
            </a:r>
            <a:r>
              <a:rPr sz="3100" b="1" kern="0" spc="30" dirty="0">
                <a:solidFill>
                  <a:srgbClr val="000000">
                    <a:alpha val="100000"/>
                  </a:srgbClr>
                </a:solidFill>
                <a:latin typeface="黑体" panose="02010609060101010101" charset="-122"/>
                <a:ea typeface="黑体" panose="02010609060101010101" charset="-122"/>
                <a:cs typeface="黑体" panose="02010609060101010101" charset="-122"/>
              </a:rPr>
              <a:t>。</a:t>
            </a:r>
            <a:endParaRPr sz="3100" dirty="0">
              <a:latin typeface="黑体" panose="02010609060101010101" charset="-122"/>
              <a:ea typeface="黑体" panose="02010609060101010101" charset="-122"/>
              <a:cs typeface="黑体" panose="02010609060101010101" charset="-122"/>
            </a:endParaRPr>
          </a:p>
          <a:p>
            <a:pPr marL="1478915" algn="l" rtl="0" eaLnBrk="0">
              <a:lnSpc>
                <a:spcPct val="93000"/>
              </a:lnSpc>
              <a:spcBef>
                <a:spcPts val="1765"/>
              </a:spcBef>
            </a:pPr>
            <a:r>
              <a:rPr sz="3300" b="1" kern="0" spc="-140" dirty="0">
                <a:solidFill>
                  <a:srgbClr val="000000">
                    <a:alpha val="100000"/>
                  </a:srgbClr>
                </a:solidFill>
                <a:latin typeface="黑体" panose="02010609060101010101" charset="-122"/>
                <a:ea typeface="黑体" panose="02010609060101010101" charset="-122"/>
                <a:cs typeface="黑体" panose="02010609060101010101" charset="-122"/>
              </a:rPr>
              <a:t>强化商标使用义务：旨在引导商标注册回归“使用”</a:t>
            </a:r>
            <a:r>
              <a:rPr sz="3300" b="1" kern="0" spc="-150" dirty="0">
                <a:solidFill>
                  <a:srgbClr val="000000">
                    <a:alpha val="100000"/>
                  </a:srgbClr>
                </a:solidFill>
                <a:latin typeface="黑体" panose="02010609060101010101" charset="-122"/>
                <a:ea typeface="黑体" panose="02010609060101010101" charset="-122"/>
                <a:cs typeface="黑体" panose="02010609060101010101" charset="-122"/>
              </a:rPr>
              <a:t>本源，遏制恶意囤积。</a:t>
            </a:r>
            <a:endParaRPr sz="3300" dirty="0">
              <a:latin typeface="黑体" panose="02010609060101010101" charset="-122"/>
              <a:ea typeface="黑体" panose="02010609060101010101" charset="-122"/>
              <a:cs typeface="黑体" panose="02010609060101010101" charset="-122"/>
            </a:endParaRPr>
          </a:p>
          <a:p>
            <a:pPr marL="1478915" algn="l" rtl="0" eaLnBrk="0">
              <a:lnSpc>
                <a:spcPct val="97000"/>
              </a:lnSpc>
              <a:spcBef>
                <a:spcPts val="2120"/>
              </a:spcBef>
            </a:pPr>
            <a:r>
              <a:rPr sz="3300" b="1" kern="0" spc="-150" dirty="0">
                <a:solidFill>
                  <a:srgbClr val="000000">
                    <a:alpha val="100000"/>
                  </a:srgbClr>
                </a:solidFill>
                <a:latin typeface="黑体" panose="02010609060101010101" charset="-122"/>
                <a:ea typeface="黑体" panose="02010609060101010101" charset="-122"/>
                <a:cs typeface="黑体" panose="02010609060101010101" charset="-122"/>
              </a:rPr>
              <a:t>加大侵权惩处力度：进一步提高商</a:t>
            </a:r>
            <a:r>
              <a:rPr sz="3300" b="1" kern="0" spc="-160" dirty="0">
                <a:solidFill>
                  <a:srgbClr val="000000">
                    <a:alpha val="100000"/>
                  </a:srgbClr>
                </a:solidFill>
                <a:latin typeface="黑体" panose="02010609060101010101" charset="-122"/>
                <a:ea typeface="黑体" panose="02010609060101010101" charset="-122"/>
                <a:cs typeface="黑体" panose="02010609060101010101" charset="-122"/>
              </a:rPr>
              <a:t>标侵权违法成本。</a:t>
            </a:r>
            <a:endParaRPr sz="3300" dirty="0">
              <a:latin typeface="黑体" panose="02010609060101010101" charset="-122"/>
              <a:ea typeface="黑体" panose="02010609060101010101" charset="-122"/>
              <a:cs typeface="黑体" panose="02010609060101010101" charset="-122"/>
            </a:endParaRPr>
          </a:p>
          <a:p>
            <a:pPr algn="l" rtl="0" eaLnBrk="0">
              <a:lnSpc>
                <a:spcPct val="121000"/>
              </a:lnSpc>
            </a:pPr>
            <a:endParaRPr sz="1000" dirty="0">
              <a:latin typeface="Arial" panose="020B0604020202020204"/>
              <a:ea typeface="Arial" panose="020B0604020202020204"/>
              <a:cs typeface="Arial" panose="020B0604020202020204"/>
            </a:endParaRPr>
          </a:p>
          <a:p>
            <a:pPr algn="l" rtl="0" eaLnBrk="0">
              <a:lnSpc>
                <a:spcPct val="107000"/>
              </a:lnSpc>
            </a:pPr>
            <a:endParaRPr sz="700" dirty="0">
              <a:latin typeface="Arial" panose="020B0604020202020204"/>
              <a:ea typeface="Arial" panose="020B0604020202020204"/>
              <a:cs typeface="Arial" panose="020B0604020202020204"/>
            </a:endParaRPr>
          </a:p>
          <a:p>
            <a:pPr marL="1478280" algn="l" rtl="0" eaLnBrk="0">
              <a:lnSpc>
                <a:spcPct val="95000"/>
              </a:lnSpc>
              <a:spcBef>
                <a:spcPts val="5"/>
              </a:spcBef>
            </a:pPr>
            <a:r>
              <a:rPr sz="3000" b="1" kern="0" spc="170" dirty="0">
                <a:solidFill>
                  <a:srgbClr val="000000">
                    <a:alpha val="100000"/>
                  </a:srgbClr>
                </a:solidFill>
                <a:latin typeface="黑体" panose="02010609060101010101" charset="-122"/>
                <a:ea typeface="黑体" panose="02010609060101010101" charset="-122"/>
                <a:cs typeface="黑体" panose="02010609060101010101" charset="-122"/>
              </a:rPr>
              <a:t>优化程序与强化公共服务：明确国务院</a:t>
            </a:r>
            <a:r>
              <a:rPr sz="3000" b="1" kern="0" spc="160" dirty="0">
                <a:solidFill>
                  <a:srgbClr val="000000">
                    <a:alpha val="100000"/>
                  </a:srgbClr>
                </a:solidFill>
                <a:latin typeface="黑体" panose="02010609060101010101" charset="-122"/>
                <a:ea typeface="黑体" panose="02010609060101010101" charset="-122"/>
                <a:cs typeface="黑体" panose="02010609060101010101" charset="-122"/>
              </a:rPr>
              <a:t>商标管理部门加强信息化、智能化商标公共服务体系建设。</a:t>
            </a:r>
            <a:endParaRPr sz="3000" dirty="0">
              <a:latin typeface="黑体" panose="02010609060101010101" charset="-122"/>
              <a:ea typeface="黑体" panose="02010609060101010101" charset="-122"/>
              <a:cs typeface="黑体" panose="02010609060101010101" charset="-122"/>
            </a:endParaRPr>
          </a:p>
        </p:txBody>
      </p:sp>
      <p:sp>
        <p:nvSpPr>
          <p:cNvPr id="504" name="textbox 504"/>
          <p:cNvSpPr/>
          <p:nvPr/>
        </p:nvSpPr>
        <p:spPr>
          <a:xfrm>
            <a:off x="793678" y="393644"/>
            <a:ext cx="8623934" cy="74803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marL="12700" algn="l" rtl="0" eaLnBrk="0">
              <a:lnSpc>
                <a:spcPct val="95000"/>
              </a:lnSpc>
            </a:pPr>
            <a:r>
              <a:rPr sz="5000" kern="0" spc="-320" dirty="0">
                <a:solidFill>
                  <a:srgbClr val="E01010">
                    <a:alpha val="100000"/>
                  </a:srgbClr>
                </a:solidFill>
                <a:latin typeface="宋体" panose="02010600030101010101" pitchFamily="2" charset="-122"/>
                <a:ea typeface="宋体" panose="02010600030101010101" pitchFamily="2" charset="-122"/>
                <a:cs typeface="宋体" panose="02010600030101010101" pitchFamily="2" charset="-122"/>
              </a:rPr>
              <a:t>一、《中华人民共和国商标法》</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506" name="picture 506"/>
          <p:cNvPicPr>
            <a:picLocks noChangeAspect="1"/>
          </p:cNvPicPr>
          <p:nvPr/>
        </p:nvPicPr>
        <p:blipFill>
          <a:blip r:embed="rId2"/>
          <a:stretch>
            <a:fillRect/>
          </a:stretch>
        </p:blipFill>
        <p:spPr>
          <a:xfrm rot="21600000">
            <a:off x="19005621" y="222197"/>
            <a:ext cx="2425720" cy="1917772"/>
          </a:xfrm>
          <a:prstGeom prst="rect">
            <a:avLst/>
          </a:prstGeom>
        </p:spPr>
      </p:pic>
      <p:sp>
        <p:nvSpPr>
          <p:cNvPr id="508" name="textbox 508"/>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b="1" kern="0" spc="29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p:txBody>
      </p:sp>
      <p:pic>
        <p:nvPicPr>
          <p:cNvPr id="510" name="picture 510"/>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 name="table 512"/>
          <p:cNvGraphicFramePr>
            <a:graphicFrameLocks noGrp="1"/>
          </p:cNvGraphicFramePr>
          <p:nvPr/>
        </p:nvGraphicFramePr>
        <p:xfrm>
          <a:off x="387461" y="2133660"/>
          <a:ext cx="23589615" cy="10229215"/>
        </p:xfrm>
        <a:graphic>
          <a:graphicData uri="http://schemas.openxmlformats.org/drawingml/2006/table">
            <a:tbl>
              <a:tblPr/>
              <a:tblGrid>
                <a:gridCol w="13434060"/>
                <a:gridCol w="10155555"/>
              </a:tblGrid>
              <a:tr h="7383780">
                <a:tc gridSpan="2">
                  <a:txBody>
                    <a:bodyPr/>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marL="1116965" algn="l" rtl="0" eaLnBrk="0">
                        <a:lnSpc>
                          <a:spcPct val="83000"/>
                        </a:lnSpc>
                        <a:spcBef>
                          <a:spcPts val="0"/>
                        </a:spcBef>
                      </a:pPr>
                      <a:r>
                        <a:rPr sz="36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22.</a:t>
                      </a:r>
                      <a:r>
                        <a:rPr sz="3600" kern="0" spc="-5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36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《中华人民共和国商标法》已由中</a:t>
                      </a:r>
                      <a:r>
                        <a:rPr sz="3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华人民共和国第十四届全国人民代表大会常务委员会第二十三次会议于</a:t>
                      </a:r>
                      <a:endParaRPr sz="3600" dirty="0">
                        <a:latin typeface="宋体" panose="02010600030101010101" pitchFamily="2" charset="-122"/>
                        <a:ea typeface="宋体" panose="02010600030101010101" pitchFamily="2" charset="-122"/>
                        <a:cs typeface="宋体" panose="02010600030101010101" pitchFamily="2" charset="-122"/>
                      </a:endParaRPr>
                    </a:p>
                    <a:p>
                      <a:pPr marL="227965" algn="l" rtl="0" eaLnBrk="0">
                        <a:lnSpc>
                          <a:spcPts val="6755"/>
                        </a:lnSpc>
                      </a:pPr>
                      <a:r>
                        <a:rPr sz="36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2026年6月26日修订</a:t>
                      </a:r>
                      <a:r>
                        <a:rPr sz="36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通过，现予公布，</a:t>
                      </a:r>
                      <a:r>
                        <a:rPr sz="3600" kern="0" spc="90" dirty="0">
                          <a:solidFill>
                            <a:srgbClr val="000000">
                              <a:alpha val="100000"/>
                            </a:srgbClr>
                          </a:solidFill>
                          <a:latin typeface="黑体" panose="02010609060101010101" charset="-122"/>
                          <a:ea typeface="黑体" panose="02010609060101010101" charset="-122"/>
                          <a:cs typeface="黑体" panose="02010609060101010101" charset="-122"/>
                        </a:rPr>
                        <a:t>自2027</a:t>
                      </a:r>
                      <a:r>
                        <a:rPr sz="36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年1月1日起施行。关于新修订的《商标法</a:t>
                      </a:r>
                      <a:r>
                        <a:rPr sz="36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》说法不正确的是：</a:t>
                      </a:r>
                      <a:endParaRPr sz="3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4000"/>
                        </a:lnSpc>
                      </a:pPr>
                      <a:endParaRPr sz="1000" dirty="0">
                        <a:latin typeface="Arial" panose="020B0604020202020204"/>
                        <a:ea typeface="Arial" panose="020B0604020202020204"/>
                        <a:cs typeface="Arial" panose="020B0604020202020204"/>
                      </a:endParaRPr>
                    </a:p>
                    <a:p>
                      <a:pPr marL="1116965" algn="l" rtl="0" eaLnBrk="0">
                        <a:lnSpc>
                          <a:spcPct val="96000"/>
                        </a:lnSpc>
                        <a:spcBef>
                          <a:spcPts val="1090"/>
                        </a:spcBef>
                      </a:pPr>
                      <a:r>
                        <a:rPr sz="3600" kern="0" spc="10" dirty="0">
                          <a:solidFill>
                            <a:srgbClr val="000000">
                              <a:alpha val="100000"/>
                            </a:srgbClr>
                          </a:solidFill>
                          <a:latin typeface="Arial" panose="020B0604020202020204"/>
                          <a:ea typeface="Arial" panose="020B0604020202020204"/>
                          <a:cs typeface="Arial" panose="020B0604020202020204"/>
                        </a:rPr>
                        <a:t>A.</a:t>
                      </a:r>
                      <a:r>
                        <a:rPr sz="36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商标的使用，既包括线下的使用，也包括通过互联网等信息网络实施</a:t>
                      </a:r>
                      <a:r>
                        <a:rPr sz="36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的使用行为</a:t>
                      </a:r>
                      <a:endParaRPr sz="3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3000"/>
                        </a:lnSpc>
                      </a:pPr>
                      <a:endParaRPr sz="1000" dirty="0">
                        <a:latin typeface="Arial" panose="020B0604020202020204"/>
                        <a:ea typeface="Arial" panose="020B0604020202020204"/>
                        <a:cs typeface="Arial" panose="020B0604020202020204"/>
                      </a:endParaRPr>
                    </a:p>
                    <a:p>
                      <a:pPr marL="1116965" algn="l" rtl="0" eaLnBrk="0">
                        <a:lnSpc>
                          <a:spcPct val="96000"/>
                        </a:lnSpc>
                        <a:spcBef>
                          <a:spcPts val="1090"/>
                        </a:spcBef>
                      </a:pPr>
                      <a:r>
                        <a:rPr sz="3600" kern="0" spc="10" dirty="0">
                          <a:solidFill>
                            <a:srgbClr val="000000">
                              <a:alpha val="100000"/>
                            </a:srgbClr>
                          </a:solidFill>
                          <a:latin typeface="Arial" panose="020B0604020202020204"/>
                          <a:ea typeface="Arial" panose="020B0604020202020204"/>
                          <a:cs typeface="Arial" panose="020B0604020202020204"/>
                        </a:rPr>
                        <a:t>B.</a:t>
                      </a:r>
                      <a:r>
                        <a:rPr sz="36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同外国的国家名称、国旗、国徽、军</a:t>
                      </a:r>
                      <a:r>
                        <a:rPr sz="36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旗等相同或者近似的标志一律不得作为商标注册和使用</a:t>
                      </a:r>
                      <a:endParaRPr sz="3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3000"/>
                        </a:lnSpc>
                      </a:pPr>
                      <a:endParaRPr sz="1000" dirty="0">
                        <a:latin typeface="Arial" panose="020B0604020202020204"/>
                        <a:ea typeface="Arial" panose="020B0604020202020204"/>
                        <a:cs typeface="Arial" panose="020B0604020202020204"/>
                      </a:endParaRPr>
                    </a:p>
                    <a:p>
                      <a:pPr marL="1116965" algn="l" rtl="0" eaLnBrk="0">
                        <a:lnSpc>
                          <a:spcPct val="96000"/>
                        </a:lnSpc>
                        <a:spcBef>
                          <a:spcPts val="1025"/>
                        </a:spcBef>
                      </a:pPr>
                      <a:r>
                        <a:rPr sz="3400" kern="0" spc="190" dirty="0">
                          <a:solidFill>
                            <a:srgbClr val="000000">
                              <a:alpha val="100000"/>
                            </a:srgbClr>
                          </a:solidFill>
                          <a:latin typeface="Arial" panose="020B0604020202020204"/>
                          <a:ea typeface="Arial" panose="020B0604020202020204"/>
                          <a:cs typeface="Arial" panose="020B0604020202020204"/>
                        </a:rPr>
                        <a:t>C</a:t>
                      </a:r>
                      <a:r>
                        <a:rPr sz="34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.同中国共产党的重要理论成就、历史事件相关的标志性要素</a:t>
                      </a:r>
                      <a:r>
                        <a:rPr sz="3400" kern="0" spc="1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等相同或者近似的标志不得作为商标注册和使用</a:t>
                      </a:r>
                      <a:endParaRPr sz="3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900" dirty="0">
                        <a:latin typeface="Arial" panose="020B0604020202020204"/>
                        <a:ea typeface="Arial" panose="020B0604020202020204"/>
                        <a:cs typeface="Arial" panose="020B0604020202020204"/>
                      </a:endParaRPr>
                    </a:p>
                    <a:p>
                      <a:pPr marL="1116965" algn="l" rtl="0" eaLnBrk="0">
                        <a:lnSpc>
                          <a:spcPct val="96000"/>
                        </a:lnSpc>
                        <a:spcBef>
                          <a:spcPts val="5"/>
                        </a:spcBef>
                      </a:pPr>
                      <a:r>
                        <a:rPr sz="3600" kern="0" spc="0" dirty="0">
                          <a:solidFill>
                            <a:srgbClr val="000000">
                              <a:alpha val="100000"/>
                            </a:srgbClr>
                          </a:solidFill>
                          <a:latin typeface="Arial" panose="020B0604020202020204"/>
                          <a:ea typeface="Arial" panose="020B0604020202020204"/>
                          <a:cs typeface="Arial" panose="020B0604020202020204"/>
                        </a:rPr>
                        <a:t>D.</a:t>
                      </a:r>
                      <a:r>
                        <a:rPr sz="3600" b="1"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商标注册申请人可以通过一份申请</a:t>
                      </a:r>
                      <a:r>
                        <a:rPr sz="36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就多个类别的</a:t>
                      </a:r>
                      <a:r>
                        <a:rPr sz="36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商品申请注册同一商标</a:t>
                      </a:r>
                      <a:endParaRPr sz="3600" dirty="0">
                        <a:latin typeface="宋体" panose="02010600030101010101" pitchFamily="2" charset="-122"/>
                        <a:ea typeface="宋体" panose="02010600030101010101" pitchFamily="2" charset="-122"/>
                        <a:cs typeface="宋体" panose="02010600030101010101" pitchFamily="2" charset="-122"/>
                      </a:endParaRPr>
                    </a:p>
                  </a:txBody>
                  <a:tcPr marL="0" marR="0" marT="0" marB="0" vert="horz">
                    <a:lnL>
                      <a:noFill/>
                    </a:lnL>
                    <a:lnR w="9525" cap="flat" cmpd="sng" algn="ctr">
                      <a:solidFill>
                        <a:srgbClr val="FF0000"/>
                      </a:solidFill>
                      <a:prstDash val="solid"/>
                      <a:round/>
                      <a:headEnd type="none" w="med" len="med"/>
                      <a:tailEnd type="none" w="med" len="med"/>
                    </a:lnR>
                    <a:lnT>
                      <a:noFill/>
                    </a:lnT>
                    <a:lnB>
                      <a:noFill/>
                    </a:lnB>
                  </a:tcPr>
                </a:tc>
                <a:tc hMerge="1">
                  <a:tcPr marL="0" marR="0" marT="0" marB="0" vert="horz">
                    <a:lnL>
                      <a:noFill/>
                    </a:lnL>
                    <a:lnR w="9525" cap="flat" cmpd="sng" algn="ctr">
                      <a:solidFill>
                        <a:srgbClr val="FF0000"/>
                      </a:solidFill>
                      <a:prstDash val="solid"/>
                      <a:round/>
                      <a:headEnd type="none" w="med" len="med"/>
                      <a:tailEnd type="none" w="med" len="med"/>
                    </a:lnR>
                    <a:lnT>
                      <a:noFill/>
                    </a:lnT>
                    <a:lnB>
                      <a:noFill/>
                    </a:lnB>
                  </a:tcPr>
                </a:tc>
              </a:tr>
              <a:tr h="2845435">
                <a:tc>
                  <a:txBody>
                    <a:bodyPr/>
                    <a:lstStyle/>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551940" algn="l" rtl="0" eaLnBrk="0">
                        <a:lnSpc>
                          <a:spcPct val="95000"/>
                        </a:lnSpc>
                      </a:pPr>
                      <a:r>
                        <a:rPr sz="5000" b="1" kern="0" spc="-2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20" dirty="0">
                          <a:solidFill>
                            <a:srgbClr val="FF0000">
                              <a:alpha val="100000"/>
                            </a:srgbClr>
                          </a:solidFill>
                          <a:latin typeface="Arial" panose="020B0604020202020204"/>
                          <a:ea typeface="Arial" panose="020B0604020202020204"/>
                          <a:cs typeface="Arial" panose="020B0604020202020204"/>
                        </a:rPr>
                        <a:t>B</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vert="horz">
                    <a:lnL>
                      <a:noFill/>
                    </a:lnL>
                    <a:lnR w="9525" cap="flat" cmpd="sng" algn="ctr">
                      <a:solidFill>
                        <a:srgbClr val="FF0000"/>
                      </a:solidFill>
                      <a:prstDash val="solid"/>
                      <a:round/>
                      <a:headEnd type="none" w="med" len="med"/>
                      <a:tailEnd type="none" w="med" len="med"/>
                    </a:lnR>
                    <a:lnT>
                      <a:noFill/>
                    </a:lnT>
                    <a:lnB>
                      <a:noFill/>
                    </a:lnB>
                  </a:tcPr>
                </a:tc>
              </a:tr>
            </a:tbl>
          </a:graphicData>
        </a:graphic>
      </p:graphicFrame>
      <p:sp>
        <p:nvSpPr>
          <p:cNvPr id="514" name="textbox 514"/>
          <p:cNvSpPr/>
          <p:nvPr/>
        </p:nvSpPr>
        <p:spPr>
          <a:xfrm>
            <a:off x="717600" y="860354"/>
            <a:ext cx="2842895"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516" name="textbox 516"/>
          <p:cNvSpPr/>
          <p:nvPr/>
        </p:nvSpPr>
        <p:spPr>
          <a:xfrm>
            <a:off x="22281824" y="273042"/>
            <a:ext cx="182943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3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2700" algn="l" rtl="0" eaLnBrk="0">
              <a:lnSpc>
                <a:spcPct val="79000"/>
              </a:lnSpc>
              <a:spcBef>
                <a:spcPts val="10"/>
              </a:spcBef>
            </a:pPr>
            <a:r>
              <a:rPr sz="1100" kern="0" spc="-40" dirty="0">
                <a:solidFill>
                  <a:srgbClr val="000000">
                    <a:alpha val="100000"/>
                  </a:srgbClr>
                </a:solidFill>
                <a:latin typeface="Times New Roman" panose="02020603050405020304"/>
                <a:ea typeface="Times New Roman" panose="02020603050405020304"/>
                <a:cs typeface="Times New Roman" panose="02020603050405020304"/>
              </a:rPr>
              <a:t>G</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40" dirty="0">
                <a:solidFill>
                  <a:srgbClr val="000000">
                    <a:alpha val="100000"/>
                  </a:srgbClr>
                </a:solidFill>
                <a:latin typeface="Times New Roman" panose="02020603050405020304"/>
                <a:ea typeface="Times New Roman" panose="02020603050405020304"/>
                <a:cs typeface="Times New Roman" panose="02020603050405020304"/>
              </a:rPr>
              <a:t>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4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4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4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4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518" name="picture 518"/>
          <p:cNvPicPr>
            <a:picLocks noChangeAspect="1"/>
          </p:cNvPicPr>
          <p:nvPr/>
        </p:nvPicPr>
        <p:blipFill>
          <a:blip r:embed="rId1"/>
          <a:stretch>
            <a:fillRect/>
          </a:stretch>
        </p:blipFill>
        <p:spPr>
          <a:xfrm rot="21600000">
            <a:off x="21602760" y="266639"/>
            <a:ext cx="628620" cy="628739"/>
          </a:xfrm>
          <a:prstGeom prst="rect">
            <a:avLst/>
          </a:prstGeom>
        </p:spPr>
      </p:pic>
      <p:pic>
        <p:nvPicPr>
          <p:cNvPr id="520" name="picture 520"/>
          <p:cNvPicPr>
            <a:picLocks noChangeAspect="1"/>
          </p:cNvPicPr>
          <p:nvPr/>
        </p:nvPicPr>
        <p:blipFill>
          <a:blip r:embed="rId2"/>
          <a:stretch>
            <a:fillRect/>
          </a:stretch>
        </p:blipFill>
        <p:spPr>
          <a:xfrm rot="21600000">
            <a:off x="23520319" y="11461775"/>
            <a:ext cx="381120" cy="679490"/>
          </a:xfrm>
          <a:prstGeom prst="rect">
            <a:avLst/>
          </a:prstGeom>
        </p:spPr>
      </p:pic>
      <p:pic>
        <p:nvPicPr>
          <p:cNvPr id="522" name="picture 522"/>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4" name="picture 524"/>
          <p:cNvPicPr>
            <a:picLocks noChangeAspect="1"/>
          </p:cNvPicPr>
          <p:nvPr/>
        </p:nvPicPr>
        <p:blipFill>
          <a:blip r:embed="rId1"/>
          <a:stretch>
            <a:fillRect/>
          </a:stretch>
        </p:blipFill>
        <p:spPr>
          <a:xfrm rot="21600000">
            <a:off x="0" y="0"/>
            <a:ext cx="24377660" cy="13716000"/>
          </a:xfrm>
          <a:prstGeom prst="rect">
            <a:avLst/>
          </a:prstGeom>
        </p:spPr>
      </p:pic>
      <p:sp>
        <p:nvSpPr>
          <p:cNvPr id="526" name="textbox 526"/>
          <p:cNvSpPr/>
          <p:nvPr/>
        </p:nvSpPr>
        <p:spPr>
          <a:xfrm>
            <a:off x="120680" y="2623722"/>
            <a:ext cx="23548975" cy="6715125"/>
          </a:xfrm>
          <a:prstGeom prst="rect">
            <a:avLst/>
          </a:prstGeom>
          <a:noFill/>
          <a:ln w="0" cap="flat">
            <a:noFill/>
            <a:prstDash val="solid"/>
            <a:miter lim="0"/>
          </a:ln>
        </p:spPr>
        <p:txBody>
          <a:bodyPr vert="horz" wrap="square" lIns="0" tIns="0" rIns="0" bIns="0"/>
          <a:lstStyle/>
          <a:p>
            <a:pPr algn="l" rtl="0" eaLnBrk="0">
              <a:lnSpc>
                <a:spcPct val="69000"/>
              </a:lnSpc>
            </a:pPr>
            <a:endParaRPr sz="100" dirty="0">
              <a:latin typeface="Arial" panose="020B0604020202020204"/>
              <a:ea typeface="Arial" panose="020B0604020202020204"/>
              <a:cs typeface="Arial" panose="020B0604020202020204"/>
            </a:endParaRPr>
          </a:p>
          <a:p>
            <a:pPr marL="12700" algn="l" rtl="0" eaLnBrk="0">
              <a:lnSpc>
                <a:spcPct val="86000"/>
              </a:lnSpc>
            </a:pPr>
            <a:r>
              <a:rPr sz="4000" kern="0" spc="-1670" dirty="0">
                <a:solidFill>
                  <a:srgbClr val="FFFFFF">
                    <a:alpha val="100000"/>
                  </a:srgbClr>
                </a:solidFill>
                <a:latin typeface="黑体" panose="02010609060101010101" charset="-122"/>
                <a:ea typeface="黑体" panose="02010609060101010101" charset="-122"/>
                <a:cs typeface="黑体" panose="02010609060101010101" charset="-122"/>
              </a:rPr>
              <a:t>·</a:t>
            </a:r>
            <a:r>
              <a:rPr sz="4000" kern="0" spc="-990" dirty="0">
                <a:solidFill>
                  <a:srgbClr val="FFFFFF">
                    <a:alpha val="100000"/>
                  </a:srgbClr>
                </a:solidFill>
                <a:latin typeface="黑体" panose="02010609060101010101" charset="-122"/>
                <a:ea typeface="黑体" panose="02010609060101010101" charset="-122"/>
                <a:cs typeface="黑体" panose="02010609060101010101" charset="-122"/>
              </a:rPr>
              <a:t> </a:t>
            </a:r>
            <a:r>
              <a:rPr sz="4000" kern="0" spc="58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4000" kern="0" spc="1860" dirty="0">
                <a:solidFill>
                  <a:srgbClr val="FFFFFF">
                    <a:alpha val="100000"/>
                  </a:srgbClr>
                </a:solidFill>
                <a:latin typeface="黑体" panose="02010609060101010101" charset="-122"/>
                <a:ea typeface="黑体" panose="02010609060101010101" charset="-122"/>
                <a:cs typeface="黑体" panose="02010609060101010101" charset="-122"/>
              </a:rPr>
              <a:t> </a:t>
            </a:r>
            <a:r>
              <a:rPr sz="4000" kern="0" spc="60" dirty="0">
                <a:solidFill>
                  <a:srgbClr val="FFFFFF">
                    <a:alpha val="100000"/>
                  </a:srgbClr>
                </a:solidFill>
                <a:latin typeface="黑体" panose="02010609060101010101" charset="-122"/>
                <a:ea typeface="黑体" panose="02010609060101010101" charset="-122"/>
                <a:cs typeface="黑体" panose="02010609060101010101" charset="-122"/>
              </a:rPr>
              <a:t>日前，我国单机容量最大抽水蓄能电站——天台抽水蓄能电站全面投产发电。电</a:t>
            </a:r>
            <a:r>
              <a:rPr sz="4000" kern="0" spc="60" dirty="0">
                <a:solidFill>
                  <a:srgbClr val="FFB0B0">
                    <a:alpha val="100000"/>
                  </a:srgbClr>
                </a:solidFill>
                <a:latin typeface="黑体" panose="02010609060101010101" charset="-122"/>
                <a:ea typeface="黑体" panose="02010609060101010101" charset="-122"/>
                <a:cs typeface="黑体" panose="02010609060101010101" charset="-122"/>
              </a:rPr>
              <a:t>站总装</a:t>
            </a:r>
            <a:endParaRPr sz="4000" dirty="0">
              <a:latin typeface="黑体" panose="02010609060101010101" charset="-122"/>
              <a:ea typeface="黑体" panose="02010609060101010101" charset="-122"/>
              <a:cs typeface="黑体" panose="02010609060101010101" charset="-122"/>
            </a:endParaRPr>
          </a:p>
          <a:p>
            <a:pPr marL="3269615" algn="l" rtl="0" eaLnBrk="0">
              <a:lnSpc>
                <a:spcPts val="7100"/>
              </a:lnSpc>
            </a:pPr>
            <a:r>
              <a:rPr sz="4000" kern="0" spc="170" dirty="0">
                <a:solidFill>
                  <a:srgbClr val="FFFFFF">
                    <a:alpha val="100000"/>
                  </a:srgbClr>
                </a:solidFill>
                <a:latin typeface="黑体" panose="02010609060101010101" charset="-122"/>
                <a:ea typeface="黑体" panose="02010609060101010101" charset="-122"/>
                <a:cs typeface="黑体" panose="02010609060101010101" charset="-122"/>
              </a:rPr>
              <a:t>机容量170万千瓦，预计每年可提供约17亿千瓦时的高峰电能，满足约</a:t>
            </a:r>
            <a:r>
              <a:rPr sz="4000" kern="0" spc="160" dirty="0">
                <a:solidFill>
                  <a:srgbClr val="FFFFFF">
                    <a:alpha val="100000"/>
                  </a:srgbClr>
                </a:solidFill>
                <a:latin typeface="黑体" panose="02010609060101010101" charset="-122"/>
                <a:ea typeface="黑体" panose="02010609060101010101" charset="-122"/>
                <a:cs typeface="黑体" panose="02010609060101010101" charset="-122"/>
              </a:rPr>
              <a:t>160万人一年的</a:t>
            </a:r>
            <a:endParaRPr sz="4000" dirty="0">
              <a:latin typeface="黑体" panose="02010609060101010101" charset="-122"/>
              <a:ea typeface="黑体" panose="02010609060101010101" charset="-122"/>
              <a:cs typeface="黑体" panose="02010609060101010101" charset="-122"/>
            </a:endParaRPr>
          </a:p>
          <a:p>
            <a:pPr algn="l" rtl="0" eaLnBrk="0">
              <a:lnSpc>
                <a:spcPct val="157000"/>
              </a:lnSpc>
            </a:pPr>
            <a:endParaRPr sz="1000" dirty="0">
              <a:latin typeface="Arial" panose="020B0604020202020204"/>
              <a:ea typeface="Arial" panose="020B0604020202020204"/>
              <a:cs typeface="Arial" panose="020B0604020202020204"/>
            </a:endParaRPr>
          </a:p>
          <a:p>
            <a:pPr marL="3269615" algn="l" rtl="0" eaLnBrk="0">
              <a:lnSpc>
                <a:spcPct val="93000"/>
              </a:lnSpc>
              <a:spcBef>
                <a:spcPts val="1205"/>
              </a:spcBef>
            </a:pPr>
            <a:r>
              <a:rPr sz="4000" kern="0" spc="-30" dirty="0">
                <a:solidFill>
                  <a:srgbClr val="FFFFFF">
                    <a:alpha val="100000"/>
                  </a:srgbClr>
                </a:solidFill>
                <a:latin typeface="黑体" panose="02010609060101010101" charset="-122"/>
                <a:ea typeface="黑体" panose="02010609060101010101" charset="-122"/>
                <a:cs typeface="黑体" panose="02010609060101010101" charset="-122"/>
              </a:rPr>
              <a:t>生活用电需求，减少二</a:t>
            </a:r>
            <a:r>
              <a:rPr sz="4000" kern="0" spc="-40" dirty="0">
                <a:solidFill>
                  <a:srgbClr val="FFFFFF">
                    <a:alpha val="100000"/>
                  </a:srgbClr>
                </a:solidFill>
                <a:latin typeface="黑体" panose="02010609060101010101" charset="-122"/>
                <a:ea typeface="黑体" panose="02010609060101010101" charset="-122"/>
                <a:cs typeface="黑体" panose="02010609060101010101" charset="-122"/>
              </a:rPr>
              <a:t>氧化碳排放约104万吨。</a:t>
            </a:r>
            <a:endParaRPr sz="4000" dirty="0">
              <a:latin typeface="黑体" panose="02010609060101010101" charset="-122"/>
              <a:ea typeface="黑体" panose="02010609060101010101" charset="-122"/>
              <a:cs typeface="黑体" panose="02010609060101010101"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927100" algn="l" rtl="0" eaLnBrk="0">
              <a:lnSpc>
                <a:spcPct val="95000"/>
              </a:lnSpc>
              <a:spcBef>
                <a:spcPts val="151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r" rtl="0" eaLnBrk="0">
              <a:lnSpc>
                <a:spcPct val="92000"/>
              </a:lnSpc>
              <a:spcBef>
                <a:spcPts val="1090"/>
              </a:spcBef>
            </a:pPr>
            <a:r>
              <a:rPr sz="3600" b="1" kern="0" spc="0" dirty="0">
                <a:solidFill>
                  <a:srgbClr val="000000">
                    <a:alpha val="100000"/>
                  </a:srgbClr>
                </a:solidFill>
                <a:latin typeface="黑体" panose="02010609060101010101" charset="-122"/>
                <a:ea typeface="黑体" panose="02010609060101010101" charset="-122"/>
                <a:cs typeface="黑体" panose="02010609060101010101" charset="-122"/>
              </a:rPr>
              <a:t>抽水蓄能电站利用电力负荷低谷时的电能抽水至上水库，在电力负荷高峰期再放水至下水库发电</a:t>
            </a:r>
            <a:r>
              <a:rPr sz="3600" b="1" kern="0" spc="-10" dirty="0">
                <a:solidFill>
                  <a:srgbClr val="000000">
                    <a:alpha val="100000"/>
                  </a:srgbClr>
                </a:solidFill>
                <a:latin typeface="黑体" panose="02010609060101010101" charset="-122"/>
                <a:ea typeface="黑体" panose="02010609060101010101" charset="-122"/>
                <a:cs typeface="黑体" panose="02010609060101010101" charset="-122"/>
              </a:rPr>
              <a:t>的水电站。又</a:t>
            </a:r>
            <a:endParaRPr sz="3600" dirty="0">
              <a:latin typeface="黑体" panose="02010609060101010101" charset="-122"/>
              <a:ea typeface="黑体" panose="02010609060101010101" charset="-122"/>
              <a:cs typeface="黑体" panose="02010609060101010101" charset="-122"/>
            </a:endParaRPr>
          </a:p>
          <a:p>
            <a:pPr algn="l" rtl="0" eaLnBrk="0">
              <a:lnSpc>
                <a:spcPct val="116000"/>
              </a:lnSpc>
            </a:pPr>
            <a:endParaRPr sz="1000" dirty="0">
              <a:latin typeface="Arial" panose="020B0604020202020204"/>
              <a:ea typeface="Arial" panose="020B0604020202020204"/>
              <a:cs typeface="Arial" panose="020B0604020202020204"/>
            </a:endParaRPr>
          </a:p>
          <a:p>
            <a:pPr marL="590550" algn="l" rtl="0" eaLnBrk="0">
              <a:lnSpc>
                <a:spcPct val="92000"/>
              </a:lnSpc>
              <a:spcBef>
                <a:spcPts val="1085"/>
              </a:spcBef>
            </a:pPr>
            <a:r>
              <a:rPr sz="3600" b="1" kern="0" spc="0" dirty="0">
                <a:solidFill>
                  <a:srgbClr val="000000">
                    <a:alpha val="100000"/>
                  </a:srgbClr>
                </a:solidFill>
                <a:latin typeface="黑体" panose="02010609060101010101" charset="-122"/>
                <a:ea typeface="黑体" panose="02010609060101010101" charset="-122"/>
                <a:cs typeface="黑体" panose="02010609060101010101" charset="-122"/>
              </a:rPr>
              <a:t>称蓄能式水电站。它可将电网负荷低时的多余电能，转变为电网高峰时期的高价值电能</a:t>
            </a:r>
            <a:r>
              <a:rPr sz="3600" b="1" kern="0" spc="-10" dirty="0">
                <a:solidFill>
                  <a:srgbClr val="000000">
                    <a:alpha val="100000"/>
                  </a:srgbClr>
                </a:solidFill>
                <a:latin typeface="黑体" panose="02010609060101010101" charset="-122"/>
                <a:ea typeface="黑体" panose="02010609060101010101" charset="-122"/>
                <a:cs typeface="黑体" panose="02010609060101010101" charset="-122"/>
              </a:rPr>
              <a:t>，还适于调频、调相，稳定</a:t>
            </a:r>
            <a:endParaRPr sz="3600" dirty="0">
              <a:latin typeface="黑体" panose="02010609060101010101" charset="-122"/>
              <a:ea typeface="黑体" panose="02010609060101010101" charset="-122"/>
              <a:cs typeface="黑体" panose="02010609060101010101" charset="-122"/>
            </a:endParaRPr>
          </a:p>
          <a:p>
            <a:pPr algn="l" rtl="0" eaLnBrk="0">
              <a:lnSpc>
                <a:spcPct val="120000"/>
              </a:lnSpc>
            </a:pPr>
            <a:endParaRPr sz="1000" dirty="0">
              <a:latin typeface="Arial" panose="020B0604020202020204"/>
              <a:ea typeface="Arial" panose="020B0604020202020204"/>
              <a:cs typeface="Arial" panose="020B0604020202020204"/>
            </a:endParaRPr>
          </a:p>
          <a:p>
            <a:pPr algn="l" rtl="0" eaLnBrk="0">
              <a:lnSpc>
                <a:spcPct val="100000"/>
              </a:lnSpc>
            </a:pPr>
            <a:endParaRPr sz="900" dirty="0">
              <a:latin typeface="Arial" panose="020B0604020202020204"/>
              <a:ea typeface="Arial" panose="020B0604020202020204"/>
              <a:cs typeface="Arial" panose="020B0604020202020204"/>
            </a:endParaRPr>
          </a:p>
          <a:p>
            <a:pPr marL="641350" algn="l" rtl="0" eaLnBrk="0">
              <a:lnSpc>
                <a:spcPct val="92000"/>
              </a:lnSpc>
              <a:spcBef>
                <a:spcPts val="5"/>
              </a:spcBef>
            </a:pPr>
            <a:r>
              <a:rPr sz="3600" b="1" kern="0" spc="-80" dirty="0">
                <a:solidFill>
                  <a:srgbClr val="000000">
                    <a:alpha val="100000"/>
                  </a:srgbClr>
                </a:solidFill>
                <a:latin typeface="黑体" panose="02010609060101010101" charset="-122"/>
                <a:ea typeface="黑体" panose="02010609060101010101" charset="-122"/>
                <a:cs typeface="黑体" panose="02010609060101010101" charset="-122"/>
              </a:rPr>
              <a:t>电力系统的周波和电压</a:t>
            </a:r>
            <a:r>
              <a:rPr sz="3600" kern="0" spc="-80" dirty="0">
                <a:solidFill>
                  <a:srgbClr val="000000">
                    <a:alpha val="100000"/>
                  </a:srgbClr>
                </a:solidFill>
                <a:latin typeface="黑体" panose="02010609060101010101" charset="-122"/>
                <a:ea typeface="黑体" panose="02010609060101010101" charset="-122"/>
                <a:cs typeface="黑体" panose="02010609060101010101" charset="-122"/>
              </a:rPr>
              <a:t>，</a:t>
            </a:r>
            <a:r>
              <a:rPr sz="3600" b="1" kern="0" spc="-80" dirty="0">
                <a:solidFill>
                  <a:srgbClr val="000000">
                    <a:alpha val="100000"/>
                  </a:srgbClr>
                </a:solidFill>
                <a:latin typeface="黑体" panose="02010609060101010101" charset="-122"/>
                <a:ea typeface="黑体" panose="02010609060101010101" charset="-122"/>
                <a:cs typeface="黑体" panose="02010609060101010101" charset="-122"/>
              </a:rPr>
              <a:t>且宜为事故备用，还可提高系统中火电站和核电站的效率。</a:t>
            </a:r>
            <a:endParaRPr sz="3600" dirty="0">
              <a:latin typeface="黑体" panose="02010609060101010101" charset="-122"/>
              <a:ea typeface="黑体" panose="02010609060101010101" charset="-122"/>
              <a:cs typeface="黑体" panose="02010609060101010101" charset="-122"/>
            </a:endParaRPr>
          </a:p>
        </p:txBody>
      </p:sp>
      <p:sp>
        <p:nvSpPr>
          <p:cNvPr id="528" name="textbox 528"/>
          <p:cNvSpPr/>
          <p:nvPr/>
        </p:nvSpPr>
        <p:spPr>
          <a:xfrm>
            <a:off x="787338" y="387336"/>
            <a:ext cx="8585200" cy="74803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algn="r" rtl="0" eaLnBrk="0">
              <a:lnSpc>
                <a:spcPct val="95000"/>
              </a:lnSpc>
            </a:pPr>
            <a:r>
              <a:rPr sz="5000" kern="0" spc="-190" dirty="0">
                <a:solidFill>
                  <a:srgbClr val="F01010">
                    <a:alpha val="100000"/>
                  </a:srgbClr>
                </a:solidFill>
                <a:latin typeface="宋体" panose="02010600030101010101" pitchFamily="2" charset="-122"/>
                <a:ea typeface="宋体" panose="02010600030101010101" pitchFamily="2" charset="-122"/>
                <a:cs typeface="宋体" panose="02010600030101010101" pitchFamily="2" charset="-122"/>
              </a:rPr>
              <a:t>二、天台抽水蓄能电站全面投产</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530" name="picture 530"/>
          <p:cNvPicPr>
            <a:picLocks noChangeAspect="1"/>
          </p:cNvPicPr>
          <p:nvPr/>
        </p:nvPicPr>
        <p:blipFill>
          <a:blip r:embed="rId2"/>
          <a:stretch>
            <a:fillRect/>
          </a:stretch>
        </p:blipFill>
        <p:spPr>
          <a:xfrm rot="21600000">
            <a:off x="19005621" y="222197"/>
            <a:ext cx="2425720" cy="1917772"/>
          </a:xfrm>
          <a:prstGeom prst="rect">
            <a:avLst/>
          </a:prstGeom>
        </p:spPr>
      </p:pic>
      <p:sp>
        <p:nvSpPr>
          <p:cNvPr id="532" name="textbox 532"/>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534" name="picture 534"/>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6" name="table 536"/>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113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1142365" algn="l" rtl="0" eaLnBrk="0">
                        <a:lnSpc>
                          <a:spcPct val="83000"/>
                        </a:lnSpc>
                      </a:pPr>
                      <a:r>
                        <a:rPr sz="3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23</a:t>
                      </a:r>
                      <a:r>
                        <a:rPr sz="3600" kern="0" spc="-9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3600"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.日前，我国单机容量</a:t>
                      </a:r>
                      <a:r>
                        <a:rPr sz="36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最大抽水蓄能电站——天台抽水蓄能电站全面投产发电。电站总装机容量170万千瓦，</a:t>
                      </a:r>
                      <a:endParaRPr sz="3600" dirty="0">
                        <a:latin typeface="宋体" panose="02010600030101010101" pitchFamily="2" charset="-122"/>
                        <a:ea typeface="宋体" panose="02010600030101010101" pitchFamily="2" charset="-122"/>
                        <a:cs typeface="宋体" panose="02010600030101010101" pitchFamily="2" charset="-122"/>
                      </a:endParaRPr>
                    </a:p>
                    <a:p>
                      <a:pPr marL="259080" indent="-18415" algn="l" rtl="0" eaLnBrk="0">
                        <a:lnSpc>
                          <a:spcPct val="154000"/>
                        </a:lnSpc>
                        <a:spcBef>
                          <a:spcPts val="75"/>
                        </a:spcBef>
                      </a:pPr>
                      <a:r>
                        <a:rPr sz="36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预计每年可提供约17亿千瓦时</a:t>
                      </a:r>
                      <a:r>
                        <a:rPr sz="36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的高峰电能，满足约160万人一年的生活用电需求，减少二氧化碳排放约104万吨</a:t>
                      </a:r>
                      <a:r>
                        <a:rPr sz="36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3500" kern="0" spc="-2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关于“抽水蓄能”说法</a:t>
                      </a:r>
                      <a:r>
                        <a:rPr sz="3500" kern="0" spc="-2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不正确的是：</a:t>
                      </a:r>
                      <a:endParaRPr sz="3500" dirty="0">
                        <a:latin typeface="宋体" panose="02010600030101010101" pitchFamily="2" charset="-122"/>
                        <a:ea typeface="宋体" panose="02010600030101010101" pitchFamily="2" charset="-122"/>
                        <a:cs typeface="宋体" panose="02010600030101010101" pitchFamily="2" charset="-122"/>
                      </a:endParaRPr>
                    </a:p>
                    <a:p>
                      <a:pPr marL="1142365" algn="l" rtl="0" eaLnBrk="0">
                        <a:lnSpc>
                          <a:spcPct val="95000"/>
                        </a:lnSpc>
                        <a:spcBef>
                          <a:spcPts val="2070"/>
                        </a:spcBef>
                      </a:pPr>
                      <a:r>
                        <a:rPr sz="3900" kern="0" spc="-260" dirty="0">
                          <a:solidFill>
                            <a:srgbClr val="000000">
                              <a:alpha val="100000"/>
                            </a:srgbClr>
                          </a:solidFill>
                          <a:latin typeface="Arial" panose="020B0604020202020204"/>
                          <a:ea typeface="Arial" panose="020B0604020202020204"/>
                          <a:cs typeface="Arial" panose="020B0604020202020204"/>
                        </a:rPr>
                        <a:t>A.</a:t>
                      </a:r>
                      <a:r>
                        <a:rPr sz="3900" kern="0" spc="-2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抽水蓄能电站其实是</a:t>
                      </a:r>
                      <a:r>
                        <a:rPr sz="3900" kern="0" spc="-2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利用上下水库的高度差</a:t>
                      </a:r>
                      <a:endParaRPr sz="39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5000"/>
                        </a:lnSpc>
                      </a:pPr>
                      <a:endParaRPr sz="1000" dirty="0">
                        <a:latin typeface="Arial" panose="020B0604020202020204"/>
                        <a:ea typeface="Arial" panose="020B0604020202020204"/>
                        <a:cs typeface="Arial" panose="020B0604020202020204"/>
                      </a:endParaRPr>
                    </a:p>
                    <a:p>
                      <a:pPr marL="240665" indent="901700" algn="l" rtl="0" eaLnBrk="0">
                        <a:lnSpc>
                          <a:spcPct val="121000"/>
                        </a:lnSpc>
                        <a:spcBef>
                          <a:spcPts val="1025"/>
                        </a:spcBef>
                      </a:pPr>
                      <a:r>
                        <a:rPr sz="3400" kern="0" spc="210" dirty="0">
                          <a:solidFill>
                            <a:srgbClr val="000000">
                              <a:alpha val="100000"/>
                            </a:srgbClr>
                          </a:solidFill>
                          <a:latin typeface="Arial" panose="020B0604020202020204"/>
                          <a:ea typeface="Arial" panose="020B0604020202020204"/>
                          <a:cs typeface="Arial" panose="020B0604020202020204"/>
                        </a:rPr>
                        <a:t>B.</a:t>
                      </a:r>
                      <a:r>
                        <a:rPr sz="3400" kern="0" spc="2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抽水蓄能是在电力负荷高峰时利用过剩的电力抽水至上</a:t>
                      </a:r>
                      <a:r>
                        <a:rPr sz="3400" kern="0" spc="2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水库储存势能，在低谷负荷时放水至下水库驱动水轮</a:t>
                      </a:r>
                      <a:r>
                        <a:rPr sz="34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3400" kern="0" spc="1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机发电的储能方式</a:t>
                      </a:r>
                      <a:endParaRPr sz="3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9000"/>
                        </a:lnSpc>
                      </a:pPr>
                      <a:endParaRPr sz="1000" dirty="0">
                        <a:latin typeface="Arial" panose="020B0604020202020204"/>
                        <a:ea typeface="Arial" panose="020B0604020202020204"/>
                        <a:cs typeface="Arial" panose="020B0604020202020204"/>
                      </a:endParaRPr>
                    </a:p>
                    <a:p>
                      <a:pPr marL="1142365" algn="l" rtl="0" eaLnBrk="0">
                        <a:lnSpc>
                          <a:spcPct val="96000"/>
                        </a:lnSpc>
                        <a:spcBef>
                          <a:spcPts val="1090"/>
                        </a:spcBef>
                      </a:pPr>
                      <a:r>
                        <a:rPr sz="3600" kern="0" spc="-40" dirty="0">
                          <a:solidFill>
                            <a:srgbClr val="000000">
                              <a:alpha val="100000"/>
                            </a:srgbClr>
                          </a:solidFill>
                          <a:latin typeface="Arial" panose="020B0604020202020204"/>
                          <a:ea typeface="Arial" panose="020B0604020202020204"/>
                          <a:cs typeface="Arial" panose="020B0604020202020204"/>
                        </a:rPr>
                        <a:t>C</a:t>
                      </a:r>
                      <a:r>
                        <a:rPr sz="3600" b="1"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.抽水蓄能技术成熟、寿命长、容量大、运</a:t>
                      </a:r>
                      <a:r>
                        <a:rPr sz="3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行成本低</a:t>
                      </a:r>
                      <a:endParaRPr sz="3600" dirty="0">
                        <a:latin typeface="宋体" panose="02010600030101010101" pitchFamily="2" charset="-122"/>
                        <a:ea typeface="宋体" panose="02010600030101010101" pitchFamily="2" charset="-122"/>
                        <a:cs typeface="宋体" panose="02010600030101010101" pitchFamily="2" charset="-122"/>
                      </a:endParaRPr>
                    </a:p>
                    <a:p>
                      <a:pPr marL="1142365" algn="l" rtl="0" eaLnBrk="0">
                        <a:lnSpc>
                          <a:spcPct val="96000"/>
                        </a:lnSpc>
                        <a:spcBef>
                          <a:spcPts val="2280"/>
                        </a:spcBef>
                      </a:pPr>
                      <a:r>
                        <a:rPr sz="3600" kern="0" spc="-10" dirty="0">
                          <a:solidFill>
                            <a:srgbClr val="000000">
                              <a:alpha val="100000"/>
                            </a:srgbClr>
                          </a:solidFill>
                          <a:latin typeface="Times New Roman" panose="02020603050405020304"/>
                          <a:ea typeface="Times New Roman" panose="02020603050405020304"/>
                          <a:cs typeface="Times New Roman" panose="02020603050405020304"/>
                        </a:rPr>
                        <a:t>D.</a:t>
                      </a:r>
                      <a:r>
                        <a:rPr sz="3600" b="1"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抽水蓄能主要适用于电网大规模调峰、调频、备用电源等场景</a:t>
                      </a:r>
                      <a:endParaRPr sz="3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551940" algn="l" rtl="0" eaLnBrk="0">
                        <a:lnSpc>
                          <a:spcPct val="95000"/>
                        </a:lnSpc>
                      </a:pPr>
                      <a:r>
                        <a:rPr sz="5000" b="1" kern="0" spc="-2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20" dirty="0">
                          <a:solidFill>
                            <a:srgbClr val="FF0000">
                              <a:alpha val="100000"/>
                            </a:srgbClr>
                          </a:solidFill>
                          <a:latin typeface="Arial" panose="020B0604020202020204"/>
                          <a:ea typeface="Arial" panose="020B0604020202020204"/>
                          <a:cs typeface="Arial" panose="020B0604020202020204"/>
                        </a:rPr>
                        <a:t>B</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538" name="textbox 538"/>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540" name="textbox 540"/>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542" name="picture 542"/>
          <p:cNvPicPr>
            <a:picLocks noChangeAspect="1"/>
          </p:cNvPicPr>
          <p:nvPr/>
        </p:nvPicPr>
        <p:blipFill>
          <a:blip r:embed="rId1"/>
          <a:stretch>
            <a:fillRect/>
          </a:stretch>
        </p:blipFill>
        <p:spPr>
          <a:xfrm rot="21600000">
            <a:off x="21602760" y="266639"/>
            <a:ext cx="628620" cy="628739"/>
          </a:xfrm>
          <a:prstGeom prst="rect">
            <a:avLst/>
          </a:prstGeom>
        </p:spPr>
      </p:pic>
      <p:pic>
        <p:nvPicPr>
          <p:cNvPr id="544" name="picture 544"/>
          <p:cNvPicPr>
            <a:picLocks noChangeAspect="1"/>
          </p:cNvPicPr>
          <p:nvPr/>
        </p:nvPicPr>
        <p:blipFill>
          <a:blip r:embed="rId2"/>
          <a:stretch>
            <a:fillRect/>
          </a:stretch>
        </p:blipFill>
        <p:spPr>
          <a:xfrm rot="21600000">
            <a:off x="23520319" y="11461775"/>
            <a:ext cx="381120" cy="679490"/>
          </a:xfrm>
          <a:prstGeom prst="rect">
            <a:avLst/>
          </a:prstGeom>
        </p:spPr>
      </p:pic>
      <p:pic>
        <p:nvPicPr>
          <p:cNvPr id="546" name="picture 546"/>
          <p:cNvPicPr>
            <a:picLocks noChangeAspect="1"/>
          </p:cNvPicPr>
          <p:nvPr/>
        </p:nvPicPr>
        <p:blipFill>
          <a:blip r:embed="rId3"/>
          <a:stretch>
            <a:fillRect/>
          </a:stretch>
        </p:blipFill>
        <p:spPr>
          <a:xfrm rot="21600000">
            <a:off x="0" y="736548"/>
            <a:ext cx="209458" cy="1124026"/>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8" name="picture 548"/>
          <p:cNvPicPr>
            <a:picLocks noChangeAspect="1"/>
          </p:cNvPicPr>
          <p:nvPr/>
        </p:nvPicPr>
        <p:blipFill>
          <a:blip r:embed="rId1"/>
          <a:stretch>
            <a:fillRect/>
          </a:stretch>
        </p:blipFill>
        <p:spPr>
          <a:xfrm rot="21600000">
            <a:off x="0" y="0"/>
            <a:ext cx="24377660" cy="13716000"/>
          </a:xfrm>
          <a:prstGeom prst="rect">
            <a:avLst/>
          </a:prstGeom>
        </p:spPr>
      </p:pic>
      <p:sp>
        <p:nvSpPr>
          <p:cNvPr id="550" name="textbox 550"/>
          <p:cNvSpPr/>
          <p:nvPr/>
        </p:nvSpPr>
        <p:spPr>
          <a:xfrm>
            <a:off x="120680" y="2630135"/>
            <a:ext cx="23567389" cy="6694805"/>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12700" algn="l" rtl="0" eaLnBrk="0">
              <a:lnSpc>
                <a:spcPct val="92000"/>
              </a:lnSpc>
            </a:pPr>
            <a:r>
              <a:rPr sz="4000" kern="0" spc="110" dirty="0">
                <a:solidFill>
                  <a:srgbClr val="FFFFFF">
                    <a:alpha val="100000"/>
                  </a:srgbClr>
                </a:solidFill>
                <a:latin typeface="黑体" panose="02010609060101010101" charset="-122"/>
                <a:ea typeface="黑体" panose="02010609060101010101" charset="-122"/>
                <a:cs typeface="黑体" panose="02010609060101010101" charset="-122"/>
              </a:rPr>
              <a:t>·</a:t>
            </a:r>
            <a:r>
              <a:rPr sz="4000" kern="0" spc="-1070" dirty="0">
                <a:solidFill>
                  <a:srgbClr val="FFFFFF">
                    <a:alpha val="100000"/>
                  </a:srgbClr>
                </a:solidFill>
                <a:latin typeface="黑体" panose="02010609060101010101" charset="-122"/>
                <a:ea typeface="黑体" panose="02010609060101010101" charset="-122"/>
                <a:cs typeface="黑体" panose="02010609060101010101" charset="-122"/>
              </a:rPr>
              <a:t> </a:t>
            </a:r>
            <a:r>
              <a:rPr sz="4000" kern="0" spc="11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4000" kern="0" spc="630" dirty="0">
                <a:solidFill>
                  <a:srgbClr val="FFFFFF">
                    <a:alpha val="100000"/>
                  </a:srgbClr>
                </a:solidFill>
                <a:latin typeface="黑体" panose="02010609060101010101" charset="-122"/>
                <a:ea typeface="黑体" panose="02010609060101010101" charset="-122"/>
                <a:cs typeface="黑体" panose="02010609060101010101" charset="-122"/>
              </a:rPr>
              <a:t>  </a:t>
            </a:r>
            <a:r>
              <a:rPr sz="4000" kern="0" spc="110" dirty="0">
                <a:solidFill>
                  <a:srgbClr val="FFFFFF">
                    <a:alpha val="100000"/>
                  </a:srgbClr>
                </a:solidFill>
                <a:latin typeface="黑体" panose="02010609060101010101" charset="-122"/>
                <a:ea typeface="黑体" panose="02010609060101010101" charset="-122"/>
                <a:cs typeface="黑体" panose="02010609060101010101" charset="-122"/>
              </a:rPr>
              <a:t>6月27日，国家</a:t>
            </a:r>
            <a:r>
              <a:rPr sz="4000" kern="0" spc="100" dirty="0">
                <a:solidFill>
                  <a:srgbClr val="FFFFFF">
                    <a:alpha val="100000"/>
                  </a:srgbClr>
                </a:solidFill>
                <a:latin typeface="黑体" panose="02010609060101010101" charset="-122"/>
                <a:ea typeface="黑体" panose="02010609060101010101" charset="-122"/>
                <a:cs typeface="黑体" panose="02010609060101010101" charset="-122"/>
              </a:rPr>
              <a:t>重大科技基础设施“聚变堆主机关键系统综合研究设施”的关键部件一</a:t>
            </a:r>
            <a:endParaRPr sz="4000" dirty="0">
              <a:latin typeface="黑体" panose="02010609060101010101" charset="-122"/>
              <a:ea typeface="黑体" panose="02010609060101010101" charset="-122"/>
              <a:cs typeface="黑体" panose="02010609060101010101" charset="-122"/>
            </a:endParaRPr>
          </a:p>
          <a:p>
            <a:pPr algn="l" rtl="0" eaLnBrk="0">
              <a:lnSpc>
                <a:spcPct val="132000"/>
              </a:lnSpc>
            </a:pPr>
            <a:endParaRPr sz="1000" dirty="0">
              <a:latin typeface="Arial" panose="020B0604020202020204"/>
              <a:ea typeface="Arial" panose="020B0604020202020204"/>
              <a:cs typeface="Arial" panose="020B0604020202020204"/>
            </a:endParaRPr>
          </a:p>
          <a:p>
            <a:pPr marL="3256915" algn="l" rtl="0" eaLnBrk="0">
              <a:lnSpc>
                <a:spcPct val="92000"/>
              </a:lnSpc>
              <a:spcBef>
                <a:spcPts val="1200"/>
              </a:spcBef>
            </a:pPr>
            <a:r>
              <a:rPr sz="4000" kern="0" spc="60" dirty="0">
                <a:solidFill>
                  <a:srgbClr val="FFFFFF">
                    <a:alpha val="100000"/>
                  </a:srgbClr>
                </a:solidFill>
                <a:latin typeface="黑体" panose="02010609060101010101" charset="-122"/>
                <a:ea typeface="黑体" panose="02010609060101010101" charset="-122"/>
                <a:cs typeface="黑体" panose="02010609060101010101" charset="-122"/>
              </a:rPr>
              <a:t>—环向场超导磁体通过技</a:t>
            </a:r>
            <a:r>
              <a:rPr sz="4000" kern="0" spc="50" dirty="0">
                <a:solidFill>
                  <a:srgbClr val="FFFFFF">
                    <a:alpha val="100000"/>
                  </a:srgbClr>
                </a:solidFill>
                <a:latin typeface="黑体" panose="02010609060101010101" charset="-122"/>
                <a:ea typeface="黑体" panose="02010609060101010101" charset="-122"/>
                <a:cs typeface="黑体" panose="02010609060101010101" charset="-122"/>
              </a:rPr>
              <a:t>术验收。该磁体是目前全球最大的聚变堆超导磁体，将用于约</a:t>
            </a:r>
            <a:endParaRPr sz="4000" dirty="0">
              <a:latin typeface="黑体" panose="02010609060101010101" charset="-122"/>
              <a:ea typeface="黑体" panose="02010609060101010101" charset="-122"/>
              <a:cs typeface="黑体" panose="02010609060101010101" charset="-122"/>
            </a:endParaRPr>
          </a:p>
          <a:p>
            <a:pPr algn="l" rtl="0" eaLnBrk="0">
              <a:lnSpc>
                <a:spcPct val="127000"/>
              </a:lnSpc>
            </a:pPr>
            <a:endParaRPr sz="1000" dirty="0">
              <a:latin typeface="Arial" panose="020B0604020202020204"/>
              <a:ea typeface="Arial" panose="020B0604020202020204"/>
              <a:cs typeface="Arial" panose="020B0604020202020204"/>
            </a:endParaRPr>
          </a:p>
          <a:p>
            <a:pPr marL="3269615" algn="l" rtl="0" eaLnBrk="0">
              <a:lnSpc>
                <a:spcPct val="95000"/>
              </a:lnSpc>
              <a:spcBef>
                <a:spcPts val="1210"/>
              </a:spcBef>
            </a:pPr>
            <a:r>
              <a:rPr sz="4000" kern="0" spc="-80" dirty="0">
                <a:solidFill>
                  <a:srgbClr val="FFFFFF">
                    <a:alpha val="100000"/>
                  </a:srgbClr>
                </a:solidFill>
                <a:latin typeface="黑体" panose="02010609060101010101" charset="-122"/>
                <a:ea typeface="黑体" panose="02010609060101010101" charset="-122"/>
                <a:cs typeface="黑体" panose="02010609060101010101" charset="-122"/>
              </a:rPr>
              <a:t>束装置内上亿摄氏度等离子体</a:t>
            </a:r>
            <a:r>
              <a:rPr sz="4000" kern="0" spc="-90" dirty="0">
                <a:solidFill>
                  <a:srgbClr val="FFFFFF">
                    <a:alpha val="100000"/>
                  </a:srgbClr>
                </a:solidFill>
                <a:latin typeface="黑体" panose="02010609060101010101" charset="-122"/>
                <a:ea typeface="黑体" panose="02010609060101010101" charset="-122"/>
                <a:cs typeface="黑体" panose="02010609060101010101" charset="-122"/>
              </a:rPr>
              <a:t>的稳定运行、聚变发电。</a:t>
            </a:r>
            <a:endParaRPr sz="4000" dirty="0">
              <a:latin typeface="黑体" panose="02010609060101010101" charset="-122"/>
              <a:ea typeface="黑体" panose="02010609060101010101" charset="-122"/>
              <a:cs typeface="黑体" panose="02010609060101010101" charset="-122"/>
            </a:endParaRPr>
          </a:p>
          <a:p>
            <a:pPr algn="l" rtl="0" eaLnBrk="0">
              <a:lnSpc>
                <a:spcPct val="131000"/>
              </a:lnSpc>
            </a:pPr>
            <a:endParaRPr sz="10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marL="927100" algn="l" rtl="0" eaLnBrk="0">
              <a:lnSpc>
                <a:spcPct val="95000"/>
              </a:lnSpc>
              <a:spcBef>
                <a:spcPts val="1510"/>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1517650" algn="l" rtl="0" eaLnBrk="0">
              <a:lnSpc>
                <a:spcPct val="93000"/>
              </a:lnSpc>
              <a:spcBef>
                <a:spcPts val="1050"/>
              </a:spcBef>
            </a:pPr>
            <a:r>
              <a:rPr sz="3500" b="1" kern="0" spc="100" dirty="0">
                <a:solidFill>
                  <a:srgbClr val="000000">
                    <a:alpha val="100000"/>
                  </a:srgbClr>
                </a:solidFill>
                <a:latin typeface="黑体" panose="02010609060101010101" charset="-122"/>
                <a:ea typeface="黑体" panose="02010609060101010101" charset="-122"/>
                <a:cs typeface="黑体" panose="02010609060101010101" charset="-122"/>
              </a:rPr>
              <a:t>可控核聚变是可控的，能够持续进行的核聚变反应。在地球上建造的像太阳那样进行可控核</a:t>
            </a:r>
            <a:r>
              <a:rPr sz="3500" b="1" kern="0" spc="90" dirty="0">
                <a:solidFill>
                  <a:srgbClr val="000000">
                    <a:alpha val="100000"/>
                  </a:srgbClr>
                </a:solidFill>
                <a:latin typeface="黑体" panose="02010609060101010101" charset="-122"/>
                <a:ea typeface="黑体" panose="02010609060101010101" charset="-122"/>
                <a:cs typeface="黑体" panose="02010609060101010101" charset="-122"/>
              </a:rPr>
              <a:t>反应的装置，称为</a:t>
            </a:r>
            <a:endParaRPr sz="3500" dirty="0">
              <a:latin typeface="黑体" panose="02010609060101010101" charset="-122"/>
              <a:ea typeface="黑体" panose="02010609060101010101" charset="-122"/>
              <a:cs typeface="黑体" panose="02010609060101010101" charset="-122"/>
            </a:endParaRPr>
          </a:p>
          <a:p>
            <a:pPr algn="l" rtl="0" eaLnBrk="0">
              <a:lnSpc>
                <a:spcPct val="132000"/>
              </a:lnSpc>
            </a:pPr>
            <a:endParaRPr sz="1000" dirty="0">
              <a:latin typeface="Arial" panose="020B0604020202020204"/>
              <a:ea typeface="Arial" panose="020B0604020202020204"/>
              <a:cs typeface="Arial" panose="020B0604020202020204"/>
            </a:endParaRPr>
          </a:p>
          <a:p>
            <a:pPr algn="r" rtl="0" eaLnBrk="0">
              <a:lnSpc>
                <a:spcPct val="93000"/>
              </a:lnSpc>
              <a:spcBef>
                <a:spcPts val="1060"/>
              </a:spcBef>
            </a:pPr>
            <a:r>
              <a:rPr sz="3500" b="1" kern="0" spc="60" dirty="0">
                <a:solidFill>
                  <a:srgbClr val="000000">
                    <a:alpha val="100000"/>
                  </a:srgbClr>
                </a:solidFill>
                <a:latin typeface="黑体" panose="02010609060101010101" charset="-122"/>
                <a:ea typeface="黑体" panose="02010609060101010101" charset="-122"/>
                <a:cs typeface="黑体" panose="02010609060101010101" charset="-122"/>
              </a:rPr>
              <a:t>“人造太阳”。可控核聚变的目标是实现安全、持续、平稳的能量输出，其潜在优势使其成为最理想的</a:t>
            </a:r>
            <a:r>
              <a:rPr sz="3500" b="1" kern="0" spc="50" dirty="0">
                <a:solidFill>
                  <a:srgbClr val="000000">
                    <a:alpha val="100000"/>
                  </a:srgbClr>
                </a:solidFill>
                <a:latin typeface="黑体" panose="02010609060101010101" charset="-122"/>
                <a:ea typeface="黑体" panose="02010609060101010101" charset="-122"/>
                <a:cs typeface="黑体" panose="02010609060101010101" charset="-122"/>
              </a:rPr>
              <a:t>终极能源形</a:t>
            </a:r>
            <a:endParaRPr sz="3500" dirty="0">
              <a:latin typeface="黑体" panose="02010609060101010101" charset="-122"/>
              <a:ea typeface="黑体" panose="02010609060101010101" charset="-122"/>
              <a:cs typeface="黑体" panose="02010609060101010101" charset="-122"/>
            </a:endParaRPr>
          </a:p>
          <a:p>
            <a:pPr algn="l" rtl="0" eaLnBrk="0">
              <a:lnSpc>
                <a:spcPct val="120000"/>
              </a:lnSpc>
            </a:pPr>
            <a:endParaRPr sz="1000" dirty="0">
              <a:latin typeface="Arial" panose="020B0604020202020204"/>
              <a:ea typeface="Arial" panose="020B0604020202020204"/>
              <a:cs typeface="Arial" panose="020B0604020202020204"/>
            </a:endParaRPr>
          </a:p>
          <a:p>
            <a:pPr algn="l" rtl="0" eaLnBrk="0">
              <a:lnSpc>
                <a:spcPct val="109000"/>
              </a:lnSpc>
            </a:pPr>
            <a:endParaRPr sz="8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603250" algn="l" rtl="0" eaLnBrk="0">
              <a:lnSpc>
                <a:spcPct val="93000"/>
              </a:lnSpc>
            </a:pPr>
            <a:r>
              <a:rPr sz="3500" b="1" kern="0" spc="50" dirty="0">
                <a:solidFill>
                  <a:srgbClr val="000000">
                    <a:alpha val="100000"/>
                  </a:srgbClr>
                </a:solidFill>
                <a:latin typeface="黑体" panose="02010609060101010101" charset="-122"/>
                <a:ea typeface="黑体" panose="02010609060101010101" charset="-122"/>
                <a:cs typeface="黑体" panose="02010609060101010101" charset="-122"/>
              </a:rPr>
              <a:t>式之一。与核裂变相</a:t>
            </a:r>
            <a:r>
              <a:rPr sz="3500" b="1" kern="0" spc="40" dirty="0">
                <a:solidFill>
                  <a:srgbClr val="000000">
                    <a:alpha val="100000"/>
                  </a:srgbClr>
                </a:solidFill>
                <a:latin typeface="黑体" panose="02010609060101010101" charset="-122"/>
                <a:ea typeface="黑体" panose="02010609060101010101" charset="-122"/>
                <a:cs typeface="黑体" panose="02010609060101010101" charset="-122"/>
              </a:rPr>
              <a:t>比，可控核聚变释放能量大，原料来源丰富，产生的放射性废物少，且具有更高的安全性。</a:t>
            </a:r>
            <a:endParaRPr sz="3500" dirty="0">
              <a:latin typeface="黑体" panose="02010609060101010101" charset="-122"/>
              <a:ea typeface="黑体" panose="02010609060101010101" charset="-122"/>
              <a:cs typeface="黑体" panose="02010609060101010101" charset="-122"/>
            </a:endParaRPr>
          </a:p>
        </p:txBody>
      </p:sp>
      <p:sp>
        <p:nvSpPr>
          <p:cNvPr id="552" name="textbox 552"/>
          <p:cNvSpPr/>
          <p:nvPr/>
        </p:nvSpPr>
        <p:spPr>
          <a:xfrm>
            <a:off x="800018" y="387336"/>
            <a:ext cx="11621769" cy="74803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algn="r" rtl="0" eaLnBrk="0">
              <a:lnSpc>
                <a:spcPct val="95000"/>
              </a:lnSpc>
            </a:pPr>
            <a:r>
              <a:rPr sz="5000" kern="0" spc="-19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三、我国核聚变堆超</a:t>
            </a:r>
            <a:r>
              <a:rPr sz="5000" kern="0" spc="-200" dirty="0">
                <a:solidFill>
                  <a:srgbClr val="F00000">
                    <a:alpha val="100000"/>
                  </a:srgbClr>
                </a:solidFill>
                <a:latin typeface="宋体" panose="02010600030101010101" pitchFamily="2" charset="-122"/>
                <a:ea typeface="宋体" panose="02010600030101010101" pitchFamily="2" charset="-122"/>
                <a:cs typeface="宋体" panose="02010600030101010101" pitchFamily="2" charset="-122"/>
              </a:rPr>
              <a:t>导磁体研制取得新突破</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554" name="picture 554"/>
          <p:cNvPicPr>
            <a:picLocks noChangeAspect="1"/>
          </p:cNvPicPr>
          <p:nvPr/>
        </p:nvPicPr>
        <p:blipFill>
          <a:blip r:embed="rId2"/>
          <a:stretch>
            <a:fillRect/>
          </a:stretch>
        </p:blipFill>
        <p:spPr>
          <a:xfrm rot="21600000">
            <a:off x="19005621" y="222197"/>
            <a:ext cx="2425720" cy="1917772"/>
          </a:xfrm>
          <a:prstGeom prst="rect">
            <a:avLst/>
          </a:prstGeom>
        </p:spPr>
      </p:pic>
      <p:sp>
        <p:nvSpPr>
          <p:cNvPr id="556" name="textbox 556"/>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558" name="picture 558"/>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0" name="table 560"/>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109000"/>
                        </a:lnSpc>
                      </a:pPr>
                      <a:endParaRPr sz="1000" dirty="0">
                        <a:latin typeface="Arial" panose="020B0604020202020204"/>
                        <a:ea typeface="Arial" panose="020B0604020202020204"/>
                        <a:cs typeface="Arial" panose="020B0604020202020204"/>
                      </a:endParaRPr>
                    </a:p>
                    <a:p>
                      <a:pPr marL="1155065" algn="l" rtl="0" eaLnBrk="0">
                        <a:lnSpc>
                          <a:spcPct val="83000"/>
                        </a:lnSpc>
                        <a:spcBef>
                          <a:spcPts val="0"/>
                        </a:spcBef>
                      </a:pPr>
                      <a:r>
                        <a:rPr sz="3800" kern="0" spc="-2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24.“十四五”时</a:t>
                      </a:r>
                      <a:r>
                        <a:rPr sz="3800" kern="0" spc="-2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期，我国坚持以新发展理念为引领，不断开辟发展新领域新赛道，塑造发展新动能新优势。在陆</a:t>
                      </a:r>
                      <a:endParaRPr sz="3800" dirty="0">
                        <a:latin typeface="宋体" panose="02010600030101010101" pitchFamily="2" charset="-122"/>
                        <a:ea typeface="宋体" panose="02010600030101010101" pitchFamily="2" charset="-122"/>
                        <a:cs typeface="宋体" panose="02010600030101010101" pitchFamily="2" charset="-122"/>
                      </a:endParaRPr>
                    </a:p>
                    <a:p>
                      <a:pPr marL="253365" algn="l" rtl="0" eaLnBrk="0">
                        <a:lnSpc>
                          <a:spcPts val="6290"/>
                        </a:lnSpc>
                      </a:pPr>
                      <a:r>
                        <a:rPr sz="3700" kern="0" spc="-3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上科技的发展日新月异，关于“十四五”时期新成就，以下</a:t>
                      </a:r>
                      <a:r>
                        <a:rPr sz="3700"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说法正确的是：</a:t>
                      </a:r>
                      <a:endParaRPr sz="37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52000"/>
                        </a:lnSpc>
                      </a:pPr>
                      <a:endParaRPr sz="1000" dirty="0">
                        <a:latin typeface="Arial" panose="020B0604020202020204"/>
                        <a:ea typeface="Arial" panose="020B0604020202020204"/>
                        <a:cs typeface="Arial" panose="020B0604020202020204"/>
                      </a:endParaRPr>
                    </a:p>
                    <a:p>
                      <a:pPr marL="1129665" algn="l" rtl="0" eaLnBrk="0">
                        <a:lnSpc>
                          <a:spcPct val="96000"/>
                        </a:lnSpc>
                        <a:spcBef>
                          <a:spcPts val="1085"/>
                        </a:spcBef>
                      </a:pPr>
                      <a:r>
                        <a:rPr sz="3600" kern="0" spc="20" dirty="0">
                          <a:solidFill>
                            <a:srgbClr val="000000">
                              <a:alpha val="100000"/>
                            </a:srgbClr>
                          </a:solidFill>
                          <a:latin typeface="Arial" panose="020B0604020202020204"/>
                          <a:ea typeface="Arial" panose="020B0604020202020204"/>
                          <a:cs typeface="Arial" panose="020B0604020202020204"/>
                        </a:rPr>
                        <a:t>A.</a:t>
                      </a:r>
                      <a:r>
                        <a:rPr sz="3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全球第一座第三代核电站</a:t>
                      </a:r>
                      <a:r>
                        <a:rPr sz="36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石岛湾基地投入商业运行</a:t>
                      </a:r>
                      <a:endParaRPr sz="3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6000"/>
                        </a:lnSpc>
                      </a:pPr>
                      <a:endParaRPr sz="1000" dirty="0">
                        <a:latin typeface="Arial" panose="020B0604020202020204"/>
                        <a:ea typeface="Arial" panose="020B0604020202020204"/>
                        <a:cs typeface="Arial" panose="020B0604020202020204"/>
                      </a:endParaRPr>
                    </a:p>
                    <a:p>
                      <a:pPr marL="1155065" algn="l" rtl="0" eaLnBrk="0">
                        <a:lnSpc>
                          <a:spcPct val="96000"/>
                        </a:lnSpc>
                        <a:spcBef>
                          <a:spcPts val="1080"/>
                        </a:spcBef>
                      </a:pPr>
                      <a:r>
                        <a:rPr sz="3600" kern="0" spc="-60" dirty="0">
                          <a:solidFill>
                            <a:srgbClr val="000000">
                              <a:alpha val="100000"/>
                            </a:srgbClr>
                          </a:solidFill>
                          <a:latin typeface="Arial" panose="020B0604020202020204"/>
                          <a:ea typeface="Arial" panose="020B0604020202020204"/>
                          <a:cs typeface="Arial" panose="020B0604020202020204"/>
                        </a:rPr>
                        <a:t>B.“</a:t>
                      </a:r>
                      <a:r>
                        <a:rPr sz="3600" kern="0" spc="-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东方超环”核裂变实验装置实现1亿度高温、1066 秒的稳态高约束模式等离子</a:t>
                      </a:r>
                      <a:r>
                        <a:rPr sz="36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体运行，刷新世界纪录</a:t>
                      </a:r>
                      <a:endParaRPr sz="36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5000"/>
                        </a:lnSpc>
                      </a:pPr>
                      <a:endParaRPr sz="1000" dirty="0">
                        <a:latin typeface="Arial" panose="020B0604020202020204"/>
                        <a:ea typeface="Arial" panose="020B0604020202020204"/>
                        <a:cs typeface="Arial" panose="020B0604020202020204"/>
                      </a:endParaRPr>
                    </a:p>
                    <a:p>
                      <a:pPr marL="1155065" algn="l" rtl="0" eaLnBrk="0">
                        <a:lnSpc>
                          <a:spcPct val="96000"/>
                        </a:lnSpc>
                        <a:spcBef>
                          <a:spcPts val="1090"/>
                        </a:spcBef>
                      </a:pPr>
                      <a:r>
                        <a:rPr sz="3600" kern="0" spc="-50" dirty="0">
                          <a:solidFill>
                            <a:srgbClr val="000000">
                              <a:alpha val="100000"/>
                            </a:srgbClr>
                          </a:solidFill>
                          <a:latin typeface="Arial" panose="020B0604020202020204"/>
                          <a:ea typeface="Arial" panose="020B0604020202020204"/>
                          <a:cs typeface="Arial" panose="020B0604020202020204"/>
                        </a:rPr>
                        <a:t>C</a:t>
                      </a:r>
                      <a:r>
                        <a:rPr sz="3600" b="1" kern="0" spc="-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.船舶与海洋工程装备国际市场份额稳居全球第二</a:t>
                      </a:r>
                      <a:endParaRPr sz="3600" dirty="0">
                        <a:latin typeface="宋体" panose="02010600030101010101" pitchFamily="2" charset="-122"/>
                        <a:ea typeface="宋体" panose="02010600030101010101" pitchFamily="2" charset="-122"/>
                        <a:cs typeface="宋体" panose="02010600030101010101" pitchFamily="2" charset="-122"/>
                      </a:endParaRPr>
                    </a:p>
                    <a:p>
                      <a:pPr marL="1155065" algn="l" rtl="0" eaLnBrk="0">
                        <a:lnSpc>
                          <a:spcPct val="94000"/>
                        </a:lnSpc>
                        <a:spcBef>
                          <a:spcPts val="2070"/>
                        </a:spcBef>
                      </a:pPr>
                      <a:r>
                        <a:rPr sz="3900" kern="0" spc="-300" dirty="0">
                          <a:solidFill>
                            <a:srgbClr val="000000">
                              <a:alpha val="100000"/>
                            </a:srgbClr>
                          </a:solidFill>
                          <a:latin typeface="Arial" panose="020B0604020202020204"/>
                          <a:ea typeface="Arial" panose="020B0604020202020204"/>
                          <a:cs typeface="Arial" panose="020B0604020202020204"/>
                        </a:rPr>
                        <a:t>D.</a:t>
                      </a:r>
                      <a:r>
                        <a:rPr sz="3900" b="1"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特高压输变电世界领先，光伏、风电装机容量居世界</a:t>
                      </a:r>
                      <a:r>
                        <a:rPr sz="3900" b="1"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首位</a:t>
                      </a:r>
                      <a:endParaRPr sz="39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marL="1564005" algn="l" rtl="0" eaLnBrk="0">
                        <a:lnSpc>
                          <a:spcPct val="95000"/>
                        </a:lnSpc>
                        <a:spcBef>
                          <a:spcPts val="5"/>
                        </a:spcBef>
                      </a:pPr>
                      <a:r>
                        <a:rPr sz="5000" b="1" kern="0" spc="-2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30" dirty="0">
                          <a:solidFill>
                            <a:srgbClr val="FF0000">
                              <a:alpha val="100000"/>
                            </a:srgbClr>
                          </a:solidFill>
                          <a:latin typeface="Arial" panose="020B0604020202020204"/>
                          <a:ea typeface="Arial" panose="020B0604020202020204"/>
                          <a:cs typeface="Arial" panose="020B0604020202020204"/>
                        </a:rPr>
                        <a:t>D</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562" name="textbox 562"/>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564" name="textbox 564"/>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566" name="picture 566"/>
          <p:cNvPicPr>
            <a:picLocks noChangeAspect="1"/>
          </p:cNvPicPr>
          <p:nvPr/>
        </p:nvPicPr>
        <p:blipFill>
          <a:blip r:embed="rId1"/>
          <a:stretch>
            <a:fillRect/>
          </a:stretch>
        </p:blipFill>
        <p:spPr>
          <a:xfrm rot="21600000">
            <a:off x="21602760" y="266639"/>
            <a:ext cx="628620" cy="628739"/>
          </a:xfrm>
          <a:prstGeom prst="rect">
            <a:avLst/>
          </a:prstGeom>
        </p:spPr>
      </p:pic>
      <p:pic>
        <p:nvPicPr>
          <p:cNvPr id="568" name="picture 568"/>
          <p:cNvPicPr>
            <a:picLocks noChangeAspect="1"/>
          </p:cNvPicPr>
          <p:nvPr/>
        </p:nvPicPr>
        <p:blipFill>
          <a:blip r:embed="rId2"/>
          <a:stretch>
            <a:fillRect/>
          </a:stretch>
        </p:blipFill>
        <p:spPr>
          <a:xfrm rot="21600000">
            <a:off x="23520319" y="11461775"/>
            <a:ext cx="381120" cy="679490"/>
          </a:xfrm>
          <a:prstGeom prst="rect">
            <a:avLst/>
          </a:prstGeom>
        </p:spPr>
      </p:pic>
      <p:pic>
        <p:nvPicPr>
          <p:cNvPr id="570" name="picture 570"/>
          <p:cNvPicPr>
            <a:picLocks noChangeAspect="1"/>
          </p:cNvPicPr>
          <p:nvPr/>
        </p:nvPicPr>
        <p:blipFill>
          <a:blip r:embed="rId3"/>
          <a:stretch>
            <a:fillRect/>
          </a:stretch>
        </p:blipFill>
        <p:spPr>
          <a:xfrm rot="21600000">
            <a:off x="0" y="723929"/>
            <a:ext cx="209458" cy="113664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2" name="picture 572"/>
          <p:cNvPicPr>
            <a:picLocks noChangeAspect="1"/>
          </p:cNvPicPr>
          <p:nvPr/>
        </p:nvPicPr>
        <p:blipFill>
          <a:blip r:embed="rId1"/>
          <a:stretch>
            <a:fillRect/>
          </a:stretch>
        </p:blipFill>
        <p:spPr>
          <a:xfrm rot="21600000">
            <a:off x="0" y="0"/>
            <a:ext cx="24377660" cy="13716000"/>
          </a:xfrm>
          <a:prstGeom prst="rect">
            <a:avLst/>
          </a:prstGeom>
        </p:spPr>
      </p:pic>
      <p:sp>
        <p:nvSpPr>
          <p:cNvPr id="574" name="textbox 574"/>
          <p:cNvSpPr/>
          <p:nvPr/>
        </p:nvSpPr>
        <p:spPr>
          <a:xfrm>
            <a:off x="6991359" y="4988874"/>
            <a:ext cx="11262359" cy="2874645"/>
          </a:xfrm>
          <a:prstGeom prst="rect">
            <a:avLst/>
          </a:prstGeom>
          <a:noFill/>
          <a:ln w="0" cap="flat">
            <a:noFill/>
            <a:prstDash val="solid"/>
            <a:miter lim="0"/>
          </a:ln>
        </p:spPr>
        <p:txBody>
          <a:bodyPr vert="horz" wrap="square" lIns="0" tIns="0" rIns="0" bIns="0"/>
          <a:lstStyle/>
          <a:p>
            <a:pPr algn="l" rtl="0" eaLnBrk="0">
              <a:lnSpc>
                <a:spcPct val="98000"/>
              </a:lnSpc>
            </a:pPr>
            <a:endParaRPr sz="100" dirty="0">
              <a:latin typeface="Arial" panose="020B0604020202020204"/>
              <a:ea typeface="Arial" panose="020B0604020202020204"/>
              <a:cs typeface="Arial" panose="020B0604020202020204"/>
            </a:endParaRPr>
          </a:p>
          <a:p>
            <a:pPr algn="r" rtl="0" eaLnBrk="0">
              <a:lnSpc>
                <a:spcPct val="95000"/>
              </a:lnSpc>
            </a:pPr>
            <a:r>
              <a:rPr sz="12100" kern="0" spc="-530" dirty="0">
                <a:solidFill>
                  <a:srgbClr val="A04020">
                    <a:alpha val="100000"/>
                  </a:srgbClr>
                </a:solidFill>
                <a:latin typeface="宋体" panose="02010600030101010101" pitchFamily="2" charset="-122"/>
                <a:ea typeface="宋体" panose="02010600030101010101" pitchFamily="2" charset="-122"/>
                <a:cs typeface="宋体" panose="02010600030101010101" pitchFamily="2" charset="-122"/>
              </a:rPr>
              <a:t>谢</a:t>
            </a:r>
            <a:r>
              <a:rPr sz="12100" kern="0" spc="970" dirty="0">
                <a:solidFill>
                  <a:srgbClr val="A04020">
                    <a:alpha val="100000"/>
                  </a:srgbClr>
                </a:solidFill>
                <a:latin typeface="宋体" panose="02010600030101010101" pitchFamily="2" charset="-122"/>
                <a:ea typeface="宋体" panose="02010600030101010101" pitchFamily="2" charset="-122"/>
                <a:cs typeface="宋体" panose="02010600030101010101" pitchFamily="2" charset="-122"/>
              </a:rPr>
              <a:t>  </a:t>
            </a:r>
            <a:r>
              <a:rPr sz="12100" kern="0" spc="-530" dirty="0">
                <a:solidFill>
                  <a:srgbClr val="A04020">
                    <a:alpha val="100000"/>
                  </a:srgbClr>
                </a:solidFill>
                <a:latin typeface="宋体" panose="02010600030101010101" pitchFamily="2" charset="-122"/>
                <a:ea typeface="宋体" panose="02010600030101010101" pitchFamily="2" charset="-122"/>
                <a:cs typeface="宋体" panose="02010600030101010101" pitchFamily="2" charset="-122"/>
              </a:rPr>
              <a:t>谢</a:t>
            </a:r>
            <a:r>
              <a:rPr sz="12100" kern="0" spc="1180" dirty="0">
                <a:solidFill>
                  <a:srgbClr val="A04020">
                    <a:alpha val="100000"/>
                  </a:srgbClr>
                </a:solidFill>
                <a:latin typeface="宋体" panose="02010600030101010101" pitchFamily="2" charset="-122"/>
                <a:ea typeface="宋体" panose="02010600030101010101" pitchFamily="2" charset="-122"/>
                <a:cs typeface="宋体" panose="02010600030101010101" pitchFamily="2" charset="-122"/>
              </a:rPr>
              <a:t>  </a:t>
            </a:r>
            <a:r>
              <a:rPr sz="12100" kern="0" spc="-530" dirty="0">
                <a:solidFill>
                  <a:srgbClr val="A04020">
                    <a:alpha val="100000"/>
                  </a:srgbClr>
                </a:solidFill>
                <a:latin typeface="宋体" panose="02010600030101010101" pitchFamily="2" charset="-122"/>
                <a:ea typeface="宋体" panose="02010600030101010101" pitchFamily="2" charset="-122"/>
                <a:cs typeface="宋体" panose="02010600030101010101" pitchFamily="2" charset="-122"/>
              </a:rPr>
              <a:t>关</a:t>
            </a:r>
            <a:r>
              <a:rPr sz="12100" kern="0" spc="790" dirty="0">
                <a:solidFill>
                  <a:srgbClr val="A04020">
                    <a:alpha val="100000"/>
                  </a:srgbClr>
                </a:solidFill>
                <a:latin typeface="宋体" panose="02010600030101010101" pitchFamily="2" charset="-122"/>
                <a:ea typeface="宋体" panose="02010600030101010101" pitchFamily="2" charset="-122"/>
                <a:cs typeface="宋体" panose="02010600030101010101" pitchFamily="2" charset="-122"/>
              </a:rPr>
              <a:t>  </a:t>
            </a:r>
            <a:r>
              <a:rPr sz="12100" kern="0" spc="-530" dirty="0">
                <a:solidFill>
                  <a:srgbClr val="A04020">
                    <a:alpha val="100000"/>
                  </a:srgbClr>
                </a:solidFill>
                <a:latin typeface="宋体" panose="02010600030101010101" pitchFamily="2" charset="-122"/>
                <a:ea typeface="宋体" panose="02010600030101010101" pitchFamily="2" charset="-122"/>
                <a:cs typeface="宋体" panose="02010600030101010101" pitchFamily="2" charset="-122"/>
              </a:rPr>
              <a:t>注</a:t>
            </a:r>
            <a:endParaRPr sz="121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00000"/>
              </a:lnSpc>
            </a:pPr>
            <a:endParaRPr sz="900" dirty="0">
              <a:latin typeface="Arial" panose="020B0604020202020204"/>
              <a:ea typeface="Arial" panose="020B0604020202020204"/>
              <a:cs typeface="Arial" panose="020B0604020202020204"/>
            </a:endParaRPr>
          </a:p>
          <a:p>
            <a:pPr marL="3594100" algn="l" rtl="0" eaLnBrk="0">
              <a:lnSpc>
                <a:spcPct val="95000"/>
              </a:lnSpc>
              <a:spcBef>
                <a:spcPts val="5"/>
              </a:spcBef>
            </a:pPr>
            <a:r>
              <a:rPr sz="3600" b="1" kern="0" spc="-20" dirty="0">
                <a:solidFill>
                  <a:srgbClr val="D01010">
                    <a:alpha val="100000"/>
                  </a:srgbClr>
                </a:solidFill>
                <a:latin typeface="黑体" panose="02010609060101010101" charset="-122"/>
                <a:ea typeface="黑体" panose="02010609060101010101" charset="-122"/>
                <a:cs typeface="黑体" panose="02010609060101010101" charset="-122"/>
              </a:rPr>
              <a:t>时政月月谈课件</a:t>
            </a:r>
            <a:endParaRPr sz="3600" dirty="0">
              <a:latin typeface="黑体" panose="02010609060101010101" charset="-122"/>
              <a:ea typeface="黑体" panose="02010609060101010101" charset="-122"/>
              <a:cs typeface="黑体" panose="02010609060101010101" charset="-122"/>
            </a:endParaRPr>
          </a:p>
        </p:txBody>
      </p:sp>
      <p:pic>
        <p:nvPicPr>
          <p:cNvPr id="576" name="picture 576"/>
          <p:cNvPicPr>
            <a:picLocks noChangeAspect="1"/>
          </p:cNvPicPr>
          <p:nvPr/>
        </p:nvPicPr>
        <p:blipFill>
          <a:blip r:embed="rId2"/>
          <a:stretch>
            <a:fillRect/>
          </a:stretch>
        </p:blipFill>
        <p:spPr>
          <a:xfrm rot="21600000">
            <a:off x="11023518" y="10960044"/>
            <a:ext cx="2425720" cy="19177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 name="table 44"/>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796415" algn="l" rtl="0" eaLnBrk="0">
                        <a:lnSpc>
                          <a:spcPct val="84000"/>
                        </a:lnSpc>
                      </a:pPr>
                      <a:r>
                        <a:rPr sz="4000" kern="0" spc="40" dirty="0">
                          <a:solidFill>
                            <a:srgbClr val="000000">
                              <a:alpha val="100000"/>
                            </a:srgbClr>
                          </a:solidFill>
                          <a:latin typeface="Times New Roman" panose="02020603050405020304"/>
                          <a:ea typeface="Times New Roman" panose="02020603050405020304"/>
                          <a:cs typeface="Times New Roman" panose="02020603050405020304"/>
                        </a:rPr>
                        <a:t>2.</a:t>
                      </a:r>
                      <a:r>
                        <a:rPr sz="4000" kern="0" spc="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未来产业，是指由前沿技术驱动，当前处于孕育萌发阶段或产</a:t>
                      </a:r>
                      <a:r>
                        <a:rPr sz="4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业化初期，具有显著战略性、引</a:t>
                      </a:r>
                      <a:endParaRPr sz="4000" dirty="0">
                        <a:latin typeface="宋体" panose="02010600030101010101" pitchFamily="2" charset="-122"/>
                        <a:ea typeface="宋体" panose="02010600030101010101" pitchFamily="2" charset="-122"/>
                        <a:cs typeface="宋体" panose="02010600030101010101" pitchFamily="2" charset="-122"/>
                      </a:endParaRPr>
                    </a:p>
                    <a:p>
                      <a:pPr marL="240665" algn="l" rtl="0" eaLnBrk="0">
                        <a:lnSpc>
                          <a:spcPts val="6885"/>
                        </a:lnSpc>
                      </a:pPr>
                      <a:r>
                        <a:rPr sz="40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领性、颠覆性和不确定性的前瞻性新兴产业。下</a:t>
                      </a:r>
                      <a:r>
                        <a:rPr sz="4000" kern="0" spc="-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列对于未来产业表述不正确的是：</a:t>
                      </a:r>
                      <a:endParaRPr sz="4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3000"/>
                        </a:lnSpc>
                      </a:pPr>
                      <a:endParaRPr sz="1000" dirty="0">
                        <a:latin typeface="Arial" panose="020B0604020202020204"/>
                        <a:ea typeface="Arial" panose="020B0604020202020204"/>
                        <a:cs typeface="Arial" panose="020B0604020202020204"/>
                      </a:endParaRPr>
                    </a:p>
                    <a:p>
                      <a:pPr marL="1231265" algn="l" rtl="0" eaLnBrk="0">
                        <a:lnSpc>
                          <a:spcPct val="97000"/>
                        </a:lnSpc>
                        <a:spcBef>
                          <a:spcPts val="1320"/>
                        </a:spcBef>
                      </a:pPr>
                      <a:r>
                        <a:rPr sz="4400" kern="0" spc="-360" dirty="0">
                          <a:solidFill>
                            <a:srgbClr val="000000">
                              <a:alpha val="100000"/>
                            </a:srgbClr>
                          </a:solidFill>
                          <a:latin typeface="Arial" panose="020B0604020202020204"/>
                          <a:ea typeface="Arial" panose="020B0604020202020204"/>
                          <a:cs typeface="Arial" panose="020B0604020202020204"/>
                        </a:rPr>
                        <a:t>A.</a:t>
                      </a:r>
                      <a:r>
                        <a:rPr sz="44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支持中央企业结合主责主业发展未来产业，提升核心竞争力</a:t>
                      </a:r>
                      <a:endParaRPr sz="44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6000"/>
                        </a:lnSpc>
                        <a:spcBef>
                          <a:spcPts val="2150"/>
                        </a:spcBef>
                      </a:pPr>
                      <a:r>
                        <a:rPr sz="4400" kern="0" spc="-370" dirty="0">
                          <a:solidFill>
                            <a:srgbClr val="000000">
                              <a:alpha val="100000"/>
                            </a:srgbClr>
                          </a:solidFill>
                          <a:latin typeface="Arial" panose="020B0604020202020204"/>
                          <a:ea typeface="Arial" panose="020B0604020202020204"/>
                          <a:cs typeface="Arial" panose="020B0604020202020204"/>
                        </a:rPr>
                        <a:t>B.</a:t>
                      </a:r>
                      <a:r>
                        <a:rPr sz="44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发展未来产业，也必须统筹发展和安全，探索科学有效的监管方式</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15000"/>
                        </a:lnSpc>
                      </a:pPr>
                      <a:endParaRPr sz="1000" dirty="0">
                        <a:latin typeface="Arial" panose="020B0604020202020204"/>
                        <a:ea typeface="Arial" panose="020B0604020202020204"/>
                        <a:cs typeface="Arial" panose="020B0604020202020204"/>
                      </a:endParaRPr>
                    </a:p>
                    <a:p>
                      <a:pPr marL="240665" indent="990600" algn="l" rtl="0" eaLnBrk="0">
                        <a:lnSpc>
                          <a:spcPct val="120000"/>
                        </a:lnSpc>
                        <a:spcBef>
                          <a:spcPts val="1210"/>
                        </a:spcBef>
                      </a:pPr>
                      <a:r>
                        <a:rPr sz="4000" kern="0" spc="20" dirty="0">
                          <a:solidFill>
                            <a:srgbClr val="000000">
                              <a:alpha val="100000"/>
                            </a:srgbClr>
                          </a:solidFill>
                          <a:latin typeface="Arial" panose="020B0604020202020204"/>
                          <a:ea typeface="Arial" panose="020B0604020202020204"/>
                          <a:cs typeface="Arial" panose="020B0604020202020204"/>
                        </a:rPr>
                        <a:t>C.</a:t>
                      </a:r>
                      <a:r>
                        <a:rPr sz="40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培育未来产业，要推动量子科技、生物制造、氢能和核裂变能、脑机接口、具身智能、第六代移</a:t>
                      </a:r>
                      <a:r>
                        <a:rPr sz="4000"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动通信等成为新的经济增长点</a:t>
                      </a:r>
                      <a:endParaRPr sz="40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7000"/>
                        </a:lnSpc>
                        <a:spcBef>
                          <a:spcPts val="2350"/>
                        </a:spcBef>
                      </a:pPr>
                      <a:r>
                        <a:rPr sz="4400" kern="0" spc="-370" dirty="0">
                          <a:solidFill>
                            <a:srgbClr val="000000">
                              <a:alpha val="100000"/>
                            </a:srgbClr>
                          </a:solidFill>
                          <a:latin typeface="Arial" panose="020B0604020202020204"/>
                          <a:ea typeface="Arial" panose="020B0604020202020204"/>
                          <a:cs typeface="Arial" panose="020B0604020202020204"/>
                        </a:rPr>
                        <a:t>D.</a:t>
                      </a:r>
                      <a:r>
                        <a:rPr sz="44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支持未来产业，不仅要有技术上的创新，也要有制度上的保障</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0000"/>
                        </a:lnSpc>
                      </a:pPr>
                      <a:endParaRPr sz="1300" dirty="0">
                        <a:latin typeface="Arial" panose="020B0604020202020204"/>
                        <a:ea typeface="Arial" panose="020B0604020202020204"/>
                        <a:cs typeface="Arial" panose="020B0604020202020204"/>
                      </a:endParaRPr>
                    </a:p>
                    <a:p>
                      <a:pPr marL="1564005" algn="l" rtl="0" eaLnBrk="0">
                        <a:lnSpc>
                          <a:spcPct val="95000"/>
                        </a:lnSpc>
                        <a:spcBef>
                          <a:spcPts val="0"/>
                        </a:spcBef>
                      </a:pPr>
                      <a:r>
                        <a:rPr sz="5200" b="1" kern="0" spc="-38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200" kern="0" spc="-380" dirty="0">
                          <a:solidFill>
                            <a:srgbClr val="FF0000">
                              <a:alpha val="100000"/>
                            </a:srgbClr>
                          </a:solidFill>
                          <a:latin typeface="Arial" panose="020B0604020202020204"/>
                          <a:ea typeface="Arial" panose="020B0604020202020204"/>
                          <a:cs typeface="Arial" panose="020B0604020202020204"/>
                        </a:rPr>
                        <a:t>C</a:t>
                      </a:r>
                      <a:endParaRPr sz="52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46" name="textbox 46"/>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48" name="textbox 48"/>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50" name="picture 50"/>
          <p:cNvPicPr>
            <a:picLocks noChangeAspect="1"/>
          </p:cNvPicPr>
          <p:nvPr/>
        </p:nvPicPr>
        <p:blipFill>
          <a:blip r:embed="rId1"/>
          <a:stretch>
            <a:fillRect/>
          </a:stretch>
        </p:blipFill>
        <p:spPr>
          <a:xfrm rot="21600000">
            <a:off x="21602760" y="266639"/>
            <a:ext cx="628620" cy="628739"/>
          </a:xfrm>
          <a:prstGeom prst="rect">
            <a:avLst/>
          </a:prstGeom>
        </p:spPr>
      </p:pic>
      <p:pic>
        <p:nvPicPr>
          <p:cNvPr id="52" name="picture 52"/>
          <p:cNvPicPr>
            <a:picLocks noChangeAspect="1"/>
          </p:cNvPicPr>
          <p:nvPr/>
        </p:nvPicPr>
        <p:blipFill>
          <a:blip r:embed="rId2"/>
          <a:stretch>
            <a:fillRect/>
          </a:stretch>
        </p:blipFill>
        <p:spPr>
          <a:xfrm rot="21600000">
            <a:off x="23520319" y="11461775"/>
            <a:ext cx="381120" cy="679490"/>
          </a:xfrm>
          <a:prstGeom prst="rect">
            <a:avLst/>
          </a:prstGeom>
        </p:spPr>
      </p:pic>
      <p:pic>
        <p:nvPicPr>
          <p:cNvPr id="54" name="picture 54"/>
          <p:cNvPicPr>
            <a:picLocks noChangeAspect="1"/>
          </p:cNvPicPr>
          <p:nvPr/>
        </p:nvPicPr>
        <p:blipFill>
          <a:blip r:embed="rId3"/>
          <a:stretch>
            <a:fillRect/>
          </a:stretch>
        </p:blipFill>
        <p:spPr>
          <a:xfrm rot="21600000">
            <a:off x="0" y="736548"/>
            <a:ext cx="209458" cy="112402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6"/>
          <p:cNvPicPr>
            <a:picLocks noChangeAspect="1"/>
          </p:cNvPicPr>
          <p:nvPr/>
        </p:nvPicPr>
        <p:blipFill>
          <a:blip r:embed="rId1"/>
          <a:stretch>
            <a:fillRect/>
          </a:stretch>
        </p:blipFill>
        <p:spPr>
          <a:xfrm rot="21600000">
            <a:off x="0" y="0"/>
            <a:ext cx="24377660" cy="13716000"/>
          </a:xfrm>
          <a:prstGeom prst="rect">
            <a:avLst/>
          </a:prstGeom>
        </p:spPr>
      </p:pic>
      <p:sp>
        <p:nvSpPr>
          <p:cNvPr id="58" name="textbox 58"/>
          <p:cNvSpPr/>
          <p:nvPr/>
        </p:nvSpPr>
        <p:spPr>
          <a:xfrm>
            <a:off x="171399" y="2605089"/>
            <a:ext cx="23503889" cy="8371840"/>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2700" algn="l" rtl="0" eaLnBrk="0">
              <a:lnSpc>
                <a:spcPct val="92000"/>
              </a:lnSpc>
            </a:pPr>
            <a:r>
              <a:rPr sz="3600" kern="0" spc="-20" dirty="0">
                <a:solidFill>
                  <a:srgbClr val="FFFFFF">
                    <a:alpha val="100000"/>
                  </a:srgbClr>
                </a:solidFill>
                <a:latin typeface="黑体" panose="02010609060101010101" charset="-122"/>
                <a:ea typeface="黑体" panose="02010609060101010101" charset="-122"/>
                <a:cs typeface="黑体" panose="02010609060101010101" charset="-122"/>
              </a:rPr>
              <a:t>·</a:t>
            </a:r>
            <a:r>
              <a:rPr sz="3600" kern="0" spc="-20" dirty="0">
                <a:solidFill>
                  <a:srgbClr val="FFFFFF">
                    <a:alpha val="100000"/>
                  </a:srgbClr>
                </a:solidFill>
                <a:latin typeface="黑体" panose="02010609060101010101" charset="-122"/>
                <a:ea typeface="黑体" panose="02010609060101010101" charset="-122"/>
                <a:cs typeface="黑体" panose="02010609060101010101" charset="-122"/>
              </a:rPr>
              <a:t> </a:t>
            </a:r>
            <a:r>
              <a:rPr sz="3600" b="1" kern="0" spc="-2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3600" kern="0" spc="-20" dirty="0">
                <a:solidFill>
                  <a:srgbClr val="FFFFFF">
                    <a:alpha val="100000"/>
                  </a:srgbClr>
                </a:solidFill>
                <a:latin typeface="黑体" panose="02010609060101010101" charset="-122"/>
                <a:ea typeface="黑体" panose="02010609060101010101" charset="-122"/>
                <a:cs typeface="黑体" panose="02010609060101010101" charset="-122"/>
              </a:rPr>
              <a:t>  </a:t>
            </a:r>
            <a:r>
              <a:rPr sz="3600" b="1" kern="0" spc="-20" dirty="0">
                <a:solidFill>
                  <a:srgbClr val="FFFFFF">
                    <a:alpha val="100000"/>
                  </a:srgbClr>
                </a:solidFill>
                <a:latin typeface="黑体" panose="02010609060101010101" charset="-122"/>
                <a:ea typeface="黑体" panose="02010609060101010101" charset="-122"/>
                <a:cs typeface="黑体" panose="02010609060101010101" charset="-122"/>
              </a:rPr>
              <a:t>国家卫生健康委6月2日公布《关于进一步健全城市社区卫生服务体系</a:t>
            </a:r>
            <a:r>
              <a:rPr sz="3600" b="1" kern="0" spc="-30" dirty="0">
                <a:solidFill>
                  <a:srgbClr val="FFFFFF">
                    <a:alpha val="100000"/>
                  </a:srgbClr>
                </a:solidFill>
                <a:latin typeface="黑体" panose="02010609060101010101" charset="-122"/>
                <a:ea typeface="黑体" panose="02010609060101010101" charset="-122"/>
                <a:cs typeface="黑体" panose="02010609060101010101" charset="-122"/>
              </a:rPr>
              <a:t>提升服务能力的通知》明确，</a:t>
            </a:r>
            <a:endParaRPr sz="3600" dirty="0">
              <a:latin typeface="黑体" panose="02010609060101010101" charset="-122"/>
              <a:ea typeface="黑体" panose="02010609060101010101" charset="-122"/>
              <a:cs typeface="黑体" panose="02010609060101010101" charset="-122"/>
            </a:endParaRPr>
          </a:p>
          <a:p>
            <a:pPr marL="3225800" indent="12065" algn="l" rtl="0" eaLnBrk="0">
              <a:lnSpc>
                <a:spcPct val="141000"/>
              </a:lnSpc>
              <a:spcBef>
                <a:spcPts val="520"/>
              </a:spcBef>
            </a:pPr>
            <a:r>
              <a:rPr sz="3600" b="1" kern="0" spc="50" dirty="0">
                <a:solidFill>
                  <a:srgbClr val="FFFFFF">
                    <a:alpha val="100000"/>
                  </a:srgbClr>
                </a:solidFill>
                <a:latin typeface="黑体" panose="02010609060101010101" charset="-122"/>
                <a:ea typeface="黑体" panose="02010609060101010101" charset="-122"/>
                <a:cs typeface="黑体" panose="02010609060101010101" charset="-122"/>
              </a:rPr>
              <a:t>到2030年，基本实现建制街道社区卫生服务中心全覆盖，社区卫生服务机</a:t>
            </a:r>
            <a:r>
              <a:rPr sz="3600" b="1" kern="0" spc="40" dirty="0">
                <a:solidFill>
                  <a:srgbClr val="FFFFFF">
                    <a:alpha val="100000"/>
                  </a:srgbClr>
                </a:solidFill>
                <a:latin typeface="黑体" panose="02010609060101010101" charset="-122"/>
                <a:ea typeface="黑体" panose="02010609060101010101" charset="-122"/>
                <a:cs typeface="黑体" panose="02010609060101010101" charset="-122"/>
              </a:rPr>
              <a:t>构基础设施条件明显改</a:t>
            </a:r>
            <a:r>
              <a:rPr sz="3600" kern="0" spc="-10" dirty="0">
                <a:solidFill>
                  <a:srgbClr val="FFFFFF">
                    <a:alpha val="100000"/>
                  </a:srgbClr>
                </a:solidFill>
                <a:latin typeface="黑体" panose="02010609060101010101" charset="-122"/>
                <a:ea typeface="黑体" panose="02010609060101010101" charset="-122"/>
                <a:cs typeface="黑体" panose="02010609060101010101" charset="-122"/>
              </a:rPr>
              <a:t>    </a:t>
            </a:r>
            <a:r>
              <a:rPr sz="3600" b="1" kern="0" spc="-30" dirty="0">
                <a:solidFill>
                  <a:srgbClr val="FFFFFF">
                    <a:alpha val="100000"/>
                  </a:srgbClr>
                </a:solidFill>
                <a:latin typeface="黑体" panose="02010609060101010101" charset="-122"/>
                <a:ea typeface="黑体" panose="02010609060101010101" charset="-122"/>
                <a:cs typeface="黑体" panose="02010609060101010101" charset="-122"/>
              </a:rPr>
              <a:t>善，数智化服务有序推进，服务能力全</a:t>
            </a:r>
            <a:r>
              <a:rPr sz="3600" b="1" kern="0" spc="-40" dirty="0">
                <a:solidFill>
                  <a:srgbClr val="FFFFFF">
                    <a:alpha val="100000"/>
                  </a:srgbClr>
                </a:solidFill>
                <a:latin typeface="黑体" panose="02010609060101010101" charset="-122"/>
                <a:ea typeface="黑体" panose="02010609060101010101" charset="-122"/>
                <a:cs typeface="黑体" panose="02010609060101010101" charset="-122"/>
              </a:rPr>
              <a:t>面提升。</a:t>
            </a:r>
            <a:endParaRPr sz="3600" dirty="0">
              <a:latin typeface="黑体" panose="02010609060101010101" charset="-122"/>
              <a:ea typeface="黑体" panose="02010609060101010101" charset="-122"/>
              <a:cs typeface="黑体" panose="02010609060101010101" charset="-122"/>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20000"/>
              </a:lnSpc>
            </a:pPr>
            <a:endParaRPr sz="1000" dirty="0">
              <a:latin typeface="Arial" panose="020B0604020202020204"/>
              <a:ea typeface="Arial" panose="020B0604020202020204"/>
              <a:cs typeface="Arial" panose="020B0604020202020204"/>
            </a:endParaRPr>
          </a:p>
          <a:p>
            <a:pPr marL="876300" algn="l" rtl="0" eaLnBrk="0">
              <a:lnSpc>
                <a:spcPct val="95000"/>
              </a:lnSpc>
              <a:spcBef>
                <a:spcPts val="1505"/>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marL="1473200" algn="l" rtl="0" eaLnBrk="0">
              <a:lnSpc>
                <a:spcPct val="92000"/>
              </a:lnSpc>
              <a:spcBef>
                <a:spcPts val="1090"/>
              </a:spcBef>
            </a:pPr>
            <a:r>
              <a:rPr sz="3600" b="1" kern="0" spc="0" dirty="0">
                <a:solidFill>
                  <a:srgbClr val="000000">
                    <a:alpha val="100000"/>
                  </a:srgbClr>
                </a:solidFill>
                <a:latin typeface="黑体" panose="02010609060101010101" charset="-122"/>
                <a:ea typeface="黑体" panose="02010609060101010101" charset="-122"/>
                <a:cs typeface="黑体" panose="02010609060101010101" charset="-122"/>
              </a:rPr>
              <a:t>坚持以人民健康为中心，以基层为重点，落实“日常疾病</a:t>
            </a:r>
            <a:r>
              <a:rPr sz="3600" b="1" kern="0" spc="-10" dirty="0">
                <a:solidFill>
                  <a:srgbClr val="000000">
                    <a:alpha val="100000"/>
                  </a:srgbClr>
                </a:solidFill>
                <a:latin typeface="黑体" panose="02010609060101010101" charset="-122"/>
                <a:ea typeface="黑体" panose="02010609060101010101" charset="-122"/>
                <a:cs typeface="黑体" panose="02010609060101010101" charset="-122"/>
              </a:rPr>
              <a:t>在基层解决”要求，适应城市人口聚集、需求增加趋</a:t>
            </a:r>
            <a:endParaRPr sz="3600" dirty="0">
              <a:latin typeface="黑体" panose="02010609060101010101" charset="-122"/>
              <a:ea typeface="黑体" panose="02010609060101010101" charset="-122"/>
              <a:cs typeface="黑体" panose="02010609060101010101" charset="-122"/>
            </a:endParaRPr>
          </a:p>
          <a:p>
            <a:pPr algn="l" rtl="0" eaLnBrk="0">
              <a:lnSpc>
                <a:spcPct val="116000"/>
              </a:lnSpc>
            </a:pPr>
            <a:endParaRPr sz="1000" dirty="0">
              <a:latin typeface="Arial" panose="020B0604020202020204"/>
              <a:ea typeface="Arial" panose="020B0604020202020204"/>
              <a:cs typeface="Arial" panose="020B0604020202020204"/>
            </a:endParaRPr>
          </a:p>
          <a:p>
            <a:pPr marL="552450" algn="l" rtl="0" eaLnBrk="0">
              <a:lnSpc>
                <a:spcPct val="92000"/>
              </a:lnSpc>
              <a:spcBef>
                <a:spcPts val="1085"/>
              </a:spcBef>
            </a:pPr>
            <a:r>
              <a:rPr sz="3600" b="1" kern="0" spc="0" dirty="0">
                <a:solidFill>
                  <a:srgbClr val="000000">
                    <a:alpha val="100000"/>
                  </a:srgbClr>
                </a:solidFill>
                <a:latin typeface="黑体" panose="02010609060101010101" charset="-122"/>
                <a:ea typeface="黑体" panose="02010609060101010101" charset="-122"/>
                <a:cs typeface="黑体" panose="02010609060101010101" charset="-122"/>
              </a:rPr>
              <a:t>势，进一步优化资源配置，完善服务功能，提升服务能力，构建体系</a:t>
            </a:r>
            <a:r>
              <a:rPr sz="3600" b="1" kern="0" spc="-10" dirty="0">
                <a:solidFill>
                  <a:srgbClr val="000000">
                    <a:alpha val="100000"/>
                  </a:srgbClr>
                </a:solidFill>
                <a:latin typeface="黑体" panose="02010609060101010101" charset="-122"/>
                <a:ea typeface="黑体" panose="02010609060101010101" charset="-122"/>
                <a:cs typeface="黑体" panose="02010609060101010101" charset="-122"/>
              </a:rPr>
              <a:t>完整、布局合理、分工明确、功能互补、运行</a:t>
            </a:r>
            <a:endParaRPr sz="36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marL="552450" algn="l" rtl="0" eaLnBrk="0">
              <a:lnSpc>
                <a:spcPct val="92000"/>
              </a:lnSpc>
              <a:spcBef>
                <a:spcPts val="1080"/>
              </a:spcBef>
            </a:pPr>
            <a:r>
              <a:rPr sz="3600" b="1" kern="0" spc="70" dirty="0">
                <a:solidFill>
                  <a:srgbClr val="000000">
                    <a:alpha val="100000"/>
                  </a:srgbClr>
                </a:solidFill>
                <a:latin typeface="黑体" panose="02010609060101010101" charset="-122"/>
                <a:ea typeface="黑体" panose="02010609060101010101" charset="-122"/>
                <a:cs typeface="黑体" panose="02010609060101010101" charset="-122"/>
              </a:rPr>
              <a:t>高效、便利可及的城市社区卫</a:t>
            </a:r>
            <a:r>
              <a:rPr sz="3600" b="1" kern="0" spc="60" dirty="0">
                <a:solidFill>
                  <a:srgbClr val="000000">
                    <a:alpha val="100000"/>
                  </a:srgbClr>
                </a:solidFill>
                <a:latin typeface="黑体" panose="02010609060101010101" charset="-122"/>
                <a:ea typeface="黑体" panose="02010609060101010101" charset="-122"/>
                <a:cs typeface="黑体" panose="02010609060101010101" charset="-122"/>
              </a:rPr>
              <a:t>生服务体系。到2030年，基本实现建制街道社区卫生服务中心全覆盖，社区卫生服</a:t>
            </a:r>
            <a:endParaRPr sz="3600" dirty="0">
              <a:latin typeface="黑体" panose="02010609060101010101" charset="-122"/>
              <a:ea typeface="黑体" panose="02010609060101010101" charset="-122"/>
              <a:cs typeface="黑体" panose="02010609060101010101" charset="-122"/>
            </a:endParaRPr>
          </a:p>
          <a:p>
            <a:pPr algn="l" rtl="0" eaLnBrk="0">
              <a:lnSpc>
                <a:spcPct val="128000"/>
              </a:lnSpc>
            </a:pPr>
            <a:endParaRPr sz="1000" dirty="0">
              <a:latin typeface="Arial" panose="020B0604020202020204"/>
              <a:ea typeface="Arial" panose="020B0604020202020204"/>
              <a:cs typeface="Arial" panose="020B0604020202020204"/>
            </a:endParaRPr>
          </a:p>
          <a:p>
            <a:pPr algn="r" rtl="0" eaLnBrk="0">
              <a:lnSpc>
                <a:spcPct val="92000"/>
              </a:lnSpc>
              <a:spcBef>
                <a:spcPts val="1090"/>
              </a:spcBef>
            </a:pPr>
            <a:r>
              <a:rPr sz="3600" b="1" kern="0" spc="0" dirty="0">
                <a:solidFill>
                  <a:srgbClr val="000000">
                    <a:alpha val="100000"/>
                  </a:srgbClr>
                </a:solidFill>
                <a:latin typeface="黑体" panose="02010609060101010101" charset="-122"/>
                <a:ea typeface="黑体" panose="02010609060101010101" charset="-122"/>
                <a:cs typeface="黑体" panose="02010609060101010101" charset="-122"/>
              </a:rPr>
              <a:t>务机构基础设施条件明显改善，数智化服务有序推进，服务能力全面提升，居民</a:t>
            </a:r>
            <a:r>
              <a:rPr sz="3600" b="1" kern="0" spc="-10" dirty="0">
                <a:solidFill>
                  <a:srgbClr val="000000">
                    <a:alpha val="100000"/>
                  </a:srgbClr>
                </a:solidFill>
                <a:latin typeface="黑体" panose="02010609060101010101" charset="-122"/>
                <a:ea typeface="黑体" panose="02010609060101010101" charset="-122"/>
                <a:cs typeface="黑体" panose="02010609060101010101" charset="-122"/>
              </a:rPr>
              <a:t>对社区卫生服务的信任度和满意度</a:t>
            </a:r>
            <a:endParaRPr sz="3600" dirty="0">
              <a:latin typeface="黑体" panose="02010609060101010101" charset="-122"/>
              <a:ea typeface="黑体" panose="02010609060101010101" charset="-122"/>
              <a:cs typeface="黑体" panose="02010609060101010101" charset="-122"/>
            </a:endParaRPr>
          </a:p>
          <a:p>
            <a:pPr algn="l" rtl="0" eaLnBrk="0">
              <a:lnSpc>
                <a:spcPct val="112000"/>
              </a:lnSpc>
            </a:pPr>
            <a:endParaRPr sz="1000" dirty="0">
              <a:latin typeface="Arial" panose="020B0604020202020204"/>
              <a:ea typeface="Arial" panose="020B0604020202020204"/>
              <a:cs typeface="Arial" panose="020B0604020202020204"/>
            </a:endParaRPr>
          </a:p>
          <a:p>
            <a:pPr algn="l" rtl="0" eaLnBrk="0">
              <a:lnSpc>
                <a:spcPct val="100000"/>
              </a:lnSpc>
            </a:pPr>
            <a:endParaRPr sz="900" dirty="0">
              <a:latin typeface="Arial" panose="020B0604020202020204"/>
              <a:ea typeface="Arial" panose="020B0604020202020204"/>
              <a:cs typeface="Arial" panose="020B0604020202020204"/>
            </a:endParaRPr>
          </a:p>
          <a:p>
            <a:pPr marL="552450" algn="l" rtl="0" eaLnBrk="0">
              <a:lnSpc>
                <a:spcPct val="92000"/>
              </a:lnSpc>
              <a:spcBef>
                <a:spcPts val="0"/>
              </a:spcBef>
            </a:pPr>
            <a:r>
              <a:rPr sz="3600" b="1" kern="0" spc="-100" dirty="0">
                <a:solidFill>
                  <a:srgbClr val="000000">
                    <a:alpha val="100000"/>
                  </a:srgbClr>
                </a:solidFill>
                <a:latin typeface="黑体" panose="02010609060101010101" charset="-122"/>
                <a:ea typeface="黑体" panose="02010609060101010101" charset="-122"/>
                <a:cs typeface="黑体" panose="02010609060101010101" charset="-122"/>
              </a:rPr>
              <a:t>进一步提高，助力全方位、全生命周期保障居民</a:t>
            </a:r>
            <a:r>
              <a:rPr sz="3600" b="1" kern="0" spc="-110" dirty="0">
                <a:solidFill>
                  <a:srgbClr val="000000">
                    <a:alpha val="100000"/>
                  </a:srgbClr>
                </a:solidFill>
                <a:latin typeface="黑体" panose="02010609060101010101" charset="-122"/>
                <a:ea typeface="黑体" panose="02010609060101010101" charset="-122"/>
                <a:cs typeface="黑体" panose="02010609060101010101" charset="-122"/>
              </a:rPr>
              <a:t>健康。</a:t>
            </a:r>
            <a:endParaRPr sz="3600" dirty="0">
              <a:latin typeface="黑体" panose="02010609060101010101" charset="-122"/>
              <a:ea typeface="黑体" panose="02010609060101010101" charset="-122"/>
              <a:cs typeface="黑体" panose="02010609060101010101" charset="-122"/>
            </a:endParaRPr>
          </a:p>
        </p:txBody>
      </p:sp>
      <p:sp>
        <p:nvSpPr>
          <p:cNvPr id="60" name="textbox 60"/>
          <p:cNvSpPr/>
          <p:nvPr/>
        </p:nvSpPr>
        <p:spPr>
          <a:xfrm>
            <a:off x="800018" y="387336"/>
            <a:ext cx="17110710" cy="748030"/>
          </a:xfrm>
          <a:prstGeom prst="rect">
            <a:avLst/>
          </a:prstGeom>
          <a:noFill/>
          <a:ln w="0" cap="flat">
            <a:noFill/>
            <a:prstDash val="solid"/>
            <a:miter lim="0"/>
          </a:ln>
        </p:spPr>
        <p:txBody>
          <a:bodyPr vert="horz" wrap="square" lIns="0" tIns="0" rIns="0" bIns="0"/>
          <a:lstStyle/>
          <a:p>
            <a:pPr algn="l" rtl="0" eaLnBrk="0">
              <a:lnSpc>
                <a:spcPct val="73000"/>
              </a:lnSpc>
            </a:pPr>
            <a:endParaRPr sz="100" dirty="0">
              <a:latin typeface="Arial" panose="020B0604020202020204"/>
              <a:ea typeface="Arial" panose="020B0604020202020204"/>
              <a:cs typeface="Arial" panose="020B0604020202020204"/>
            </a:endParaRPr>
          </a:p>
          <a:p>
            <a:pPr algn="r" rtl="0" eaLnBrk="0">
              <a:lnSpc>
                <a:spcPct val="95000"/>
              </a:lnSpc>
            </a:pPr>
            <a:r>
              <a:rPr sz="5000" kern="0" spc="-19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二、关于进一步健全城市</a:t>
            </a:r>
            <a:r>
              <a:rPr sz="5000" kern="0" spc="-20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社区卫生服务体系提升服务能力的通知</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62" name="picture 62"/>
          <p:cNvPicPr>
            <a:picLocks noChangeAspect="1"/>
          </p:cNvPicPr>
          <p:nvPr/>
        </p:nvPicPr>
        <p:blipFill>
          <a:blip r:embed="rId2"/>
          <a:stretch>
            <a:fillRect/>
          </a:stretch>
        </p:blipFill>
        <p:spPr>
          <a:xfrm rot="21600000">
            <a:off x="19011960" y="228644"/>
            <a:ext cx="2432060" cy="1911324"/>
          </a:xfrm>
          <a:prstGeom prst="rect">
            <a:avLst/>
          </a:prstGeom>
        </p:spPr>
      </p:pic>
      <p:sp>
        <p:nvSpPr>
          <p:cNvPr id="64" name="textbox 64"/>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66" name="picture 66"/>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 name="table 68"/>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396365" algn="l" rtl="0" eaLnBrk="0">
                        <a:lnSpc>
                          <a:spcPct val="83000"/>
                        </a:lnSpc>
                      </a:pPr>
                      <a:r>
                        <a:rPr sz="4100" kern="0" spc="-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3.国家卫生健康委6月2日公布《关于进一步健全城市社区卫生服务体系提升</a:t>
                      </a:r>
                      <a:r>
                        <a:rPr sz="4100" kern="0" spc="-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服务能力的通知》。</a:t>
                      </a:r>
                      <a:endParaRPr sz="4100" dirty="0">
                        <a:latin typeface="宋体" panose="02010600030101010101" pitchFamily="2" charset="-122"/>
                        <a:ea typeface="宋体" panose="02010600030101010101" pitchFamily="2" charset="-122"/>
                        <a:cs typeface="宋体" panose="02010600030101010101" pitchFamily="2" charset="-122"/>
                      </a:endParaRPr>
                    </a:p>
                    <a:p>
                      <a:pPr marL="253365" algn="l" rtl="0" eaLnBrk="0">
                        <a:lnSpc>
                          <a:spcPts val="6810"/>
                        </a:lnSpc>
                      </a:pPr>
                      <a:r>
                        <a:rPr sz="4100" kern="0" spc="-2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以下关于健全城市社区卫生服务体系说法正确的是：</a:t>
                      </a:r>
                      <a:endParaRPr sz="41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6000"/>
                        </a:lnSpc>
                      </a:pPr>
                      <a:endParaRPr sz="1000" dirty="0">
                        <a:latin typeface="Arial" panose="020B0604020202020204"/>
                        <a:ea typeface="Arial" panose="020B0604020202020204"/>
                        <a:cs typeface="Arial" panose="020B0604020202020204"/>
                      </a:endParaRPr>
                    </a:p>
                    <a:p>
                      <a:pPr marL="1231265" algn="l" rtl="0" eaLnBrk="0">
                        <a:lnSpc>
                          <a:spcPct val="97000"/>
                        </a:lnSpc>
                        <a:spcBef>
                          <a:spcPts val="1325"/>
                        </a:spcBef>
                      </a:pPr>
                      <a:r>
                        <a:rPr sz="4400" kern="0" spc="-340" dirty="0">
                          <a:solidFill>
                            <a:srgbClr val="000000">
                              <a:alpha val="100000"/>
                            </a:srgbClr>
                          </a:solidFill>
                          <a:latin typeface="Arial" panose="020B0604020202020204"/>
                          <a:ea typeface="Arial" panose="020B0604020202020204"/>
                          <a:cs typeface="Arial" panose="020B0604020202020204"/>
                        </a:rPr>
                        <a:t>A.</a:t>
                      </a:r>
                      <a:r>
                        <a:rPr sz="4400" b="1" kern="0" spc="-34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坚持以人民健康</a:t>
                      </a:r>
                      <a:r>
                        <a:rPr sz="4400" b="1" kern="0" spc="-35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为中心，以街道为重点</a:t>
                      </a:r>
                      <a:endParaRPr sz="44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ts val="5050"/>
                        </a:lnSpc>
                        <a:spcBef>
                          <a:spcPts val="2095"/>
                        </a:spcBef>
                      </a:pPr>
                      <a:r>
                        <a:rPr sz="4000" kern="0" spc="-280" dirty="0">
                          <a:solidFill>
                            <a:srgbClr val="000000">
                              <a:alpha val="100000"/>
                            </a:srgbClr>
                          </a:solidFill>
                          <a:latin typeface="Arial" panose="020B0604020202020204"/>
                          <a:ea typeface="Arial" panose="020B0604020202020204"/>
                          <a:cs typeface="Arial" panose="020B0604020202020204"/>
                        </a:rPr>
                        <a:t>B.</a:t>
                      </a:r>
                      <a:r>
                        <a:rPr sz="4000" b="1" kern="0" spc="-2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落实“日常疾病在市县解决”</a:t>
                      </a:r>
                      <a:r>
                        <a:rPr sz="4000" b="1" kern="0" spc="-29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要求</a:t>
                      </a:r>
                      <a:endParaRPr sz="4000" dirty="0">
                        <a:latin typeface="宋体" panose="02010600030101010101" pitchFamily="2" charset="-122"/>
                        <a:ea typeface="宋体" panose="02010600030101010101" pitchFamily="2" charset="-122"/>
                        <a:cs typeface="宋体" panose="02010600030101010101" pitchFamily="2" charset="-122"/>
                      </a:endParaRPr>
                    </a:p>
                    <a:p>
                      <a:pPr marL="1231265" algn="l" rtl="0" eaLnBrk="0">
                        <a:lnSpc>
                          <a:spcPct val="97000"/>
                        </a:lnSpc>
                        <a:spcBef>
                          <a:spcPts val="2125"/>
                        </a:spcBef>
                      </a:pPr>
                      <a:r>
                        <a:rPr sz="4400" kern="0" spc="-320" dirty="0">
                          <a:solidFill>
                            <a:srgbClr val="000000">
                              <a:alpha val="100000"/>
                            </a:srgbClr>
                          </a:solidFill>
                          <a:latin typeface="Arial" panose="020B0604020202020204"/>
                          <a:ea typeface="Arial" panose="020B0604020202020204"/>
                          <a:cs typeface="Arial" panose="020B0604020202020204"/>
                        </a:rPr>
                        <a:t>C.</a:t>
                      </a:r>
                      <a:r>
                        <a:rPr sz="4400" kern="0" spc="-320" dirty="0">
                          <a:solidFill>
                            <a:srgbClr val="000000">
                              <a:alpha val="100000"/>
                            </a:srgbClr>
                          </a:solidFill>
                          <a:latin typeface="黑体" panose="02010609060101010101" charset="-122"/>
                          <a:ea typeface="黑体" panose="02010609060101010101" charset="-122"/>
                          <a:cs typeface="黑体" panose="02010609060101010101" charset="-122"/>
                        </a:rPr>
                        <a:t>到20</a:t>
                      </a:r>
                      <a:r>
                        <a:rPr sz="4400" b="1" kern="0" spc="-3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35年，基本实现建制街道社</a:t>
                      </a:r>
                      <a:r>
                        <a:rPr sz="4400" b="1"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区卫生服务中心全覆盖</a:t>
                      </a:r>
                      <a:endParaRPr sz="44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25000"/>
                        </a:lnSpc>
                      </a:pPr>
                      <a:endParaRPr sz="1000" dirty="0">
                        <a:latin typeface="Arial" panose="020B0604020202020204"/>
                        <a:ea typeface="Arial" panose="020B0604020202020204"/>
                        <a:cs typeface="Arial" panose="020B0604020202020204"/>
                      </a:endParaRPr>
                    </a:p>
                    <a:p>
                      <a:pPr marL="1231265" algn="l" rtl="0" eaLnBrk="0">
                        <a:lnSpc>
                          <a:spcPct val="94000"/>
                        </a:lnSpc>
                        <a:spcBef>
                          <a:spcPts val="1210"/>
                        </a:spcBef>
                      </a:pPr>
                      <a:r>
                        <a:rPr sz="4000" kern="0" spc="10" dirty="0">
                          <a:solidFill>
                            <a:srgbClr val="000000">
                              <a:alpha val="100000"/>
                            </a:srgbClr>
                          </a:solidFill>
                          <a:latin typeface="Arial" panose="020B0604020202020204"/>
                          <a:ea typeface="Arial" panose="020B0604020202020204"/>
                          <a:cs typeface="Arial" panose="020B0604020202020204"/>
                        </a:rPr>
                        <a:t>D.</a:t>
                      </a:r>
                      <a:r>
                        <a:rPr sz="40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构建体系完整、布局</a:t>
                      </a:r>
                      <a:r>
                        <a:rPr sz="4000" kern="0" spc="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合理、分工明确、功能互补、运行高效、便利可及的城市社区卫生服务体系</a:t>
                      </a:r>
                      <a:endParaRPr sz="4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2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1564005" algn="l" rtl="0" eaLnBrk="0">
                        <a:lnSpc>
                          <a:spcPct val="95000"/>
                        </a:lnSpc>
                      </a:pPr>
                      <a:r>
                        <a:rPr sz="5000" b="1" kern="0" spc="-23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000" kern="0" spc="-230" dirty="0">
                          <a:solidFill>
                            <a:srgbClr val="FF0000">
                              <a:alpha val="100000"/>
                            </a:srgbClr>
                          </a:solidFill>
                          <a:latin typeface="Arial" panose="020B0604020202020204"/>
                          <a:ea typeface="Arial" panose="020B0604020202020204"/>
                          <a:cs typeface="Arial" panose="020B0604020202020204"/>
                        </a:rPr>
                        <a:t>D</a:t>
                      </a:r>
                      <a:endParaRPr sz="5000" dirty="0">
                        <a:latin typeface="Arial" panose="020B0604020202020204"/>
                        <a:ea typeface="Arial" panose="020B0604020202020204"/>
                        <a:cs typeface="Arial" panose="020B0604020202020204"/>
                      </a:endParaRPr>
                    </a:p>
                  </a:txBody>
                  <a:tcPr marL="0" marR="0" marT="0" marB="0" vert="horz">
                    <a:lnL>
                      <a:noFill/>
                    </a:lnL>
                    <a:lnR>
                      <a:noFill/>
                    </a:lnR>
                    <a:lnT>
                      <a:noFill/>
                    </a:lnT>
                    <a:lnB>
                      <a:noFill/>
                    </a:lnB>
                  </a:tcPr>
                </a:tc>
              </a:tr>
            </a:tbl>
          </a:graphicData>
        </a:graphic>
      </p:graphicFrame>
      <p:sp>
        <p:nvSpPr>
          <p:cNvPr id="70" name="textbox 70"/>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72" name="textbox 72"/>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1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U</a:t>
            </a:r>
            <a:r>
              <a:rPr sz="1100" kern="0" spc="1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74" name="picture 74"/>
          <p:cNvPicPr>
            <a:picLocks noChangeAspect="1"/>
          </p:cNvPicPr>
          <p:nvPr/>
        </p:nvPicPr>
        <p:blipFill>
          <a:blip r:embed="rId1"/>
          <a:stretch>
            <a:fillRect/>
          </a:stretch>
        </p:blipFill>
        <p:spPr>
          <a:xfrm rot="21600000">
            <a:off x="21602760" y="266639"/>
            <a:ext cx="628620" cy="628739"/>
          </a:xfrm>
          <a:prstGeom prst="rect">
            <a:avLst/>
          </a:prstGeom>
        </p:spPr>
      </p:pic>
      <p:pic>
        <p:nvPicPr>
          <p:cNvPr id="76" name="picture 76"/>
          <p:cNvPicPr>
            <a:picLocks noChangeAspect="1"/>
          </p:cNvPicPr>
          <p:nvPr/>
        </p:nvPicPr>
        <p:blipFill>
          <a:blip r:embed="rId2"/>
          <a:stretch>
            <a:fillRect/>
          </a:stretch>
        </p:blipFill>
        <p:spPr>
          <a:xfrm rot="21600000">
            <a:off x="23520319" y="11461775"/>
            <a:ext cx="381120" cy="679490"/>
          </a:xfrm>
          <a:prstGeom prst="rect">
            <a:avLst/>
          </a:prstGeom>
        </p:spPr>
      </p:pic>
      <p:pic>
        <p:nvPicPr>
          <p:cNvPr id="78" name="picture 78"/>
          <p:cNvPicPr>
            <a:picLocks noChangeAspect="1"/>
          </p:cNvPicPr>
          <p:nvPr/>
        </p:nvPicPr>
        <p:blipFill>
          <a:blip r:embed="rId3"/>
          <a:stretch>
            <a:fillRect/>
          </a:stretch>
        </p:blipFill>
        <p:spPr>
          <a:xfrm rot="21600000">
            <a:off x="0" y="736548"/>
            <a:ext cx="209458" cy="112402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 name="table 80"/>
          <p:cNvGraphicFramePr>
            <a:graphicFrameLocks noGrp="1"/>
          </p:cNvGraphicFramePr>
          <p:nvPr/>
        </p:nvGraphicFramePr>
        <p:xfrm>
          <a:off x="387461" y="2133660"/>
          <a:ext cx="23602314" cy="10254615"/>
        </p:xfrm>
        <a:graphic>
          <a:graphicData uri="http://schemas.openxmlformats.org/drawingml/2006/table">
            <a:tbl>
              <a:tblPr/>
              <a:tblGrid>
                <a:gridCol w="23602314"/>
              </a:tblGrid>
              <a:tr h="10254615">
                <a:tc>
                  <a:txBody>
                    <a:bodyPr/>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383665" algn="l" rtl="0" eaLnBrk="0">
                        <a:lnSpc>
                          <a:spcPct val="83000"/>
                        </a:lnSpc>
                      </a:pPr>
                      <a:r>
                        <a:rPr sz="4200" kern="0" spc="-1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4.国家卫生健康委6月2日公布《关于进一步健全城市社</a:t>
                      </a:r>
                      <a:r>
                        <a:rPr sz="4200" kern="0" spc="-1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区卫生服务体系提升服务能力的通知》。</a:t>
                      </a:r>
                      <a:endParaRPr sz="4200" dirty="0">
                        <a:latin typeface="宋体" panose="02010600030101010101" pitchFamily="2" charset="-122"/>
                        <a:ea typeface="宋体" panose="02010600030101010101" pitchFamily="2" charset="-122"/>
                        <a:cs typeface="宋体" panose="02010600030101010101" pitchFamily="2" charset="-122"/>
                      </a:endParaRPr>
                    </a:p>
                    <a:p>
                      <a:pPr marL="253365" algn="l" rtl="0" eaLnBrk="0">
                        <a:lnSpc>
                          <a:spcPts val="6810"/>
                        </a:lnSpc>
                      </a:pPr>
                      <a:r>
                        <a:rPr sz="4200" kern="0" spc="-3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以下关于健全城市社区卫生服务体系说法不</a:t>
                      </a:r>
                      <a:r>
                        <a:rPr sz="4200" kern="0" spc="-3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正确的是：</a:t>
                      </a:r>
                      <a:endParaRPr sz="42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31000"/>
                        </a:lnSpc>
                      </a:pPr>
                      <a:endParaRPr sz="1000" dirty="0">
                        <a:latin typeface="Arial" panose="020B0604020202020204"/>
                        <a:ea typeface="Arial" panose="020B0604020202020204"/>
                        <a:cs typeface="Arial" panose="020B0604020202020204"/>
                      </a:endParaRPr>
                    </a:p>
                    <a:p>
                      <a:pPr marL="1224915" algn="l" rtl="0" eaLnBrk="0">
                        <a:lnSpc>
                          <a:spcPct val="97000"/>
                        </a:lnSpc>
                        <a:spcBef>
                          <a:spcPts val="1330"/>
                        </a:spcBef>
                      </a:pPr>
                      <a:r>
                        <a:rPr sz="4400" kern="0" spc="-360" dirty="0">
                          <a:solidFill>
                            <a:srgbClr val="000000">
                              <a:alpha val="100000"/>
                            </a:srgbClr>
                          </a:solidFill>
                          <a:latin typeface="Arial" panose="020B0604020202020204"/>
                          <a:ea typeface="Arial" panose="020B0604020202020204"/>
                          <a:cs typeface="Arial" panose="020B0604020202020204"/>
                        </a:rPr>
                        <a:t>A</a:t>
                      </a:r>
                      <a:r>
                        <a:rPr sz="44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.每个街道必须办</a:t>
                      </a:r>
                      <a:r>
                        <a:rPr sz="44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好1所社区卫生服务中心</a:t>
                      </a:r>
                      <a:endParaRPr sz="4400" dirty="0">
                        <a:latin typeface="宋体" panose="02010600030101010101" pitchFamily="2" charset="-122"/>
                        <a:ea typeface="宋体" panose="02010600030101010101" pitchFamily="2" charset="-122"/>
                        <a:cs typeface="宋体" panose="02010600030101010101" pitchFamily="2" charset="-122"/>
                      </a:endParaRPr>
                    </a:p>
                    <a:p>
                      <a:pPr marL="247015" indent="977900" algn="l" rtl="0" eaLnBrk="0">
                        <a:lnSpc>
                          <a:spcPct val="113000"/>
                        </a:lnSpc>
                        <a:spcBef>
                          <a:spcPts val="2270"/>
                        </a:spcBef>
                      </a:pPr>
                      <a:r>
                        <a:rPr sz="4400" kern="0" spc="-360" dirty="0">
                          <a:solidFill>
                            <a:srgbClr val="000000">
                              <a:alpha val="100000"/>
                            </a:srgbClr>
                          </a:solidFill>
                          <a:latin typeface="Arial" panose="020B0604020202020204"/>
                          <a:ea typeface="Arial" panose="020B0604020202020204"/>
                          <a:cs typeface="Arial" panose="020B0604020202020204"/>
                        </a:rPr>
                        <a:t>B.</a:t>
                      </a:r>
                      <a:r>
                        <a:rPr sz="44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人口规模大于10万人的街道可以根据需要扩大现有社区卫生服务中心规模，也可</a:t>
                      </a:r>
                      <a:r>
                        <a:rPr sz="44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增设社区卫生服</a:t>
                      </a:r>
                      <a:r>
                        <a:rPr sz="4400" kern="0" spc="-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4400" kern="0" spc="-36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务中心，或者增加设</a:t>
                      </a:r>
                      <a:r>
                        <a:rPr sz="4400"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置社区卫生服务站</a:t>
                      </a:r>
                      <a:endParaRPr sz="4400" dirty="0">
                        <a:latin typeface="宋体" panose="02010600030101010101" pitchFamily="2" charset="-122"/>
                        <a:ea typeface="宋体" panose="02010600030101010101" pitchFamily="2" charset="-122"/>
                        <a:cs typeface="宋体" panose="02010600030101010101" pitchFamily="2" charset="-122"/>
                      </a:endParaRPr>
                    </a:p>
                    <a:p>
                      <a:pPr marL="1224915" algn="l" rtl="0" eaLnBrk="0">
                        <a:lnSpc>
                          <a:spcPct val="97000"/>
                        </a:lnSpc>
                        <a:spcBef>
                          <a:spcPts val="2265"/>
                        </a:spcBef>
                      </a:pPr>
                      <a:r>
                        <a:rPr sz="4400" kern="0" spc="-370" dirty="0">
                          <a:solidFill>
                            <a:srgbClr val="000000">
                              <a:alpha val="100000"/>
                            </a:srgbClr>
                          </a:solidFill>
                          <a:latin typeface="Times New Roman" panose="02020603050405020304"/>
                          <a:ea typeface="Times New Roman" panose="02020603050405020304"/>
                          <a:cs typeface="Times New Roman" panose="02020603050405020304"/>
                        </a:rPr>
                        <a:t>C.</a:t>
                      </a:r>
                      <a:r>
                        <a:rPr sz="4400" kern="0" spc="-610" dirty="0">
                          <a:solidFill>
                            <a:srgbClr val="000000">
                              <a:alpha val="100000"/>
                            </a:srgbClr>
                          </a:solidFill>
                          <a:latin typeface="Times New Roman" panose="02020603050405020304"/>
                          <a:ea typeface="Times New Roman" panose="02020603050405020304"/>
                          <a:cs typeface="Times New Roman" panose="02020603050405020304"/>
                        </a:rPr>
                        <a:t> </a:t>
                      </a:r>
                      <a:r>
                        <a:rPr sz="4400" b="1" kern="0" spc="-37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每个社区卫生服务中心至少有1名上级医院医师</a:t>
                      </a:r>
                      <a:r>
                        <a:rPr sz="4400" b="1" kern="0" spc="-38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长期派驻</a:t>
                      </a:r>
                      <a:endParaRPr sz="4400" dirty="0">
                        <a:latin typeface="宋体" panose="02010600030101010101" pitchFamily="2" charset="-122"/>
                        <a:ea typeface="宋体" panose="02010600030101010101" pitchFamily="2" charset="-122"/>
                        <a:cs typeface="宋体" panose="02010600030101010101" pitchFamily="2" charset="-122"/>
                      </a:endParaRPr>
                    </a:p>
                    <a:p>
                      <a:pPr marL="1224915" algn="l" rtl="0" eaLnBrk="0">
                        <a:lnSpc>
                          <a:spcPct val="98000"/>
                        </a:lnSpc>
                        <a:spcBef>
                          <a:spcPts val="2065"/>
                        </a:spcBef>
                      </a:pPr>
                      <a:r>
                        <a:rPr sz="4300" kern="0" spc="-300" dirty="0">
                          <a:solidFill>
                            <a:srgbClr val="000000">
                              <a:alpha val="100000"/>
                            </a:srgbClr>
                          </a:solidFill>
                          <a:latin typeface="Arial" panose="020B0604020202020204"/>
                          <a:ea typeface="Arial" panose="020B0604020202020204"/>
                          <a:cs typeface="Arial" panose="020B0604020202020204"/>
                        </a:rPr>
                        <a:t>D</a:t>
                      </a:r>
                      <a:r>
                        <a:rPr sz="4300" kern="0" spc="-3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.依托紧密型医联体，加强药品余缺调度和近效期</a:t>
                      </a:r>
                      <a:r>
                        <a:rPr sz="4300" kern="0" spc="-3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药品处置</a:t>
                      </a:r>
                      <a:endParaRPr sz="43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0000"/>
                        </a:lnSpc>
                      </a:pPr>
                      <a:endParaRPr sz="1300" dirty="0">
                        <a:latin typeface="Arial" panose="020B0604020202020204"/>
                        <a:ea typeface="Arial" panose="020B0604020202020204"/>
                        <a:cs typeface="Arial" panose="020B0604020202020204"/>
                      </a:endParaRPr>
                    </a:p>
                    <a:p>
                      <a:pPr marL="1564005" algn="l" rtl="0" eaLnBrk="0">
                        <a:lnSpc>
                          <a:spcPct val="95000"/>
                        </a:lnSpc>
                      </a:pPr>
                      <a:r>
                        <a:rPr sz="5200" b="1" kern="0" spc="-420" dirty="0">
                          <a:solidFill>
                            <a:srgbClr val="FF0000">
                              <a:alpha val="100000"/>
                            </a:srgbClr>
                          </a:solidFill>
                          <a:latin typeface="宋体" panose="02010600030101010101" pitchFamily="2" charset="-122"/>
                          <a:ea typeface="宋体" panose="02010600030101010101" pitchFamily="2" charset="-122"/>
                          <a:cs typeface="宋体" panose="02010600030101010101" pitchFamily="2" charset="-122"/>
                        </a:rPr>
                        <a:t>答案：</a:t>
                      </a:r>
                      <a:r>
                        <a:rPr sz="5200" b="1" kern="0" spc="-420" dirty="0">
                          <a:solidFill>
                            <a:srgbClr val="FF0000">
                              <a:alpha val="100000"/>
                            </a:srgbClr>
                          </a:solidFill>
                          <a:latin typeface="Times New Roman" panose="02020603050405020304"/>
                          <a:ea typeface="Times New Roman" panose="02020603050405020304"/>
                          <a:cs typeface="Times New Roman" panose="02020603050405020304"/>
                        </a:rPr>
                        <a:t>A</a:t>
                      </a:r>
                      <a:endParaRPr sz="5200" dirty="0">
                        <a:latin typeface="Times New Roman" panose="02020603050405020304"/>
                        <a:ea typeface="Times New Roman" panose="02020603050405020304"/>
                        <a:cs typeface="Times New Roman" panose="02020603050405020304"/>
                      </a:endParaRPr>
                    </a:p>
                  </a:txBody>
                  <a:tcPr marL="0" marR="0" marT="0" marB="0" vert="horz">
                    <a:lnL>
                      <a:noFill/>
                    </a:lnL>
                    <a:lnR>
                      <a:noFill/>
                    </a:lnR>
                    <a:lnT>
                      <a:noFill/>
                    </a:lnT>
                    <a:lnB>
                      <a:noFill/>
                    </a:lnB>
                  </a:tcPr>
                </a:tc>
              </a:tr>
            </a:tbl>
          </a:graphicData>
        </a:graphic>
      </p:graphicFrame>
      <p:sp>
        <p:nvSpPr>
          <p:cNvPr id="82" name="textbox 82"/>
          <p:cNvSpPr/>
          <p:nvPr/>
        </p:nvSpPr>
        <p:spPr>
          <a:xfrm>
            <a:off x="717600" y="866664"/>
            <a:ext cx="2858770" cy="834389"/>
          </a:xfrm>
          <a:prstGeom prst="rect">
            <a:avLst/>
          </a:prstGeom>
          <a:noFill/>
          <a:ln w="0" cap="flat">
            <a:noFill/>
            <a:prstDash val="solid"/>
            <a:miter lim="0"/>
          </a:ln>
        </p:spPr>
        <p:txBody>
          <a:bodyPr vert="horz" wrap="square" lIns="0" tIns="0" rIns="0" bIns="0"/>
          <a:lstStyle/>
          <a:p>
            <a:pPr algn="l" rtl="0" eaLnBrk="0">
              <a:lnSpc>
                <a:spcPct val="72000"/>
              </a:lnSpc>
            </a:pPr>
            <a:endParaRPr sz="100" dirty="0">
              <a:latin typeface="Arial" panose="020B0604020202020204"/>
              <a:ea typeface="Arial" panose="020B0604020202020204"/>
              <a:cs typeface="Arial" panose="020B0604020202020204"/>
            </a:endParaRPr>
          </a:p>
          <a:p>
            <a:pPr marL="12700" algn="l" rtl="0" eaLnBrk="0">
              <a:lnSpc>
                <a:spcPct val="95000"/>
              </a:lnSpc>
            </a:pPr>
            <a:r>
              <a:rPr sz="56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考题预测</a:t>
            </a:r>
            <a:endParaRPr sz="5600" dirty="0">
              <a:latin typeface="宋体" panose="02010600030101010101" pitchFamily="2" charset="-122"/>
              <a:ea typeface="宋体" panose="02010600030101010101" pitchFamily="2" charset="-122"/>
              <a:cs typeface="宋体" panose="02010600030101010101" pitchFamily="2" charset="-122"/>
            </a:endParaRPr>
          </a:p>
        </p:txBody>
      </p:sp>
      <p:sp>
        <p:nvSpPr>
          <p:cNvPr id="84" name="textbox 84"/>
          <p:cNvSpPr/>
          <p:nvPr/>
        </p:nvSpPr>
        <p:spPr>
          <a:xfrm>
            <a:off x="22281824" y="273042"/>
            <a:ext cx="1835785" cy="647700"/>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7000"/>
              </a:lnSpc>
            </a:pPr>
            <a:r>
              <a:rPr sz="3300" b="1" kern="0" spc="240" dirty="0">
                <a:solidFill>
                  <a:srgbClr val="000000">
                    <a:alpha val="100000"/>
                  </a:srgbClr>
                </a:solidFill>
                <a:latin typeface="黑体" panose="02010609060101010101" charset="-122"/>
                <a:ea typeface="黑体" panose="02010609060101010101" charset="-122"/>
                <a:cs typeface="黑体" panose="02010609060101010101" charset="-122"/>
              </a:rPr>
              <a:t>格木教育</a:t>
            </a:r>
            <a:endParaRPr sz="3300" dirty="0">
              <a:latin typeface="黑体" panose="02010609060101010101" charset="-122"/>
              <a:ea typeface="黑体" panose="02010609060101010101" charset="-122"/>
              <a:cs typeface="黑体" panose="02010609060101010101" charset="-122"/>
            </a:endParaRPr>
          </a:p>
          <a:p>
            <a:pPr marL="19050" algn="l" rtl="0" eaLnBrk="0">
              <a:lnSpc>
                <a:spcPct val="79000"/>
              </a:lnSpc>
              <a:spcBef>
                <a:spcPts val="10"/>
              </a:spcBef>
            </a:pPr>
            <a:r>
              <a:rPr sz="1100" kern="0" spc="-20" dirty="0">
                <a:solidFill>
                  <a:srgbClr val="000000">
                    <a:alpha val="100000"/>
                  </a:srgbClr>
                </a:solidFill>
                <a:latin typeface="Times New Roman" panose="02020603050405020304"/>
                <a:ea typeface="Times New Roman" panose="02020603050405020304"/>
                <a:cs typeface="Times New Roman" panose="02020603050405020304"/>
              </a:rPr>
              <a:t>G     E</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M</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U      </a:t>
            </a:r>
            <a:r>
              <a:rPr sz="1100"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100" kern="0" spc="10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  </a:t>
            </a:r>
            <a:r>
              <a:rPr sz="1100" kern="0" spc="-20" dirty="0">
                <a:solidFill>
                  <a:srgbClr val="000000">
                    <a:alpha val="100000"/>
                  </a:srgbClr>
                </a:solidFill>
                <a:latin typeface="Times New Roman" panose="02020603050405020304"/>
                <a:ea typeface="Times New Roman" panose="02020603050405020304"/>
                <a:cs typeface="Times New Roman" panose="02020603050405020304"/>
              </a:rPr>
              <a:t>C</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     </a:t>
            </a:r>
            <a:r>
              <a:rPr sz="1100" kern="0" spc="-30" dirty="0">
                <a:solidFill>
                  <a:srgbClr val="000000">
                    <a:alpha val="100000"/>
                  </a:srgbClr>
                </a:solidFill>
                <a:latin typeface="Times New Roman" panose="02020603050405020304"/>
                <a:ea typeface="Times New Roman" panose="02020603050405020304"/>
                <a:cs typeface="Times New Roman" panose="02020603050405020304"/>
              </a:rPr>
              <a:t>N</a:t>
            </a:r>
            <a:endParaRPr sz="1100" dirty="0">
              <a:latin typeface="Times New Roman" panose="02020603050405020304"/>
              <a:ea typeface="Times New Roman" panose="02020603050405020304"/>
              <a:cs typeface="Times New Roman" panose="02020603050405020304"/>
            </a:endParaRPr>
          </a:p>
        </p:txBody>
      </p:sp>
      <p:pic>
        <p:nvPicPr>
          <p:cNvPr id="86" name="picture 86"/>
          <p:cNvPicPr>
            <a:picLocks noChangeAspect="1"/>
          </p:cNvPicPr>
          <p:nvPr/>
        </p:nvPicPr>
        <p:blipFill>
          <a:blip r:embed="rId1"/>
          <a:stretch>
            <a:fillRect/>
          </a:stretch>
        </p:blipFill>
        <p:spPr>
          <a:xfrm rot="21600000">
            <a:off x="21602760" y="266639"/>
            <a:ext cx="628620" cy="628739"/>
          </a:xfrm>
          <a:prstGeom prst="rect">
            <a:avLst/>
          </a:prstGeom>
        </p:spPr>
      </p:pic>
      <p:pic>
        <p:nvPicPr>
          <p:cNvPr id="88" name="picture 88"/>
          <p:cNvPicPr>
            <a:picLocks noChangeAspect="1"/>
          </p:cNvPicPr>
          <p:nvPr/>
        </p:nvPicPr>
        <p:blipFill>
          <a:blip r:embed="rId2"/>
          <a:stretch>
            <a:fillRect/>
          </a:stretch>
        </p:blipFill>
        <p:spPr>
          <a:xfrm rot="21600000">
            <a:off x="23520319" y="11461775"/>
            <a:ext cx="381120" cy="679490"/>
          </a:xfrm>
          <a:prstGeom prst="rect">
            <a:avLst/>
          </a:prstGeom>
        </p:spPr>
      </p:pic>
      <p:pic>
        <p:nvPicPr>
          <p:cNvPr id="90" name="picture 90"/>
          <p:cNvPicPr>
            <a:picLocks noChangeAspect="1"/>
          </p:cNvPicPr>
          <p:nvPr/>
        </p:nvPicPr>
        <p:blipFill>
          <a:blip r:embed="rId3"/>
          <a:stretch>
            <a:fillRect/>
          </a:stretch>
        </p:blipFill>
        <p:spPr>
          <a:xfrm rot="21600000">
            <a:off x="0" y="736548"/>
            <a:ext cx="209458" cy="11240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picture 92"/>
          <p:cNvPicPr>
            <a:picLocks noChangeAspect="1"/>
          </p:cNvPicPr>
          <p:nvPr/>
        </p:nvPicPr>
        <p:blipFill>
          <a:blip r:embed="rId1"/>
          <a:stretch>
            <a:fillRect/>
          </a:stretch>
        </p:blipFill>
        <p:spPr>
          <a:xfrm rot="21600000">
            <a:off x="0" y="0"/>
            <a:ext cx="24377660" cy="13716000"/>
          </a:xfrm>
          <a:prstGeom prst="rect">
            <a:avLst/>
          </a:prstGeom>
        </p:spPr>
      </p:pic>
      <p:sp>
        <p:nvSpPr>
          <p:cNvPr id="94" name="textbox 94"/>
          <p:cNvSpPr/>
          <p:nvPr/>
        </p:nvSpPr>
        <p:spPr>
          <a:xfrm>
            <a:off x="165059" y="2531573"/>
            <a:ext cx="23536275" cy="9946005"/>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20204"/>
              <a:ea typeface="Arial" panose="020B0604020202020204"/>
              <a:cs typeface="Arial" panose="020B0604020202020204"/>
            </a:endParaRPr>
          </a:p>
          <a:p>
            <a:pPr marL="12700" algn="l" rtl="0" eaLnBrk="0">
              <a:lnSpc>
                <a:spcPct val="95000"/>
              </a:lnSpc>
            </a:pPr>
            <a:r>
              <a:rPr sz="6800" kern="0" spc="-800" baseline="-5000" dirty="0">
                <a:solidFill>
                  <a:srgbClr val="FFFFFF">
                    <a:alpha val="100000"/>
                  </a:srgbClr>
                </a:solidFill>
                <a:latin typeface="黑体" panose="02010609060101010101" charset="-122"/>
                <a:ea typeface="黑体" panose="02010609060101010101" charset="-122"/>
                <a:cs typeface="黑体" panose="02010609060101010101" charset="-122"/>
              </a:rPr>
              <a:t>●</a:t>
            </a:r>
            <a:r>
              <a:rPr sz="4400" kern="0" spc="-30" dirty="0">
                <a:solidFill>
                  <a:srgbClr val="FFFFFF">
                    <a:alpha val="100000"/>
                  </a:srgbClr>
                </a:solidFill>
                <a:latin typeface="黑体" panose="02010609060101010101" charset="-122"/>
                <a:ea typeface="黑体" panose="02010609060101010101" charset="-122"/>
                <a:cs typeface="黑体" panose="02010609060101010101" charset="-122"/>
              </a:rPr>
              <a:t> </a:t>
            </a:r>
            <a:r>
              <a:rPr sz="6800" b="1" kern="0" spc="-800" baseline="-5000" dirty="0">
                <a:solidFill>
                  <a:srgbClr val="FFFFFF">
                    <a:alpha val="100000"/>
                  </a:srgbClr>
                </a:solidFill>
                <a:latin typeface="黑体" panose="02010609060101010101" charset="-122"/>
                <a:ea typeface="黑体" panose="02010609060101010101" charset="-122"/>
                <a:cs typeface="黑体" panose="02010609060101010101" charset="-122"/>
              </a:rPr>
              <a:t>热点概述</a:t>
            </a:r>
            <a:r>
              <a:rPr sz="4400" kern="0" spc="160" dirty="0">
                <a:solidFill>
                  <a:srgbClr val="FFFFFF">
                    <a:alpha val="100000"/>
                  </a:srgbClr>
                </a:solidFill>
                <a:latin typeface="黑体" panose="02010609060101010101" charset="-122"/>
                <a:ea typeface="黑体" panose="02010609060101010101" charset="-122"/>
                <a:cs typeface="黑体" panose="02010609060101010101" charset="-122"/>
              </a:rPr>
              <a:t>  </a:t>
            </a:r>
            <a:r>
              <a:rPr sz="3500" kern="0" spc="60" dirty="0">
                <a:solidFill>
                  <a:srgbClr val="FFFFFF">
                    <a:alpha val="100000"/>
                  </a:srgbClr>
                </a:solidFill>
                <a:latin typeface="黑体" panose="02010609060101010101" charset="-122"/>
                <a:ea typeface="黑体" panose="02010609060101010101" charset="-122"/>
                <a:cs typeface="黑体" panose="02010609060101010101" charset="-122"/>
              </a:rPr>
              <a:t>6月1日起，《供水条例》正式施行，将农村规模化供水纳入条例适用范围。对保障城乡供水水质、</a:t>
            </a:r>
            <a:endParaRPr sz="3500" dirty="0">
              <a:latin typeface="黑体" panose="02010609060101010101" charset="-122"/>
              <a:ea typeface="黑体" panose="02010609060101010101" charset="-122"/>
              <a:cs typeface="黑体" panose="02010609060101010101" charset="-122"/>
            </a:endParaRPr>
          </a:p>
          <a:p>
            <a:pPr marL="3213100" algn="l" rtl="0" eaLnBrk="0">
              <a:lnSpc>
                <a:spcPct val="97000"/>
              </a:lnSpc>
              <a:spcBef>
                <a:spcPts val="1975"/>
              </a:spcBef>
            </a:pPr>
            <a:r>
              <a:rPr sz="3500" kern="0" spc="60" dirty="0">
                <a:solidFill>
                  <a:srgbClr val="FFE0D0">
                    <a:alpha val="100000"/>
                  </a:srgbClr>
                </a:solidFill>
                <a:latin typeface="黑体" panose="02010609060101010101" charset="-122"/>
                <a:ea typeface="黑体" panose="02010609060101010101" charset="-122"/>
                <a:cs typeface="黑体" panose="02010609060101010101" charset="-122"/>
              </a:rPr>
              <a:t>规范供水经</a:t>
            </a:r>
            <a:r>
              <a:rPr sz="3500" kern="0" spc="60" dirty="0">
                <a:solidFill>
                  <a:srgbClr val="FFFFFF">
                    <a:alpha val="100000"/>
                  </a:srgbClr>
                </a:solidFill>
                <a:latin typeface="黑体" panose="02010609060101010101" charset="-122"/>
                <a:ea typeface="黑体" panose="02010609060101010101" charset="-122"/>
                <a:cs typeface="黑体" panose="02010609060101010101" charset="-122"/>
              </a:rPr>
              <a:t>营和服务、加强设施管理和保护、应急管理与处置等作</a:t>
            </a:r>
            <a:r>
              <a:rPr sz="3500" kern="0" spc="50" dirty="0">
                <a:solidFill>
                  <a:srgbClr val="FFFFFF">
                    <a:alpha val="100000"/>
                  </a:srgbClr>
                </a:solidFill>
                <a:latin typeface="黑体" panose="02010609060101010101" charset="-122"/>
                <a:ea typeface="黑体" panose="02010609060101010101" charset="-122"/>
                <a:cs typeface="黑体" panose="02010609060101010101" charset="-122"/>
              </a:rPr>
              <a:t>出细致详尽规定。</a:t>
            </a:r>
            <a:endParaRPr sz="3500" dirty="0">
              <a:latin typeface="黑体" panose="02010609060101010101" charset="-122"/>
              <a:ea typeface="黑体" panose="02010609060101010101" charset="-122"/>
              <a:cs typeface="黑体" panose="02010609060101010101" charset="-122"/>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marL="882650" algn="l" rtl="0" eaLnBrk="0">
              <a:lnSpc>
                <a:spcPct val="95000"/>
              </a:lnSpc>
              <a:spcBef>
                <a:spcPts val="1505"/>
              </a:spcBef>
            </a:pPr>
            <a:r>
              <a:rPr sz="5000" kern="0" spc="-11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考点挖掘</a:t>
            </a:r>
            <a:endParaRPr sz="5000" dirty="0">
              <a:latin typeface="宋体" panose="02010600030101010101" pitchFamily="2" charset="-122"/>
              <a:ea typeface="宋体" panose="02010600030101010101" pitchFamily="2" charset="-122"/>
              <a:cs typeface="宋体" panose="02010600030101010101" pitchFamily="2"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1166495" algn="l" rtl="0" eaLnBrk="0">
              <a:lnSpc>
                <a:spcPct val="92000"/>
              </a:lnSpc>
              <a:spcBef>
                <a:spcPts val="755"/>
              </a:spcBef>
            </a:pPr>
            <a:r>
              <a:rPr sz="2500" b="1" kern="0" spc="-130" dirty="0">
                <a:solidFill>
                  <a:srgbClr val="000000">
                    <a:alpha val="100000"/>
                  </a:srgbClr>
                </a:solidFill>
                <a:latin typeface="黑体" panose="02010609060101010101" charset="-122"/>
                <a:ea typeface="黑体" panose="02010609060101010101" charset="-122"/>
                <a:cs typeface="黑体" panose="02010609060101010101" charset="-122"/>
              </a:rPr>
              <a:t>一是明确供水事业发展总体要求。坚持以人为本、城乡统筹，坚持公益属性，实行开发水源和节约用水相结合，持续增强供水安全保障能力，促进供水</a:t>
            </a:r>
            <a:r>
              <a:rPr sz="2500" b="1" kern="0" spc="-140" dirty="0">
                <a:solidFill>
                  <a:srgbClr val="000000">
                    <a:alpha val="100000"/>
                  </a:srgbClr>
                </a:solidFill>
                <a:latin typeface="黑体" panose="02010609060101010101" charset="-122"/>
                <a:ea typeface="黑体" panose="02010609060101010101" charset="-122"/>
                <a:cs typeface="黑体" panose="02010609060101010101" charset="-122"/>
              </a:rPr>
              <a:t>服务均等化。</a:t>
            </a:r>
            <a:endParaRPr sz="2500" dirty="0">
              <a:latin typeface="黑体" panose="02010609060101010101" charset="-122"/>
              <a:ea typeface="黑体" panose="02010609060101010101" charset="-122"/>
              <a:cs typeface="黑体" panose="02010609060101010101" charset="-122"/>
            </a:endParaRPr>
          </a:p>
          <a:p>
            <a:pPr algn="l" rtl="0" eaLnBrk="0">
              <a:lnSpc>
                <a:spcPct val="128000"/>
              </a:lnSpc>
            </a:pPr>
            <a:endParaRPr sz="1000" dirty="0">
              <a:latin typeface="Arial" panose="020B0604020202020204"/>
              <a:ea typeface="Arial" panose="020B0604020202020204"/>
              <a:cs typeface="Arial" panose="020B0604020202020204"/>
            </a:endParaRPr>
          </a:p>
          <a:p>
            <a:pPr marL="1166495" algn="l" rtl="0" eaLnBrk="0">
              <a:lnSpc>
                <a:spcPct val="92000"/>
              </a:lnSpc>
              <a:spcBef>
                <a:spcPts val="755"/>
              </a:spcBef>
            </a:pPr>
            <a:r>
              <a:rPr sz="2500" b="1" kern="0" spc="-100" dirty="0">
                <a:solidFill>
                  <a:srgbClr val="000000">
                    <a:alpha val="100000"/>
                  </a:srgbClr>
                </a:solidFill>
                <a:latin typeface="黑体" panose="02010609060101010101" charset="-122"/>
                <a:ea typeface="黑体" panose="02010609060101010101" charset="-122"/>
                <a:cs typeface="黑体" panose="02010609060101010101" charset="-122"/>
              </a:rPr>
              <a:t>二是加大供水水源保障力度。促进形成多水源保障供水安全格局，规定供水水源建设应当统筹地表水与地</a:t>
            </a:r>
            <a:r>
              <a:rPr sz="2500" b="1" kern="0" spc="-110" dirty="0">
                <a:solidFill>
                  <a:srgbClr val="000000">
                    <a:alpha val="100000"/>
                  </a:srgbClr>
                </a:solidFill>
                <a:latin typeface="黑体" panose="02010609060101010101" charset="-122"/>
                <a:ea typeface="黑体" panose="02010609060101010101" charset="-122"/>
                <a:cs typeface="黑体" panose="02010609060101010101" charset="-122"/>
              </a:rPr>
              <a:t>下水、当地水与外调水，实现多水源互补；强化饮用水水源水</a:t>
            </a:r>
            <a:endParaRPr sz="2500" dirty="0">
              <a:latin typeface="黑体" panose="02010609060101010101" charset="-122"/>
              <a:ea typeface="黑体" panose="02010609060101010101" charset="-122"/>
              <a:cs typeface="黑体" panose="02010609060101010101" charset="-122"/>
            </a:endParaRPr>
          </a:p>
          <a:p>
            <a:pPr algn="l" rtl="0" eaLnBrk="0">
              <a:lnSpc>
                <a:spcPct val="111000"/>
              </a:lnSpc>
            </a:pPr>
            <a:endParaRPr sz="1000" dirty="0">
              <a:latin typeface="Arial" panose="020B0604020202020204"/>
              <a:ea typeface="Arial" panose="020B0604020202020204"/>
              <a:cs typeface="Arial" panose="020B0604020202020204"/>
            </a:endParaRPr>
          </a:p>
          <a:p>
            <a:pPr marL="556895" algn="l" rtl="0" eaLnBrk="0">
              <a:lnSpc>
                <a:spcPct val="92000"/>
              </a:lnSpc>
              <a:spcBef>
                <a:spcPts val="760"/>
              </a:spcBef>
            </a:pPr>
            <a:r>
              <a:rPr sz="2500" b="1" kern="0" spc="-180" dirty="0">
                <a:solidFill>
                  <a:srgbClr val="000000">
                    <a:alpha val="100000"/>
                  </a:srgbClr>
                </a:solidFill>
                <a:latin typeface="黑体" panose="02010609060101010101" charset="-122"/>
                <a:ea typeface="黑体" panose="02010609060101010101" charset="-122"/>
                <a:cs typeface="黑体" panose="02010609060101010101" charset="-122"/>
              </a:rPr>
              <a:t>质保障，开展饮用水水源地规范化建设。</a:t>
            </a:r>
            <a:endParaRPr sz="2500" dirty="0">
              <a:latin typeface="黑体" panose="02010609060101010101" charset="-122"/>
              <a:ea typeface="黑体" panose="02010609060101010101" charset="-122"/>
              <a:cs typeface="黑体" panose="02010609060101010101" charset="-122"/>
            </a:endParaRPr>
          </a:p>
          <a:p>
            <a:pPr algn="l" rtl="0" eaLnBrk="0">
              <a:lnSpc>
                <a:spcPct val="144000"/>
              </a:lnSpc>
            </a:pPr>
            <a:endParaRPr sz="1000" dirty="0">
              <a:latin typeface="Arial" panose="020B0604020202020204"/>
              <a:ea typeface="Arial" panose="020B0604020202020204"/>
              <a:cs typeface="Arial" panose="020B0604020202020204"/>
            </a:endParaRPr>
          </a:p>
          <a:p>
            <a:pPr marL="1165860" algn="l" rtl="0" eaLnBrk="0">
              <a:lnSpc>
                <a:spcPct val="94000"/>
              </a:lnSpc>
              <a:spcBef>
                <a:spcPts val="665"/>
              </a:spcBef>
            </a:pPr>
            <a:r>
              <a:rPr sz="2200" b="1" kern="0" spc="170" dirty="0">
                <a:solidFill>
                  <a:srgbClr val="000000">
                    <a:alpha val="100000"/>
                  </a:srgbClr>
                </a:solidFill>
                <a:latin typeface="黑体" panose="02010609060101010101" charset="-122"/>
                <a:ea typeface="黑体" panose="02010609060101010101" charset="-122"/>
                <a:cs typeface="黑体" panose="02010609060101010101" charset="-122"/>
              </a:rPr>
              <a:t>三是加强供水工程建设。规定地方人民政府应当对供水设施进行更新改造；明确了供水隐蔽工程质量保障、调压调蓄设施配套</a:t>
            </a:r>
            <a:r>
              <a:rPr sz="2200" b="1" kern="0" spc="160" dirty="0">
                <a:solidFill>
                  <a:srgbClr val="000000">
                    <a:alpha val="100000"/>
                  </a:srgbClr>
                </a:solidFill>
                <a:latin typeface="黑体" panose="02010609060101010101" charset="-122"/>
                <a:ea typeface="黑体" panose="02010609060101010101" charset="-122"/>
                <a:cs typeface="黑体" panose="02010609060101010101" charset="-122"/>
              </a:rPr>
              <a:t>建设和组织实施改造等相关责任主体。</a:t>
            </a:r>
            <a:endParaRPr sz="2200" dirty="0">
              <a:latin typeface="黑体" panose="02010609060101010101" charset="-122"/>
              <a:ea typeface="黑体" panose="02010609060101010101" charset="-122"/>
              <a:cs typeface="黑体" panose="02010609060101010101" charset="-122"/>
            </a:endParaRPr>
          </a:p>
          <a:p>
            <a:pPr algn="l" rtl="0" eaLnBrk="0">
              <a:lnSpc>
                <a:spcPct val="122000"/>
              </a:lnSpc>
            </a:pPr>
            <a:endParaRPr sz="1000" dirty="0">
              <a:latin typeface="Arial" panose="020B0604020202020204"/>
              <a:ea typeface="Arial" panose="020B0604020202020204"/>
              <a:cs typeface="Arial" panose="020B0604020202020204"/>
            </a:endParaRPr>
          </a:p>
          <a:p>
            <a:pPr marL="1166495" algn="l" rtl="0" eaLnBrk="0">
              <a:lnSpc>
                <a:spcPct val="92000"/>
              </a:lnSpc>
              <a:spcBef>
                <a:spcPts val="750"/>
              </a:spcBef>
            </a:pPr>
            <a:r>
              <a:rPr sz="2500" b="1" kern="0" spc="-130" dirty="0">
                <a:solidFill>
                  <a:srgbClr val="000000">
                    <a:alpha val="100000"/>
                  </a:srgbClr>
                </a:solidFill>
                <a:latin typeface="黑体" panose="02010609060101010101" charset="-122"/>
                <a:ea typeface="黑体" panose="02010609060101010101" charset="-122"/>
                <a:cs typeface="黑体" panose="02010609060101010101" charset="-122"/>
              </a:rPr>
              <a:t>四是规范供水经营服务。明确了供水单位应当具备的条件和对供水服务的总体要求，强化供水服务信息公开，严格</a:t>
            </a:r>
            <a:r>
              <a:rPr sz="2500" b="1" kern="0" spc="-140" dirty="0">
                <a:solidFill>
                  <a:srgbClr val="000000">
                    <a:alpha val="100000"/>
                  </a:srgbClr>
                </a:solidFill>
                <a:latin typeface="黑体" panose="02010609060101010101" charset="-122"/>
                <a:ea typeface="黑体" panose="02010609060101010101" charset="-122"/>
                <a:cs typeface="黑体" panose="02010609060101010101" charset="-122"/>
              </a:rPr>
              <a:t>水质检测要求，强化社会监督。</a:t>
            </a:r>
            <a:endParaRPr sz="2500" dirty="0">
              <a:latin typeface="黑体" panose="02010609060101010101" charset="-122"/>
              <a:ea typeface="黑体" panose="02010609060101010101" charset="-122"/>
              <a:cs typeface="黑体" panose="02010609060101010101" charset="-122"/>
            </a:endParaRPr>
          </a:p>
          <a:p>
            <a:pPr algn="l" rtl="0" eaLnBrk="0">
              <a:lnSpc>
                <a:spcPct val="103000"/>
              </a:lnSpc>
            </a:pPr>
            <a:endParaRPr sz="1000" dirty="0">
              <a:latin typeface="Arial" panose="020B0604020202020204"/>
              <a:ea typeface="Arial" panose="020B0604020202020204"/>
              <a:cs typeface="Arial" panose="020B0604020202020204"/>
            </a:endParaRPr>
          </a:p>
          <a:p>
            <a:pPr algn="r" rtl="0" eaLnBrk="0">
              <a:lnSpc>
                <a:spcPct val="92000"/>
              </a:lnSpc>
              <a:spcBef>
                <a:spcPts val="755"/>
              </a:spcBef>
            </a:pPr>
            <a:r>
              <a:rPr sz="2500" b="1" kern="0" spc="-100" dirty="0">
                <a:solidFill>
                  <a:srgbClr val="000000">
                    <a:alpha val="100000"/>
                  </a:srgbClr>
                </a:solidFill>
                <a:latin typeface="黑体" panose="02010609060101010101" charset="-122"/>
                <a:ea typeface="黑体" panose="02010609060101010101" charset="-122"/>
                <a:cs typeface="黑体" panose="02010609060101010101" charset="-122"/>
              </a:rPr>
              <a:t>五是强化供水设施管理保护。要求供水单位按照国家有关规定和技术规范对各类设施进行运行维护，落实各项安全防范措施，定期巡查检修，确保安全运行；明确调压</a:t>
            </a:r>
            <a:endParaRPr sz="2500" dirty="0">
              <a:latin typeface="黑体" panose="02010609060101010101" charset="-122"/>
              <a:ea typeface="黑体" panose="02010609060101010101" charset="-122"/>
              <a:cs typeface="黑体" panose="02010609060101010101" charset="-122"/>
            </a:endParaRPr>
          </a:p>
          <a:p>
            <a:pPr algn="l" rtl="0" eaLnBrk="0">
              <a:lnSpc>
                <a:spcPct val="130000"/>
              </a:lnSpc>
            </a:pPr>
            <a:endParaRPr sz="1000" dirty="0">
              <a:latin typeface="Arial" panose="020B0604020202020204"/>
              <a:ea typeface="Arial" panose="020B0604020202020204"/>
              <a:cs typeface="Arial" panose="020B0604020202020204"/>
            </a:endParaRPr>
          </a:p>
          <a:p>
            <a:pPr marL="556895" algn="l" rtl="0" eaLnBrk="0">
              <a:lnSpc>
                <a:spcPct val="95000"/>
              </a:lnSpc>
              <a:spcBef>
                <a:spcPts val="755"/>
              </a:spcBef>
            </a:pPr>
            <a:r>
              <a:rPr sz="2500" b="1" kern="0" spc="-160" dirty="0">
                <a:solidFill>
                  <a:srgbClr val="000000">
                    <a:alpha val="100000"/>
                  </a:srgbClr>
                </a:solidFill>
                <a:latin typeface="黑体" panose="02010609060101010101" charset="-122"/>
                <a:ea typeface="黑体" panose="02010609060101010101" charset="-122"/>
                <a:cs typeface="黑体" panose="02010609060101010101" charset="-122"/>
              </a:rPr>
              <a:t>调蓄设施的运行维护应当符合国家有关规定和技术规范。</a:t>
            </a:r>
            <a:endParaRPr sz="2500" dirty="0">
              <a:latin typeface="黑体" panose="02010609060101010101" charset="-122"/>
              <a:ea typeface="黑体" panose="02010609060101010101" charset="-122"/>
              <a:cs typeface="黑体" panose="02010609060101010101" charset="-122"/>
            </a:endParaRPr>
          </a:p>
          <a:p>
            <a:pPr algn="l" rtl="0" eaLnBrk="0">
              <a:lnSpc>
                <a:spcPct val="102000"/>
              </a:lnSpc>
            </a:pPr>
            <a:endParaRPr sz="1000" dirty="0">
              <a:latin typeface="Arial" panose="020B0604020202020204"/>
              <a:ea typeface="Arial" panose="020B0604020202020204"/>
              <a:cs typeface="Arial" panose="020B0604020202020204"/>
            </a:endParaRPr>
          </a:p>
          <a:p>
            <a:pPr marL="1166495" algn="l" rtl="0" eaLnBrk="0">
              <a:lnSpc>
                <a:spcPct val="92000"/>
              </a:lnSpc>
              <a:spcBef>
                <a:spcPts val="750"/>
              </a:spcBef>
            </a:pPr>
            <a:r>
              <a:rPr sz="2500" b="1" kern="0" spc="-130" dirty="0">
                <a:solidFill>
                  <a:srgbClr val="000000">
                    <a:alpha val="100000"/>
                  </a:srgbClr>
                </a:solidFill>
                <a:latin typeface="黑体" panose="02010609060101010101" charset="-122"/>
                <a:ea typeface="黑体" panose="02010609060101010101" charset="-122"/>
                <a:cs typeface="黑体" panose="02010609060101010101" charset="-122"/>
              </a:rPr>
              <a:t>六是健全供水应急管理与处置制度。对地方人民政府和供水单位制定应急预案</a:t>
            </a:r>
            <a:r>
              <a:rPr sz="2500" b="1" kern="0" spc="-140" dirty="0">
                <a:solidFill>
                  <a:srgbClr val="000000">
                    <a:alpha val="100000"/>
                  </a:srgbClr>
                </a:solidFill>
                <a:latin typeface="黑体" panose="02010609060101010101" charset="-122"/>
                <a:ea typeface="黑体" panose="02010609060101010101" charset="-122"/>
                <a:cs typeface="黑体" panose="02010609060101010101" charset="-122"/>
              </a:rPr>
              <a:t>并定期演练，以及突发事件发生后的应急处置措施等作出规定。</a:t>
            </a:r>
            <a:endParaRPr sz="2500" dirty="0">
              <a:latin typeface="黑体" panose="02010609060101010101" charset="-122"/>
              <a:ea typeface="黑体" panose="02010609060101010101" charset="-122"/>
              <a:cs typeface="黑体" panose="02010609060101010101" charset="-122"/>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05000"/>
              </a:lnSpc>
            </a:pPr>
            <a:endParaRPr sz="600" dirty="0">
              <a:latin typeface="Arial" panose="020B0604020202020204"/>
              <a:ea typeface="Arial" panose="020B0604020202020204"/>
              <a:cs typeface="Arial" panose="020B0604020202020204"/>
            </a:endParaRPr>
          </a:p>
          <a:p>
            <a:pPr marL="1166495" algn="l" rtl="0" eaLnBrk="0">
              <a:lnSpc>
                <a:spcPct val="92000"/>
              </a:lnSpc>
              <a:spcBef>
                <a:spcPts val="5"/>
              </a:spcBef>
            </a:pPr>
            <a:r>
              <a:rPr sz="2500" b="1" kern="0" spc="-150" dirty="0">
                <a:solidFill>
                  <a:srgbClr val="000000">
                    <a:alpha val="100000"/>
                  </a:srgbClr>
                </a:solidFill>
                <a:latin typeface="黑体" panose="02010609060101010101" charset="-122"/>
                <a:ea typeface="黑体" panose="02010609060101010101" charset="-122"/>
                <a:cs typeface="黑体" panose="02010609060101010101" charset="-122"/>
              </a:rPr>
              <a:t>七是完善法律责任。进一步明确应予处罚的违法情形，加大</a:t>
            </a:r>
            <a:r>
              <a:rPr sz="2500" b="1" kern="0" spc="-160" dirty="0">
                <a:solidFill>
                  <a:srgbClr val="000000">
                    <a:alpha val="100000"/>
                  </a:srgbClr>
                </a:solidFill>
                <a:latin typeface="黑体" panose="02010609060101010101" charset="-122"/>
                <a:ea typeface="黑体" panose="02010609060101010101" charset="-122"/>
                <a:cs typeface="黑体" panose="02010609060101010101" charset="-122"/>
              </a:rPr>
              <a:t>处罚力度。</a:t>
            </a:r>
            <a:endParaRPr sz="2500" dirty="0">
              <a:latin typeface="黑体" panose="02010609060101010101" charset="-122"/>
              <a:ea typeface="黑体" panose="02010609060101010101" charset="-122"/>
              <a:cs typeface="黑体" panose="02010609060101010101" charset="-122"/>
            </a:endParaRPr>
          </a:p>
        </p:txBody>
      </p:sp>
      <p:sp>
        <p:nvSpPr>
          <p:cNvPr id="96" name="textbox 96"/>
          <p:cNvSpPr/>
          <p:nvPr/>
        </p:nvSpPr>
        <p:spPr>
          <a:xfrm>
            <a:off x="793678" y="391738"/>
            <a:ext cx="8572500" cy="745490"/>
          </a:xfrm>
          <a:prstGeom prst="rect">
            <a:avLst/>
          </a:prstGeom>
          <a:noFill/>
          <a:ln w="0" cap="flat">
            <a:noFill/>
            <a:prstDash val="solid"/>
            <a:miter lim="0"/>
          </a:ln>
        </p:spPr>
        <p:txBody>
          <a:bodyPr vert="horz" wrap="square" lIns="0" tIns="0" rIns="0" bIns="0"/>
          <a:lstStyle/>
          <a:p>
            <a:pPr algn="l" rtl="0" eaLnBrk="0">
              <a:lnSpc>
                <a:spcPct val="106000"/>
              </a:lnSpc>
            </a:pPr>
            <a:endParaRPr sz="100" dirty="0">
              <a:latin typeface="Arial" panose="020B0604020202020204"/>
              <a:ea typeface="Arial" panose="020B0604020202020204"/>
              <a:cs typeface="Arial" panose="020B0604020202020204"/>
            </a:endParaRPr>
          </a:p>
          <a:p>
            <a:pPr algn="r" rtl="0" eaLnBrk="0">
              <a:lnSpc>
                <a:spcPct val="94000"/>
              </a:lnSpc>
              <a:spcBef>
                <a:spcPts val="0"/>
              </a:spcBef>
            </a:pPr>
            <a:r>
              <a:rPr sz="5000" kern="0" spc="-180" dirty="0">
                <a:solidFill>
                  <a:srgbClr val="F01010">
                    <a:alpha val="100000"/>
                  </a:srgbClr>
                </a:solidFill>
                <a:latin typeface="宋体" panose="02010600030101010101" pitchFamily="2" charset="-122"/>
                <a:ea typeface="宋体" panose="02010600030101010101" pitchFamily="2" charset="-122"/>
                <a:cs typeface="宋体" panose="02010600030101010101" pitchFamily="2" charset="-122"/>
              </a:rPr>
              <a:t>三、《供水条例》6月1日起</a:t>
            </a:r>
            <a:r>
              <a:rPr sz="5000" kern="0" spc="-190" dirty="0">
                <a:solidFill>
                  <a:srgbClr val="F01010">
                    <a:alpha val="100000"/>
                  </a:srgbClr>
                </a:solidFill>
                <a:latin typeface="宋体" panose="02010600030101010101" pitchFamily="2" charset="-122"/>
                <a:ea typeface="宋体" panose="02010600030101010101" pitchFamily="2" charset="-122"/>
                <a:cs typeface="宋体" panose="02010600030101010101" pitchFamily="2" charset="-122"/>
              </a:rPr>
              <a:t>施行</a:t>
            </a:r>
            <a:endParaRPr sz="5000" dirty="0">
              <a:latin typeface="宋体" panose="02010600030101010101" pitchFamily="2" charset="-122"/>
              <a:ea typeface="宋体" panose="02010600030101010101" pitchFamily="2" charset="-122"/>
              <a:cs typeface="宋体" panose="02010600030101010101" pitchFamily="2" charset="-122"/>
            </a:endParaRPr>
          </a:p>
        </p:txBody>
      </p:sp>
      <p:pic>
        <p:nvPicPr>
          <p:cNvPr id="98" name="picture 98"/>
          <p:cNvPicPr>
            <a:picLocks noChangeAspect="1"/>
          </p:cNvPicPr>
          <p:nvPr/>
        </p:nvPicPr>
        <p:blipFill>
          <a:blip r:embed="rId2"/>
          <a:stretch>
            <a:fillRect/>
          </a:stretch>
        </p:blipFill>
        <p:spPr>
          <a:xfrm rot="21600000">
            <a:off x="19005621" y="228643"/>
            <a:ext cx="2425720" cy="1905017"/>
          </a:xfrm>
          <a:prstGeom prst="rect">
            <a:avLst/>
          </a:prstGeom>
        </p:spPr>
      </p:pic>
      <p:sp>
        <p:nvSpPr>
          <p:cNvPr id="100" name="textbox 100"/>
          <p:cNvSpPr/>
          <p:nvPr/>
        </p:nvSpPr>
        <p:spPr>
          <a:xfrm>
            <a:off x="21590060" y="69868"/>
            <a:ext cx="2540000" cy="707390"/>
          </a:xfrm>
          <a:prstGeom prst="rect">
            <a:avLst/>
          </a:prstGeom>
          <a:noFill/>
          <a:ln w="0" cap="flat">
            <a:noFill/>
            <a:prstDash val="solid"/>
            <a:miter lim="0"/>
          </a:ln>
        </p:spPr>
        <p:txBody>
          <a:bodyPr vert="horz" wrap="square" lIns="0" tIns="0" rIns="0" bIns="0"/>
          <a:lstStyle/>
          <a:p>
            <a:pPr algn="l" rtl="0" eaLnBrk="0">
              <a:lnSpc>
                <a:spcPct val="122000"/>
              </a:lnSpc>
            </a:pPr>
            <a:endParaRPr sz="400" dirty="0">
              <a:latin typeface="Arial" panose="020B0604020202020204"/>
              <a:ea typeface="Arial" panose="020B0604020202020204"/>
              <a:cs typeface="Arial" panose="020B0604020202020204"/>
            </a:endParaRPr>
          </a:p>
          <a:p>
            <a:pPr algn="r" rtl="0" eaLnBrk="0">
              <a:lnSpc>
                <a:spcPct val="98000"/>
              </a:lnSpc>
              <a:spcBef>
                <a:spcPts val="5"/>
              </a:spcBef>
            </a:pPr>
            <a:r>
              <a:rPr sz="3300" kern="0" spc="310" dirty="0">
                <a:solidFill>
                  <a:srgbClr val="000000">
                    <a:alpha val="100000"/>
                  </a:srgbClr>
                </a:solidFill>
                <a:latin typeface="黑体" panose="02010609060101010101" charset="-122"/>
                <a:ea typeface="黑体" panose="02010609060101010101" charset="-122"/>
                <a:cs typeface="黑体" panose="02010609060101010101" charset="-122"/>
              </a:rPr>
              <a:t>格木</a:t>
            </a:r>
            <a:r>
              <a:rPr sz="3300" b="1" kern="0" spc="310" dirty="0">
                <a:solidFill>
                  <a:srgbClr val="000000">
                    <a:alpha val="100000"/>
                  </a:srgbClr>
                </a:solidFill>
                <a:latin typeface="黑体" panose="02010609060101010101" charset="-122"/>
                <a:ea typeface="黑体" panose="02010609060101010101" charset="-122"/>
                <a:cs typeface="黑体" panose="02010609060101010101" charset="-122"/>
              </a:rPr>
              <a:t>教育</a:t>
            </a:r>
            <a:endParaRPr sz="3300" dirty="0">
              <a:latin typeface="黑体" panose="02010609060101010101" charset="-122"/>
              <a:ea typeface="黑体" panose="02010609060101010101" charset="-122"/>
              <a:cs typeface="黑体" panose="02010609060101010101" charset="-122"/>
            </a:endParaRPr>
          </a:p>
        </p:txBody>
      </p:sp>
      <p:pic>
        <p:nvPicPr>
          <p:cNvPr id="102" name="picture 102"/>
          <p:cNvPicPr>
            <a:picLocks noChangeAspect="1"/>
          </p:cNvPicPr>
          <p:nvPr/>
        </p:nvPicPr>
        <p:blipFill>
          <a:blip r:embed="rId3"/>
          <a:stretch>
            <a:fillRect/>
          </a:stretch>
        </p:blipFill>
        <p:spPr>
          <a:xfrm rot="21600000">
            <a:off x="21602760" y="82568"/>
            <a:ext cx="628620" cy="62229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16124</Words>
  <Application>WPS 演示</Application>
  <PresentationFormat/>
  <Paragraphs>1465</Paragraphs>
  <Slides>46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46</vt:i4>
      </vt:variant>
    </vt:vector>
  </HeadingPairs>
  <TitlesOfParts>
    <vt:vector size="57" baseType="lpstr">
      <vt:lpstr>Arial</vt:lpstr>
      <vt:lpstr>宋体</vt:lpstr>
      <vt:lpstr>Wingdings</vt:lpstr>
      <vt:lpstr>Arial</vt:lpstr>
      <vt:lpstr>黑体</vt:lpstr>
      <vt:lpstr>Times New Roman</vt:lpstr>
      <vt:lpstr>楷体</vt:lpstr>
      <vt:lpstr>微软雅黑</vt:lpstr>
      <vt:lpstr>Arial Unicode MS</vt:lpstr>
      <vt:lpstr>Calibri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安步的公考课堂</cp:lastModifiedBy>
  <cp:revision>2</cp:revision>
  <dcterms:created xsi:type="dcterms:W3CDTF">2026-07-13T02:34:32Z</dcterms:created>
  <dcterms:modified xsi:type="dcterms:W3CDTF">2026-07-13T02:34:43Z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wqlLaW5nc29mdCBQREYgdG8gV1BTIDExMEI</vt:lpwstr>
  </property>
  <property fmtid="{D5CDD505-2E9C-101B-9397-08002B2CF9AE}" pid="3" name="Created">
    <vt:filetime>2026-07-13T10:32:11Z</vt:filetime>
  </property>
  <property fmtid="{D5CDD505-2E9C-101B-9397-08002B2CF9AE}" pid="4" name="UsrData">
    <vt:lpwstr>6a544de5159852001fde6f43wl</vt:lpwstr>
  </property>
  <property fmtid="{D5CDD505-2E9C-101B-9397-08002B2CF9AE}" pid="5" name="ICV">
    <vt:lpwstr>53089D1635EB4A01A9B1D52E812CE5F8_13</vt:lpwstr>
  </property>
  <property fmtid="{D5CDD505-2E9C-101B-9397-08002B2CF9AE}" pid="6" name="KSOProductBuildVer">
    <vt:lpwstr>2052-12.1.0.26895</vt:lpwstr>
  </property>
</Properties>
</file>