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5.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4"/>
  </p:notesMasterIdLst>
  <p:sldIdLst>
    <p:sldId id="417" r:id="rId3"/>
    <p:sldId id="479" r:id="rId4"/>
    <p:sldId id="421" r:id="rId5"/>
    <p:sldId id="422" r:id="rId6"/>
    <p:sldId id="534" r:id="rId7"/>
    <p:sldId id="532" r:id="rId8"/>
    <p:sldId id="526" r:id="rId9"/>
    <p:sldId id="576" r:id="rId10"/>
    <p:sldId id="503" r:id="rId11"/>
    <p:sldId id="530" r:id="rId12"/>
    <p:sldId id="531" r:id="rId13"/>
    <p:sldId id="424" r:id="rId14"/>
    <p:sldId id="529" r:id="rId15"/>
    <p:sldId id="575" r:id="rId16"/>
    <p:sldId id="502" r:id="rId17"/>
    <p:sldId id="536" r:id="rId18"/>
    <p:sldId id="535" r:id="rId19"/>
    <p:sldId id="539" r:id="rId20"/>
    <p:sldId id="540" r:id="rId21"/>
    <p:sldId id="544" r:id="rId22"/>
    <p:sldId id="543" r:id="rId23"/>
    <p:sldId id="541" r:id="rId24"/>
    <p:sldId id="542" r:id="rId25"/>
    <p:sldId id="546" r:id="rId26"/>
    <p:sldId id="548" r:id="rId27"/>
    <p:sldId id="547" r:id="rId28"/>
    <p:sldId id="549" r:id="rId29"/>
    <p:sldId id="550" r:id="rId30"/>
    <p:sldId id="551" r:id="rId31"/>
    <p:sldId id="553" r:id="rId32"/>
    <p:sldId id="552" r:id="rId33"/>
    <p:sldId id="554" r:id="rId34"/>
    <p:sldId id="555" r:id="rId35"/>
    <p:sldId id="556" r:id="rId36"/>
    <p:sldId id="558" r:id="rId37"/>
    <p:sldId id="559" r:id="rId38"/>
    <p:sldId id="560" r:id="rId39"/>
    <p:sldId id="561" r:id="rId40"/>
    <p:sldId id="562" r:id="rId41"/>
    <p:sldId id="563" r:id="rId42"/>
    <p:sldId id="564" r:id="rId43"/>
    <p:sldId id="565" r:id="rId44"/>
    <p:sldId id="566" r:id="rId45"/>
    <p:sldId id="567" r:id="rId46"/>
    <p:sldId id="571" r:id="rId47"/>
    <p:sldId id="570" r:id="rId48"/>
    <p:sldId id="568" r:id="rId49"/>
    <p:sldId id="569" r:id="rId50"/>
    <p:sldId id="572" r:id="rId51"/>
    <p:sldId id="573" r:id="rId52"/>
    <p:sldId id="574" r:id="rId53"/>
  </p:sldIdLst>
  <p:sldSz cx="24384000" cy="13716000" type="screen16x9"/>
  <p:notesSz cx="5143500" cy="9144000"/>
  <p:embeddedFontLst>
    <p:embeddedFont>
      <p:font typeface="微软雅黑" panose="020B0503020204020204" charset="-122"/>
      <p:regular r:id="rId59"/>
    </p:embeddedFont>
    <p:embeddedFont>
      <p:font typeface="Calibri" panose="020F0502020204030204" charset="0"/>
      <p:regular r:id="rId60"/>
      <p:bold r:id="rId61"/>
      <p:italic r:id="rId62"/>
      <p:boldItalic r:id="rId63"/>
    </p:embeddedFont>
    <p:embeddedFont>
      <p:font typeface="等线" panose="02010600030101010101" charset="-122"/>
      <p:regular r:id="rId64"/>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 lastIdx="0" clrIdx="0"/>
  <p:cmAuthor id="2" name="asus" initials="a" lastIdx="1" clrIdx="0"/>
  <p:cmAuthor id="3" name="Perfect Lee" initials="P" lastIdx="2" clrIdx="0"/>
  <p:cmAuthor id="4" name="shuai" initials="s" lastIdx="5" clrIdx="0"/>
  <p:cmAuthor id="0" name="一宏王" initials="一" lastIdx="9" clrIdx="0"/>
  <p:cmAuthor id="5" name="Lenovo" initials="L" lastIdx="2" clrIdx="0"/>
  <p:cmAuthor id="6" name="健哥" initials="健" lastIdx="15" clrIdx="0"/>
  <p:cmAuthor id="8" name="Acer" initials="A" lastIdx="1" clrIdx="7"/>
  <p:cmAuthor id="10" name="贾梦霏" initials="Microsof" lastIdx="1" clrIdx="4"/>
  <p:cmAuthor id="11" name="lg yang" initials="l" lastIdx="2" clrIdx="0"/>
  <p:cmAuthor id="12" name="liuwanyu" initials="l" lastIdx="2" clrIdx="0"/>
  <p:cmAuthor id="13" name="sisi wang" initials="s" lastIdx="2" clrIdx="1"/>
  <p:cmAuthor id="14" name="未知用户2" initials="未" lastIdx="1" clrIdx="0"/>
  <p:cmAuthor id="15" name="未知用户4" initials="未" lastIdx="2" clrIdx="0"/>
  <p:cmAuthor id="16" name="未知用户5" initials="未" lastIdx="2" clrIdx="0"/>
  <p:cmAuthor id="18" name="ASUS" initials="A" lastIdx="1" clrIdx="1"/>
  <p:cmAuthor id="19" name="1099620488@qq.com" initials="1" lastIdx="2" clrIdx="2"/>
  <p:cmAuthor id="7" name="李慧盈" initials="李" lastIdx="2" clrIdx="0"/>
  <p:cmAuthor id="9" name="Admin" initials="A" lastIdx="0" clrIdx="0"/>
  <p:cmAuthor id="75" name="作者" initials="A" lastIdx="0" clrIdx="24"/>
  <p:cmAuthor id="21" name="吴妖王" initials="吴" lastIdx="1" clrIdx="20"/>
  <p:cmAuthor id="246018932" name="奋斗" initials="奋" lastIdx="1" clrIdx="18"/>
  <p:cmAuthor id="23" name="微软用户" initials="微" lastIdx="0" clrIdx="22"/>
  <p:cmAuthor id="24" name="User" initials="U" lastIdx="0" clrIdx="23"/>
  <p:cmAuthor id="25" name="Administrator" initials="A" lastIdx="0" clrIdx="24"/>
  <p:cmAuthor id="26" name="1" initials="1" lastIdx="0" clrIdx="2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951"/>
    <a:srgbClr val="68CF8B"/>
    <a:srgbClr val="7FDA9C"/>
    <a:srgbClr val="4FCC7B"/>
    <a:srgbClr val="161823"/>
    <a:srgbClr val="FF7500"/>
    <a:srgbClr val="FFF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4" Type="http://schemas.openxmlformats.org/officeDocument/2006/relationships/font" Target="fonts/font6.fntdata"/><Relationship Id="rId63" Type="http://schemas.openxmlformats.org/officeDocument/2006/relationships/font" Target="fonts/font5.fntdata"/><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slide" Target="slides/slide4.xml"/><Relationship Id="rId59" Type="http://schemas.openxmlformats.org/officeDocument/2006/relationships/font" Target="fonts/font1.fntdata"/><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notesMaster" Target="notesMasters/notesMaster1.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1671638"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2185095" y="0"/>
            <a:ext cx="1671638"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814387"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385763" y="4400550"/>
            <a:ext cx="30861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1671638"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2185095" y="8685213"/>
            <a:ext cx="1671638"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8" name="直接连接符 7"/>
          <p:cNvCxnSpPr/>
          <p:nvPr/>
        </p:nvCxnSpPr>
        <p:spPr>
          <a:xfrm>
            <a:off x="1677670" y="1079818"/>
            <a:ext cx="21685250" cy="0"/>
          </a:xfrm>
          <a:prstGeom prst="line">
            <a:avLst/>
          </a:prstGeom>
          <a:ln w="28575" cap="rnd">
            <a:solidFill>
              <a:schemeClr val="tx2"/>
            </a:solidFill>
          </a:ln>
        </p:spPr>
        <p:style>
          <a:lnRef idx="2">
            <a:schemeClr val="accent1"/>
          </a:lnRef>
          <a:fillRef idx="0">
            <a:srgbClr val="FFFFFF"/>
          </a:fillRef>
          <a:effectRef idx="0">
            <a:srgbClr val="FFFFFF"/>
          </a:effectRef>
          <a:fontRef idx="minor">
            <a:schemeClr val="tx1"/>
          </a:fontRef>
        </p:style>
      </p:cxnSp>
      <p:pic>
        <p:nvPicPr>
          <p:cNvPr id="3" name="图片 2" descr="格木LOGO"/>
          <p:cNvPicPr>
            <a:picLocks noChangeAspect="1"/>
          </p:cNvPicPr>
          <p:nvPr userDrawn="1"/>
        </p:nvPicPr>
        <p:blipFill>
          <a:blip r:embed="rId3"/>
          <a:srcRect r="39126" b="-36557"/>
          <a:stretch>
            <a:fillRect/>
          </a:stretch>
        </p:blipFill>
        <p:spPr>
          <a:xfrm>
            <a:off x="881380" y="501650"/>
            <a:ext cx="1261745" cy="520065"/>
          </a:xfrm>
          <a:prstGeom prst="rect">
            <a:avLst/>
          </a:prstGeom>
        </p:spPr>
      </p:pic>
      <p:sp>
        <p:nvSpPr>
          <p:cNvPr id="4" name="圆角矩形 3"/>
          <p:cNvSpPr/>
          <p:nvPr userDrawn="1"/>
        </p:nvSpPr>
        <p:spPr>
          <a:xfrm>
            <a:off x="881380" y="1022350"/>
            <a:ext cx="1261745" cy="114935"/>
          </a:xfrm>
          <a:prstGeom prst="roundRect">
            <a:avLst>
              <a:gd name="adj" fmla="val 50000"/>
            </a:avLst>
          </a:prstGeom>
          <a:solidFill>
            <a:srgbClr val="16A95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102995" y="1064895"/>
            <a:ext cx="22509480" cy="11586845"/>
          </a:xfrm>
          <a:prstGeom prst="rect">
            <a:avLst/>
          </a:prstGeom>
          <a:noFill/>
        </p:spPr>
        <p:txBody>
          <a:bodyPr wrap="square" rtlCol="0">
            <a:spAutoFit/>
          </a:bodyPr>
          <a:p>
            <a:pPr indent="0" algn="ctr" fontAlgn="auto">
              <a:lnSpc>
                <a:spcPct val="150000"/>
              </a:lnSpc>
            </a:pP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综合应用能力</a:t>
            </a:r>
            <a:r>
              <a:rPr lang="en-US" altLang="zh-CN" sz="16600" b="1">
                <a:solidFill>
                  <a:schemeClr val="bg1"/>
                </a:solidFill>
                <a:latin typeface="微软雅黑" panose="020B0503020204020204" charset="-122"/>
                <a:ea typeface="微软雅黑" panose="020B0503020204020204" charset="-122"/>
                <a:cs typeface="微软雅黑" panose="020B0503020204020204" charset="-122"/>
              </a:rPr>
              <a:t>C</a:t>
            </a: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系统课</a:t>
            </a:r>
            <a:br>
              <a:rPr lang="zh-CN" altLang="en-US" sz="16600" b="1">
                <a:solidFill>
                  <a:schemeClr val="bg1"/>
                </a:solidFill>
                <a:latin typeface="微软雅黑" panose="020B0503020204020204" charset="-122"/>
                <a:ea typeface="微软雅黑" panose="020B0503020204020204" charset="-122"/>
                <a:cs typeface="微软雅黑" panose="020B0503020204020204" charset="-122"/>
              </a:rPr>
            </a:br>
            <a:r>
              <a:rPr lang="en-US" altLang="zh-CN" sz="16600" b="1">
                <a:solidFill>
                  <a:schemeClr val="bg1"/>
                </a:solidFill>
                <a:latin typeface="微软雅黑" panose="020B0503020204020204" charset="-122"/>
                <a:ea typeface="微软雅黑" panose="020B0503020204020204" charset="-122"/>
                <a:cs typeface="微软雅黑" panose="020B0503020204020204" charset="-122"/>
              </a:rPr>
              <a:t>        </a:t>
            </a:r>
            <a:r>
              <a:rPr lang="en-US" altLang="zh-CN" sz="115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11500" b="1">
                <a:solidFill>
                  <a:schemeClr val="bg1"/>
                </a:solidFill>
                <a:latin typeface="微软雅黑" panose="020B0503020204020204" charset="-122"/>
                <a:ea typeface="微软雅黑" panose="020B0503020204020204" charset="-122"/>
                <a:cs typeface="微软雅黑" panose="020B0503020204020204" charset="-122"/>
              </a:rPr>
              <a:t>科技文献阅读</a:t>
            </a:r>
            <a:endParaRPr lang="zh-CN" altLang="en-US" sz="16600" b="1">
              <a:solidFill>
                <a:schemeClr val="bg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endParaRPr lang="zh-CN" altLang="en-US" sz="166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018395" y="10135870"/>
            <a:ext cx="13594080" cy="1568450"/>
          </a:xfrm>
          <a:prstGeom prst="rect">
            <a:avLst/>
          </a:prstGeom>
          <a:noFill/>
        </p:spPr>
        <p:txBody>
          <a:bodyPr wrap="none" rtlCol="0">
            <a:spAutoFit/>
          </a:bodyPr>
          <a:p>
            <a:r>
              <a:rPr lang="zh-CN" altLang="en-US" sz="9600" b="1">
                <a:solidFill>
                  <a:schemeClr val="bg1"/>
                </a:solidFill>
                <a:latin typeface="微软雅黑" panose="020B0503020204020204" charset="-122"/>
                <a:ea typeface="微软雅黑" panose="020B0503020204020204" charset="-122"/>
              </a:rPr>
              <a:t>主讲人：安步的公考</a:t>
            </a:r>
            <a:r>
              <a:rPr lang="zh-CN" altLang="en-US" sz="9600" b="1">
                <a:solidFill>
                  <a:schemeClr val="bg1"/>
                </a:solidFill>
                <a:latin typeface="微软雅黑" panose="020B0503020204020204" charset="-122"/>
                <a:ea typeface="微软雅黑" panose="020B0503020204020204" charset="-122"/>
              </a:rPr>
              <a:t>课堂</a:t>
            </a:r>
            <a:endParaRPr lang="zh-CN" altLang="en-US" sz="9600" b="1">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992505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1</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、辨析题：</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请对下面的句子作出正误判断，并进行简单解析，不超过</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150</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字。</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 </a:t>
            </a:r>
            <a:endPar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2</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简答题：比较分析</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AlphaGo</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新算法和蒙特卡罗树搜索的不同之处。要求：概括准确，层次清晰，文字简洁，不超过</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250</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字。</a:t>
            </a:r>
            <a:endPar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3</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摘要题：请为本文写一篇内容摘要。要求：全面、准确，条理清楚，不超过</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250</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字。</a:t>
            </a:r>
            <a:endPar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103185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745740"/>
            <a:ext cx="23102570" cy="309181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marL="0" marR="0" lvl="0" indent="0" algn="just"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None/>
              <a:defRPr/>
            </a:pPr>
            <a:r>
              <a:rPr lang="en-US" altLang="zh-CN"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、题目：</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根据材料回答客观类和</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主观类题目</a:t>
            </a:r>
            <a:endPar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457200">
              <a:lnSpc>
                <a:spcPct val="160000"/>
              </a:lnSpc>
              <a:defRPr/>
            </a:pPr>
            <a:endParaRPr lang="zh-CN" altLang="en-US" sz="6000" kern="100" dirty="0">
              <a:ea typeface="宋体" panose="02010600030101010101" pitchFamily="2" charset="-122"/>
              <a:cs typeface="宋体" panose="02010600030101010101" pitchFamily="2" charset="-122"/>
              <a:sym typeface="+mn-ea"/>
            </a:endParaRPr>
          </a:p>
        </p:txBody>
      </p:sp>
      <p:pic>
        <p:nvPicPr>
          <p:cNvPr id="4" name="图片 3"/>
          <p:cNvPicPr>
            <a:picLocks noChangeAspect="1"/>
          </p:cNvPicPr>
          <p:nvPr/>
        </p:nvPicPr>
        <p:blipFill>
          <a:blip r:embed="rId1"/>
          <a:stretch>
            <a:fillRect/>
          </a:stretch>
        </p:blipFill>
        <p:spPr>
          <a:xfrm>
            <a:off x="1076325" y="4486910"/>
            <a:ext cx="18969355" cy="75742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2687300" y="3851910"/>
            <a:ext cx="6483985" cy="5590058"/>
            <a:chOff x="16481" y="5610"/>
            <a:chExt cx="8088" cy="6851"/>
          </a:xfrm>
        </p:grpSpPr>
        <p:sp>
          <p:nvSpPr>
            <p:cNvPr id="3" name="文本框 2"/>
            <p:cNvSpPr txBox="1"/>
            <p:nvPr/>
          </p:nvSpPr>
          <p:spPr>
            <a:xfrm>
              <a:off x="16481" y="5610"/>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   </a:t>
              </a:r>
              <a:r>
                <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题型感知</a:t>
              </a:r>
              <a:endPar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481" y="8301"/>
              <a:ext cx="8088" cy="1469"/>
            </a:xfrm>
            <a:prstGeom prst="rect">
              <a:avLst/>
            </a:prstGeom>
            <a:noFill/>
          </p:spPr>
          <p:txBody>
            <a:bodyPr wrap="square" rtlCol="0">
              <a:spAutoFit/>
            </a:bodyPr>
            <a:p>
              <a:pPr algn="l">
                <a:buClrTx/>
                <a:buSzTx/>
                <a:buFontTx/>
              </a:pPr>
              <a:r>
                <a:rPr lang="en-US" altLang="zh-CN" sz="7200" b="1">
                  <a:solidFill>
                    <a:srgbClr val="FF0000"/>
                  </a:solidFill>
                  <a:latin typeface="微软雅黑" panose="020B0503020204020204" charset="-122"/>
                  <a:ea typeface="微软雅黑" panose="020B0503020204020204" charset="-122"/>
                  <a:cs typeface="微软雅黑" panose="020B0503020204020204" charset="-122"/>
                </a:rPr>
                <a:t>2   答题方法</a:t>
              </a:r>
              <a:endParaRPr lang="en-US" altLang="zh-CN" sz="72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6481" y="10992"/>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   真题演练</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7" name="矩形 6"/>
          <p:cNvSpPr/>
          <p:nvPr/>
        </p:nvSpPr>
        <p:spPr>
          <a:xfrm>
            <a:off x="0" y="-30480"/>
            <a:ext cx="9627870" cy="13747115"/>
          </a:xfrm>
          <a:prstGeom prst="rect">
            <a:avLst/>
          </a:prstGeom>
          <a:solidFill>
            <a:srgbClr val="16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614295" y="5232400"/>
            <a:ext cx="4399280" cy="2646045"/>
          </a:xfrm>
          <a:prstGeom prst="rect">
            <a:avLst/>
          </a:prstGeom>
          <a:noFill/>
        </p:spPr>
        <p:txBody>
          <a:bodyPr wrap="none" rtlCol="0">
            <a:spAutoFit/>
          </a:bodyPr>
          <a:p>
            <a:r>
              <a:rPr lang="zh-CN" altLang="en-US" sz="16600" b="1">
                <a:solidFill>
                  <a:schemeClr val="bg1"/>
                </a:solidFill>
                <a:latin typeface="微软雅黑" panose="020B0503020204020204" charset="-122"/>
                <a:ea typeface="微软雅黑" panose="020B0503020204020204" charset="-122"/>
              </a:rPr>
              <a:t>目录</a:t>
            </a:r>
            <a:endParaRPr lang="zh-CN" altLang="en-US" sz="16600" b="1">
              <a:solidFill>
                <a:schemeClr val="bg1"/>
              </a:solidFill>
              <a:latin typeface="微软雅黑" panose="020B0503020204020204" charset="-122"/>
              <a:ea typeface="微软雅黑" panose="020B0503020204020204" charset="-122"/>
            </a:endParaRPr>
          </a:p>
        </p:txBody>
      </p:sp>
      <p:pic>
        <p:nvPicPr>
          <p:cNvPr id="10" name="图片 9" descr="7b0a202020202266696c746572223a202230220a7d0a"/>
          <p:cNvPicPr>
            <a:picLocks noChangeAspect="1"/>
          </p:cNvPicPr>
          <p:nvPr/>
        </p:nvPicPr>
        <p:blipFill>
          <a:blip r:embed="rId1">
            <a:grayscl/>
            <a:lum bright="100000" contrast="30000"/>
          </a:blip>
          <a:srcRect r="38813" b="-3925"/>
          <a:stretch>
            <a:fillRect/>
          </a:stretch>
        </p:blipFill>
        <p:spPr>
          <a:xfrm>
            <a:off x="880110" y="629920"/>
            <a:ext cx="1584960" cy="4946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103185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1"/>
          <a:stretch>
            <a:fillRect/>
          </a:stretch>
        </p:blipFill>
        <p:spPr>
          <a:xfrm>
            <a:off x="1076325" y="3070860"/>
            <a:ext cx="18969355" cy="75742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103185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科技文献阅读</a:t>
            </a:r>
            <a:endParaRPr lang="en-US" altLang="zh-CN" sz="7200" b="1" dirty="0">
              <a:latin typeface="微软雅黑" panose="020B0503020204020204" charset="-122"/>
              <a:ea typeface="微软雅黑" panose="020B0503020204020204" charset="-122"/>
            </a:endParaRPr>
          </a:p>
        </p:txBody>
      </p:sp>
      <p:sp>
        <p:nvSpPr>
          <p:cNvPr id="3" name="文本框 2"/>
          <p:cNvSpPr txBox="1"/>
          <p:nvPr/>
        </p:nvSpPr>
        <p:spPr>
          <a:xfrm>
            <a:off x="958215" y="2745740"/>
            <a:ext cx="23102570" cy="959866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marL="0" indent="0" algn="just" fontAlgn="auto">
              <a:lnSpc>
                <a:spcPct val="150000"/>
              </a:lnSpc>
              <a:spcAft>
                <a:spcPts val="0"/>
              </a:spcAft>
            </a:pPr>
            <a:r>
              <a:rPr lang="zh-CN" altLang="en-US" sz="54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fontAlgn="auto">
              <a:lnSpc>
                <a:spcPct val="150000"/>
              </a:lnSpc>
              <a:spcAft>
                <a:spcPts val="0"/>
              </a:spcAft>
            </a:pPr>
            <a:r>
              <a:rPr lang="en-US" altLang="zh-CN" sz="4400" kern="100" dirty="0">
                <a:ea typeface="宋体" panose="02010600030101010101" pitchFamily="2" charset="-122"/>
                <a:cs typeface="宋体" panose="02010600030101010101" pitchFamily="2" charset="-122"/>
                <a:sym typeface="+mn-ea"/>
              </a:rPr>
              <a:t>  </a:t>
            </a:r>
            <a:r>
              <a:rPr lang="zh-CN" altLang="en-US" sz="4400" kern="100" dirty="0">
                <a:ea typeface="宋体" panose="02010600030101010101" pitchFamily="2" charset="-122"/>
                <a:cs typeface="宋体" panose="02010600030101010101" pitchFamily="2" charset="-122"/>
                <a:sym typeface="+mn-ea"/>
              </a:rPr>
              <a:t>材料节选</a:t>
            </a:r>
            <a:r>
              <a:rPr lang="en-US" altLang="zh-CN" sz="4400" kern="100" dirty="0">
                <a:ea typeface="宋体" panose="02010600030101010101" pitchFamily="2" charset="-122"/>
                <a:cs typeface="宋体" panose="02010600030101010101" pitchFamily="2" charset="-122"/>
                <a:sym typeface="+mn-ea"/>
              </a:rPr>
              <a:t>：</a:t>
            </a:r>
            <a:r>
              <a:rPr lang="zh-CN" altLang="en-US" sz="4400" b="1" kern="100" dirty="0">
                <a:ea typeface="宋体" panose="02010600030101010101" pitchFamily="2" charset="-122"/>
                <a:cs typeface="宋体" panose="02010600030101010101" pitchFamily="2" charset="-122"/>
              </a:rPr>
              <a:t>那么谁又是当时地球的破冰者呢？不是太阳，也不是撞击的天体，而是地球自己。这是一颗有着活跃内动力的热行星，而这份终将表现出来的力量，叫做火山作用。火山的及时救援，让地球从全面的凝结中苏醒了过来。被称为极端火山作用的事件，无疑是生物圈的灭绝级大杀器。然而此时，这个让生物圈闻风丧胆的武器，却成了把地球从雪球中拯救出来的功臣。</a:t>
            </a:r>
            <a:endParaRPr lang="zh-CN" altLang="en-US" sz="4400" b="1" kern="100" dirty="0">
              <a:ea typeface="宋体" panose="02010600030101010101" pitchFamily="2" charset="-122"/>
              <a:cs typeface="宋体" panose="02010600030101010101" pitchFamily="2" charset="-122"/>
            </a:endParaRPr>
          </a:p>
          <a:p>
            <a:pPr marL="0" indent="0" algn="just" fontAlgn="auto">
              <a:lnSpc>
                <a:spcPct val="150000"/>
              </a:lnSpc>
              <a:spcAft>
                <a:spcPts val="0"/>
              </a:spcAft>
            </a:pPr>
            <a:r>
              <a:rPr lang="zh-CN" altLang="en-US" sz="4400" kern="100" dirty="0">
                <a:ea typeface="宋体" panose="02010600030101010101" pitchFamily="2" charset="-122"/>
                <a:cs typeface="宋体" panose="02010600030101010101" pitchFamily="2" charset="-122"/>
                <a:sym typeface="+mn-ea"/>
              </a:rPr>
              <a:t>判断题：请用2B铅笔在答题卡相应的题号后填涂作答，正确的涂“A”，错误的涂“B”。</a:t>
            </a:r>
            <a:endParaRPr lang="zh-CN" altLang="en-US" sz="4400" b="1" kern="100" dirty="0">
              <a:ea typeface="宋体" panose="02010600030101010101" pitchFamily="2" charset="-122"/>
              <a:cs typeface="宋体" panose="02010600030101010101" pitchFamily="2" charset="-122"/>
            </a:endParaRPr>
          </a:p>
          <a:p>
            <a:pPr marL="0" indent="0" algn="just" fontAlgn="auto">
              <a:lnSpc>
                <a:spcPct val="150000"/>
              </a:lnSpc>
              <a:spcAft>
                <a:spcPts val="0"/>
              </a:spcAft>
            </a:pPr>
            <a:r>
              <a:rPr lang="zh-CN" altLang="en-US" sz="4400" kern="100" dirty="0">
                <a:ea typeface="宋体" panose="02010600030101010101" pitchFamily="2" charset="-122"/>
                <a:cs typeface="宋体" panose="02010600030101010101" pitchFamily="2" charset="-122"/>
                <a:sym typeface="+mn-ea"/>
              </a:rPr>
              <a:t>火山作用对地球生命而言始终意味着灾难和灭绝。（   </a:t>
            </a:r>
            <a:r>
              <a:rPr lang="en-US" altLang="zh-CN" sz="4400" kern="100" dirty="0">
                <a:ea typeface="宋体" panose="02010600030101010101" pitchFamily="2" charset="-122"/>
                <a:cs typeface="宋体" panose="02010600030101010101" pitchFamily="2" charset="-122"/>
                <a:sym typeface="+mn-ea"/>
              </a:rPr>
              <a:t> </a:t>
            </a:r>
            <a:r>
              <a:rPr lang="zh-CN" altLang="en-US" sz="4400" kern="100" dirty="0">
                <a:ea typeface="宋体" panose="02010600030101010101" pitchFamily="2" charset="-122"/>
                <a:cs typeface="宋体" panose="02010600030101010101" pitchFamily="2" charset="-122"/>
                <a:sym typeface="+mn-ea"/>
              </a:rPr>
              <a:t>   ）</a:t>
            </a:r>
            <a:endParaRPr lang="zh-CN" altLang="en-US" sz="4400" b="1" kern="100" dirty="0">
              <a:ea typeface="宋体" panose="02010600030101010101" pitchFamily="2" charset="-122"/>
              <a:cs typeface="宋体" panose="02010600030101010101" pitchFamily="2" charset="-122"/>
            </a:endParaRPr>
          </a:p>
          <a:p>
            <a:pPr marL="0" marR="0" lvl="0" indent="0" algn="just"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None/>
              <a:defRPr/>
            </a:pPr>
            <a:endParaRPr lang="en-US" altLang="zh-CN" sz="4400" b="1" kern="100" dirty="0">
              <a:ea typeface="宋体" panose="02010600030101010101" pitchFamily="2" charset="-122"/>
              <a:cs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266128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pic>
        <p:nvPicPr>
          <p:cNvPr id="4" name="图片 3"/>
          <p:cNvPicPr>
            <a:picLocks noChangeAspect="1"/>
          </p:cNvPicPr>
          <p:nvPr/>
        </p:nvPicPr>
        <p:blipFill>
          <a:blip r:embed="rId1"/>
          <a:srcRect l="1331" b="-89"/>
          <a:stretch>
            <a:fillRect/>
          </a:stretch>
        </p:blipFill>
        <p:spPr>
          <a:xfrm>
            <a:off x="2117090" y="4058285"/>
            <a:ext cx="19158585" cy="7175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640080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1、语义相反：</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题干和选项中所表达的意思与原文中所表达的意思相反的情况，需要我们分析，推理，判断方能得出答案。</a:t>
            </a:r>
            <a:endPar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endParaRPr>
          </a:p>
          <a:p>
            <a:pPr indent="342900" algn="just" defTabSz="685800">
              <a:lnSpc>
                <a:spcPct val="150000"/>
              </a:lnSpc>
              <a:defRPr/>
            </a:pPr>
            <a:endParaRPr lang="zh-CN"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rgbClr val="FF0000"/>
              </a:solidFill>
              <a:effectLst/>
              <a:uLnTx/>
              <a:ea typeface="宋体" panose="02010600030101010101" pitchFamily="2" charset="-122"/>
              <a:cs typeface="微软雅黑" panose="020B050302020402020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08635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r>
              <a:rPr lang="en-US"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、语义相反</a:t>
            </a:r>
            <a:endParaRPr lang="zh-CN"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a typeface="宋体" panose="02010600030101010101" pitchFamily="2" charset="-122"/>
                <a:cs typeface="微软雅黑" panose="020B0503020204020204" charset="-122"/>
                <a:sym typeface="+mn-ea"/>
              </a:rPr>
              <a:t>【例】选项</a:t>
            </a:r>
            <a:r>
              <a:rPr lang="en-US" altLang="zh-CN" sz="4800" dirty="0">
                <a:ea typeface="宋体" panose="02010600030101010101" pitchFamily="2" charset="-122"/>
                <a:cs typeface="微软雅黑" panose="020B0503020204020204" charset="-122"/>
                <a:sym typeface="+mn-ea"/>
              </a:rPr>
              <a:t>A</a:t>
            </a:r>
            <a:r>
              <a:rPr lang="zh-CN" altLang="en-US" sz="4800" dirty="0">
                <a:ea typeface="宋体" panose="02010600030101010101" pitchFamily="2" charset="-122"/>
                <a:cs typeface="微软雅黑" panose="020B0503020204020204" charset="-122"/>
                <a:sym typeface="+mn-ea"/>
              </a:rPr>
              <a:t>：冰川的反照率要低于海水和岩石。</a:t>
            </a:r>
            <a:endParaRPr lang="zh-CN" altLang="en-US" sz="4800" dirty="0">
              <a:ea typeface="宋体" panose="02010600030101010101" pitchFamily="2"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a typeface="宋体" panose="02010600030101010101" pitchFamily="2" charset="-122"/>
                <a:cs typeface="微软雅黑" panose="020B0503020204020204" charset="-122"/>
                <a:sym typeface="+mn-ea"/>
              </a:rPr>
              <a:t>【材料节选】到了冰川扩大的时候，事情就变得更加不可挽回了，冰川本身便是上述合力的结果，但它也恰恰是全球持续变冷最有效的诱因，回到反照率这个概念上，说到反射太阳光，无论海水也好岩石也罢，又有什么能跟晶莹的冰雪相比？另外，当水体扩大结冰，蒸发会越来越少，大气中能够维持温度的湿润水汽也骤然下降，反照率的激增和蒸发率的骤减，直接使冷室效应进入了一个持续堆栈的死循环。</a:t>
            </a: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rgbClr val="FF0000"/>
              </a:solidFill>
              <a:effectLst/>
              <a:uLnTx/>
              <a:ea typeface="宋体" panose="02010600030101010101" pitchFamily="2" charset="-122"/>
              <a:cs typeface="微软雅黑" panose="020B050302020402020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764730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r>
              <a:rPr lang="en-US"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无中生有：</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rPr>
              <a:t>题干干扰项所选用的材料在原材料中根本不存在，找不到依据，其目的就是为了混淆视听。</a:t>
            </a:r>
            <a:endPar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endParaRPr>
          </a:p>
          <a:p>
            <a:pPr indent="342900" algn="just" defTabSz="685800">
              <a:lnSpc>
                <a:spcPct val="150000"/>
              </a:lnSpc>
              <a:defRPr/>
            </a:pPr>
            <a:endPar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endParaRPr>
          </a:p>
          <a:p>
            <a:pPr indent="342900" algn="just" defTabSz="685800">
              <a:lnSpc>
                <a:spcPct val="150000"/>
              </a:lnSpc>
              <a:defRPr/>
            </a:pPr>
            <a:endParaRPr lang="zh-CN"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rgbClr val="FF0000"/>
              </a:solidFill>
              <a:effectLst/>
              <a:uLnTx/>
              <a:ea typeface="宋体" panose="02010600030101010101" pitchFamily="2" charset="-122"/>
              <a:cs typeface="微软雅黑" panose="020B050302020402020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323340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r>
              <a:rPr lang="en-US"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、无中生有</a:t>
            </a:r>
            <a:endParaRPr lang="zh-CN"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a typeface="宋体" panose="02010600030101010101" pitchFamily="2" charset="-122"/>
                <a:cs typeface="微软雅黑" panose="020B0503020204020204" charset="-122"/>
                <a:sym typeface="+mn-ea"/>
              </a:rPr>
              <a:t>【例】判断题：不久前《参考消息》等</a:t>
            </a:r>
            <a:r>
              <a:rPr lang="en-US" altLang="zh-CN" sz="4800" dirty="0">
                <a:ea typeface="宋体" panose="02010600030101010101" pitchFamily="2" charset="-122"/>
                <a:cs typeface="微软雅黑" panose="020B0503020204020204" charset="-122"/>
                <a:sym typeface="+mn-ea"/>
              </a:rPr>
              <a:t> 3 </a:t>
            </a:r>
            <a:r>
              <a:rPr lang="zh-CN" altLang="en-US" sz="4800" dirty="0">
                <a:ea typeface="宋体" panose="02010600030101010101" pitchFamily="2" charset="-122"/>
                <a:cs typeface="微软雅黑" panose="020B0503020204020204" charset="-122"/>
                <a:sym typeface="+mn-ea"/>
              </a:rPr>
              <a:t>份中国报纸以其发行量巨大、国际影响深远而在全球日报发行量统计中名列前茅。</a:t>
            </a:r>
            <a:endParaRPr lang="zh-CN" altLang="en-US" sz="4800" dirty="0">
              <a:ea typeface="宋体" panose="02010600030101010101" pitchFamily="2"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a typeface="宋体" panose="02010600030101010101" pitchFamily="2" charset="-122"/>
                <a:cs typeface="微软雅黑" panose="020B0503020204020204" charset="-122"/>
                <a:sym typeface="+mn-ea"/>
              </a:rPr>
              <a:t>【材料节选】</a:t>
            </a:r>
            <a:r>
              <a:rPr lang="zh-CN" altLang="en-US" sz="4800" dirty="0">
                <a:ea typeface="宋体" panose="02010600030101010101" pitchFamily="2" charset="-122"/>
                <a:cs typeface="微软雅黑" panose="020B0503020204020204" charset="-122"/>
              </a:rPr>
              <a:t>根据世界报业协会</a:t>
            </a:r>
            <a:r>
              <a:rPr lang="en-US" altLang="zh-CN" sz="4800" dirty="0">
                <a:ea typeface="宋体" panose="02010600030101010101" pitchFamily="2" charset="-122"/>
                <a:cs typeface="微软雅黑" panose="020B0503020204020204" charset="-122"/>
              </a:rPr>
              <a:t> 2003 </a:t>
            </a:r>
            <a:r>
              <a:rPr lang="zh-CN" altLang="en-US" sz="4800" dirty="0">
                <a:ea typeface="宋体" panose="02010600030101010101" pitchFamily="2" charset="-122"/>
                <a:cs typeface="微软雅黑" panose="020B0503020204020204" charset="-122"/>
              </a:rPr>
              <a:t>年</a:t>
            </a:r>
            <a:r>
              <a:rPr lang="en-US" altLang="zh-CN" sz="4800" dirty="0">
                <a:ea typeface="宋体" panose="02010600030101010101" pitchFamily="2" charset="-122"/>
                <a:cs typeface="微软雅黑" panose="020B0503020204020204" charset="-122"/>
              </a:rPr>
              <a:t> 6 </a:t>
            </a:r>
            <a:r>
              <a:rPr lang="zh-CN" altLang="en-US" sz="4800" dirty="0">
                <a:ea typeface="宋体" panose="02010600030101010101" pitchFamily="2" charset="-122"/>
                <a:cs typeface="微软雅黑" panose="020B0503020204020204" charset="-122"/>
              </a:rPr>
              <a:t>月</a:t>
            </a:r>
            <a:r>
              <a:rPr lang="en-US" altLang="zh-CN" sz="4800" dirty="0">
                <a:ea typeface="宋体" panose="02010600030101010101" pitchFamily="2" charset="-122"/>
                <a:cs typeface="微软雅黑" panose="020B0503020204020204" charset="-122"/>
              </a:rPr>
              <a:t> 13 </a:t>
            </a:r>
            <a:r>
              <a:rPr lang="zh-CN" altLang="en-US" sz="4800" dirty="0">
                <a:ea typeface="宋体" panose="02010600030101010101" pitchFamily="2" charset="-122"/>
                <a:cs typeface="微软雅黑" panose="020B0503020204020204" charset="-122"/>
              </a:rPr>
              <a:t>日发表的全球日报发行量排行榜，中国有</a:t>
            </a:r>
            <a:r>
              <a:rPr lang="en-US" altLang="zh-CN" sz="4800" dirty="0">
                <a:ea typeface="宋体" panose="02010600030101010101" pitchFamily="2" charset="-122"/>
                <a:cs typeface="微软雅黑" panose="020B0503020204020204" charset="-122"/>
              </a:rPr>
              <a:t> 3 </a:t>
            </a:r>
            <a:r>
              <a:rPr lang="zh-CN" altLang="en-US" sz="4800" dirty="0">
                <a:ea typeface="宋体" panose="02010600030101010101" pitchFamily="2" charset="-122"/>
                <a:cs typeface="微软雅黑" panose="020B0503020204020204" charset="-122"/>
              </a:rPr>
              <a:t>份报纸进入前</a:t>
            </a:r>
            <a:r>
              <a:rPr lang="en-US" altLang="zh-CN" sz="4800" dirty="0">
                <a:ea typeface="宋体" panose="02010600030101010101" pitchFamily="2" charset="-122"/>
                <a:cs typeface="微软雅黑" panose="020B0503020204020204" charset="-122"/>
              </a:rPr>
              <a:t> 20 </a:t>
            </a:r>
            <a:r>
              <a:rPr lang="zh-CN" altLang="en-US" sz="4800" dirty="0">
                <a:ea typeface="宋体" panose="02010600030101010101" pitchFamily="2" charset="-122"/>
                <a:cs typeface="微软雅黑" panose="020B0503020204020204" charset="-122"/>
              </a:rPr>
              <a:t>名：《参考消息》以日发行量</a:t>
            </a:r>
            <a:r>
              <a:rPr lang="en-US" altLang="zh-CN" sz="4800" dirty="0">
                <a:ea typeface="宋体" panose="02010600030101010101" pitchFamily="2" charset="-122"/>
                <a:cs typeface="微软雅黑" panose="020B0503020204020204" charset="-122"/>
              </a:rPr>
              <a:t> 270 </a:t>
            </a:r>
            <a:r>
              <a:rPr lang="zh-CN" altLang="en-US" sz="4800" dirty="0">
                <a:ea typeface="宋体" panose="02010600030101010101" pitchFamily="2" charset="-122"/>
                <a:cs typeface="微软雅黑" panose="020B0503020204020204" charset="-122"/>
              </a:rPr>
              <a:t>万份排在第</a:t>
            </a:r>
            <a:r>
              <a:rPr lang="en-US" altLang="zh-CN" sz="4800" dirty="0">
                <a:ea typeface="宋体" panose="02010600030101010101" pitchFamily="2" charset="-122"/>
                <a:cs typeface="微软雅黑" panose="020B0503020204020204" charset="-122"/>
              </a:rPr>
              <a:t> 9 </a:t>
            </a:r>
            <a:r>
              <a:rPr lang="zh-CN" altLang="en-US" sz="4800" dirty="0">
                <a:ea typeface="宋体" panose="02010600030101010101" pitchFamily="2" charset="-122"/>
                <a:cs typeface="微软雅黑" panose="020B0503020204020204" charset="-122"/>
              </a:rPr>
              <a:t>名，《人民日报》以日发行量</a:t>
            </a:r>
            <a:r>
              <a:rPr lang="en-US" altLang="zh-CN" sz="4800" dirty="0">
                <a:ea typeface="宋体" panose="02010600030101010101" pitchFamily="2" charset="-122"/>
                <a:cs typeface="微软雅黑" panose="020B0503020204020204" charset="-122"/>
              </a:rPr>
              <a:t> 186 </a:t>
            </a:r>
            <a:r>
              <a:rPr lang="zh-CN" altLang="en-US" sz="4800" dirty="0">
                <a:ea typeface="宋体" panose="02010600030101010101" pitchFamily="2" charset="-122"/>
                <a:cs typeface="微软雅黑" panose="020B0503020204020204" charset="-122"/>
              </a:rPr>
              <a:t>万份排在第</a:t>
            </a:r>
            <a:r>
              <a:rPr lang="en-US" altLang="zh-CN" sz="4800" dirty="0">
                <a:ea typeface="宋体" panose="02010600030101010101" pitchFamily="2" charset="-122"/>
                <a:cs typeface="微软雅黑" panose="020B0503020204020204" charset="-122"/>
              </a:rPr>
              <a:t> 18 </a:t>
            </a:r>
            <a:r>
              <a:rPr lang="zh-CN" altLang="en-US" sz="4800" dirty="0">
                <a:ea typeface="宋体" panose="02010600030101010101" pitchFamily="2" charset="-122"/>
                <a:cs typeface="微软雅黑" panose="020B0503020204020204" charset="-122"/>
              </a:rPr>
              <a:t>名，《羊城晚报》以日发行量</a:t>
            </a:r>
            <a:r>
              <a:rPr lang="en-US" altLang="zh-CN" sz="4800" dirty="0">
                <a:ea typeface="宋体" panose="02010600030101010101" pitchFamily="2" charset="-122"/>
                <a:cs typeface="微软雅黑" panose="020B0503020204020204" charset="-122"/>
              </a:rPr>
              <a:t> 150 </a:t>
            </a:r>
            <a:r>
              <a:rPr lang="zh-CN" altLang="en-US" sz="4800" dirty="0">
                <a:ea typeface="宋体" panose="02010600030101010101" pitchFamily="2" charset="-122"/>
                <a:cs typeface="微软雅黑" panose="020B0503020204020204" charset="-122"/>
              </a:rPr>
              <a:t>万份排在第</a:t>
            </a:r>
            <a:r>
              <a:rPr lang="en-US" altLang="zh-CN" sz="4800" dirty="0">
                <a:ea typeface="宋体" panose="02010600030101010101" pitchFamily="2" charset="-122"/>
                <a:cs typeface="微软雅黑" panose="020B0503020204020204" charset="-122"/>
              </a:rPr>
              <a:t> 20 </a:t>
            </a:r>
            <a:r>
              <a:rPr lang="zh-CN" altLang="en-US" sz="4800" dirty="0">
                <a:ea typeface="宋体" panose="02010600030101010101" pitchFamily="2" charset="-122"/>
                <a:cs typeface="微软雅黑" panose="020B0503020204020204" charset="-122"/>
              </a:rPr>
              <a:t>名。中国已成为世界最大的报纸消费国，日销量达</a:t>
            </a:r>
            <a:r>
              <a:rPr lang="en-US" altLang="zh-CN" sz="4800" dirty="0">
                <a:ea typeface="宋体" panose="02010600030101010101" pitchFamily="2" charset="-122"/>
                <a:cs typeface="微软雅黑" panose="020B0503020204020204" charset="-122"/>
              </a:rPr>
              <a:t> 8200 </a:t>
            </a:r>
            <a:r>
              <a:rPr lang="zh-CN" altLang="en-US" sz="4800" dirty="0">
                <a:ea typeface="宋体" panose="02010600030101010101" pitchFamily="2" charset="-122"/>
                <a:cs typeface="微软雅黑" panose="020B0503020204020204" charset="-122"/>
              </a:rPr>
              <a:t>万份。仅次于中国的是日本，日销量是</a:t>
            </a:r>
            <a:r>
              <a:rPr lang="en-US" altLang="zh-CN" sz="4800" dirty="0">
                <a:ea typeface="宋体" panose="02010600030101010101" pitchFamily="2" charset="-122"/>
                <a:cs typeface="微软雅黑" panose="020B0503020204020204" charset="-122"/>
              </a:rPr>
              <a:t> 7080 </a:t>
            </a:r>
            <a:r>
              <a:rPr lang="zh-CN" altLang="en-US" sz="4800" dirty="0">
                <a:ea typeface="宋体" panose="02010600030101010101" pitchFamily="2" charset="-122"/>
                <a:cs typeface="微软雅黑" panose="020B0503020204020204" charset="-122"/>
              </a:rPr>
              <a:t>万份。</a:t>
            </a: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rgbClr val="FF0000"/>
              </a:solidFill>
              <a:effectLst/>
              <a:uLnTx/>
              <a:ea typeface="宋体" panose="02010600030101010101" pitchFamily="2" charset="-122"/>
              <a:cs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截图_20220406180501"/>
          <p:cNvPicPr>
            <a:picLocks noChangeAspect="1"/>
          </p:cNvPicPr>
          <p:nvPr/>
        </p:nvPicPr>
        <p:blipFill>
          <a:blip r:embed="rId1"/>
          <a:stretch>
            <a:fillRect/>
          </a:stretch>
        </p:blipFill>
        <p:spPr>
          <a:xfrm>
            <a:off x="1825625" y="1301750"/>
            <a:ext cx="13957300" cy="11584305"/>
          </a:xfrm>
          <a:prstGeom prst="rect">
            <a:avLst/>
          </a:prstGeom>
        </p:spPr>
      </p:pic>
      <p:pic>
        <p:nvPicPr>
          <p:cNvPr id="7" name="图片 6" descr="1075899154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82925" y="1768475"/>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767778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r>
              <a:rPr lang="en-US"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、时态变化：题干中出现一些表示时态的词语，与原材料相比，容易将将来偷换为现实或将现已完成偷换为将来的情况。</a:t>
            </a:r>
            <a:endPar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rgbClr val="FF0000"/>
              </a:solidFill>
              <a:effectLst/>
              <a:uLnTx/>
              <a:ea typeface="宋体" panose="02010600030101010101" pitchFamily="2" charset="-122"/>
              <a:cs typeface="微软雅黑" panose="020B050302020402020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44957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r>
              <a:rPr lang="en-US"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、时态变化</a:t>
            </a:r>
            <a:endParaRPr lang="zh-CN"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a typeface="宋体" panose="02010600030101010101" pitchFamily="2" charset="-122"/>
                <a:cs typeface="微软雅黑" panose="020B0503020204020204" charset="-122"/>
                <a:sym typeface="+mn-ea"/>
              </a:rPr>
              <a:t>【例】选项</a:t>
            </a:r>
            <a:r>
              <a:rPr lang="en-US" altLang="zh-CN" sz="4800" dirty="0">
                <a:ea typeface="宋体" panose="02010600030101010101" pitchFamily="2" charset="-122"/>
                <a:cs typeface="微软雅黑" panose="020B0503020204020204" charset="-122"/>
                <a:sym typeface="+mn-ea"/>
              </a:rPr>
              <a:t>B</a:t>
            </a:r>
            <a:r>
              <a:rPr lang="zh-CN" altLang="en-US" sz="4800" dirty="0">
                <a:ea typeface="宋体" panose="02010600030101010101" pitchFamily="2" charset="-122"/>
                <a:cs typeface="微软雅黑" panose="020B0503020204020204" charset="-122"/>
                <a:sym typeface="+mn-ea"/>
              </a:rPr>
              <a:t>：已经证实，把胰岛素基因转入人类胚胎干细胞可以产生能分泌胰岛素的胰腺组织。</a:t>
            </a:r>
            <a:endParaRPr lang="zh-CN" altLang="en-US" sz="4800" dirty="0">
              <a:ea typeface="宋体" panose="02010600030101010101" pitchFamily="2"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a typeface="宋体" panose="02010600030101010101" pitchFamily="2" charset="-122"/>
                <a:cs typeface="微软雅黑" panose="020B0503020204020204" charset="-122"/>
                <a:sym typeface="+mn-ea"/>
              </a:rPr>
              <a:t>【材料节选】</a:t>
            </a:r>
            <a:r>
              <a:rPr lang="zh-CN" altLang="en-US" sz="4800" dirty="0">
                <a:ea typeface="宋体" panose="02010600030101010101" pitchFamily="2" charset="-122"/>
                <a:cs typeface="微软雅黑" panose="020B0503020204020204" charset="-122"/>
              </a:rPr>
              <a:t>胚胎干细胞另一个研究重点是用于产生能分泌胰岛素的胰腺组织，再将这些胰腺组织移植到体内，以根治糖尿病。去年西班牙的研究者就将胰岛素基因转入小鼠的细胞中，使之具有分泌胰岛素的能力，再将这些干细胞植入患糖尿病的小鼠胰腺中，结果小鼠的糖尿病症状消失了。胚胎干细胞还有多种可能的用途。不过，医学界的美梦还需要一段时间才能变为现实。</a:t>
            </a: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rgbClr val="FF0000"/>
              </a:solidFill>
              <a:effectLst/>
              <a:uLnTx/>
              <a:ea typeface="宋体" panose="02010600030101010101" pitchFamily="2" charset="-122"/>
              <a:cs typeface="微软雅黑" panose="020B0503020204020204"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014031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r>
              <a:rPr lang="en-US"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、程度范围：</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rPr>
              <a:t>命题者设计选项时，从范围、程度上对内容进行了改变，一是有意把原材料中的某类事物的一部分作为判断扩大，到某类事物的全体或者缩小概念范围；二是随意改变材料信息的程度，如：可能性变为肯定性。</a:t>
            </a:r>
            <a:endPar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endParaRPr>
          </a:p>
          <a:p>
            <a:pPr indent="342900" algn="just" defTabSz="685800">
              <a:lnSpc>
                <a:spcPct val="150000"/>
              </a:lnSpc>
              <a:defRPr/>
            </a:pPr>
            <a:endPar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endParaRPr>
          </a:p>
          <a:p>
            <a:pPr indent="342900" algn="just" defTabSz="685800">
              <a:lnSpc>
                <a:spcPct val="150000"/>
              </a:lnSpc>
              <a:defRPr/>
            </a:pPr>
            <a:endParaRPr lang="zh-CN"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rgbClr val="FF0000"/>
              </a:solidFill>
              <a:effectLst/>
              <a:uLnTx/>
              <a:ea typeface="宋体" panose="02010600030101010101" pitchFamily="2" charset="-122"/>
              <a:cs typeface="微软雅黑" panose="020B0503020204020204"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369504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、程度范围</a:t>
            </a:r>
            <a:endPar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a typeface="宋体" panose="02010600030101010101" pitchFamily="2" charset="-122"/>
                <a:cs typeface="微软雅黑" panose="020B0503020204020204" charset="-122"/>
                <a:sym typeface="+mn-ea"/>
              </a:rPr>
              <a:t>【例】选项</a:t>
            </a:r>
            <a:r>
              <a:rPr lang="en-US" altLang="zh-CN" sz="4800" dirty="0">
                <a:ea typeface="宋体" panose="02010600030101010101" pitchFamily="2" charset="-122"/>
                <a:cs typeface="微软雅黑" panose="020B0503020204020204" charset="-122"/>
                <a:sym typeface="+mn-ea"/>
              </a:rPr>
              <a:t>C</a:t>
            </a:r>
            <a:r>
              <a:rPr lang="zh-CN" altLang="en-US" sz="4800" dirty="0">
                <a:ea typeface="宋体" panose="02010600030101010101" pitchFamily="2" charset="-122"/>
                <a:cs typeface="微软雅黑" panose="020B0503020204020204" charset="-122"/>
                <a:sym typeface="+mn-ea"/>
              </a:rPr>
              <a:t>：各国把</a:t>
            </a:r>
            <a:r>
              <a:rPr lang="en-US" altLang="zh-CN" sz="4800" dirty="0">
                <a:ea typeface="宋体" panose="02010600030101010101" pitchFamily="2" charset="-122"/>
                <a:cs typeface="微软雅黑" panose="020B0503020204020204" charset="-122"/>
                <a:sym typeface="+mn-ea"/>
              </a:rPr>
              <a:t> 2030 </a:t>
            </a:r>
            <a:r>
              <a:rPr lang="zh-CN" altLang="en-US" sz="4800" dirty="0">
                <a:ea typeface="宋体" panose="02010600030101010101" pitchFamily="2" charset="-122"/>
                <a:cs typeface="微软雅黑" panose="020B0503020204020204" charset="-122"/>
                <a:sym typeface="+mn-ea"/>
              </a:rPr>
              <a:t>年作为一个登陆火星时间节点，反映出世界各国对火星作为人类下一个太空目的地和新起点的认同。</a:t>
            </a:r>
            <a:r>
              <a:rPr lang="en-US" altLang="zh-CN" sz="4800" dirty="0">
                <a:ea typeface="宋体" panose="02010600030101010101" pitchFamily="2" charset="-122"/>
                <a:cs typeface="微软雅黑" panose="020B0503020204020204" charset="-122"/>
                <a:sym typeface="+mn-ea"/>
              </a:rPr>
              <a:t> </a:t>
            </a:r>
            <a:endParaRPr lang="en-US" altLang="zh-CN" sz="4800" dirty="0">
              <a:ea typeface="宋体" panose="02010600030101010101" pitchFamily="2"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a typeface="宋体" panose="02010600030101010101" pitchFamily="2" charset="-122"/>
                <a:cs typeface="微软雅黑" panose="020B0503020204020204" charset="-122"/>
                <a:sym typeface="+mn-ea"/>
              </a:rPr>
              <a:t>【材料节选】</a:t>
            </a:r>
            <a:r>
              <a:rPr lang="zh-CN" altLang="en-US" sz="4800" dirty="0">
                <a:ea typeface="宋体" panose="02010600030101010101" pitchFamily="2" charset="-122"/>
                <a:cs typeface="微软雅黑" panose="020B0503020204020204" charset="-122"/>
              </a:rPr>
              <a:t>从计划上看，美国、欧空局等，几乎都把</a:t>
            </a:r>
            <a:r>
              <a:rPr lang="en-US" altLang="zh-CN" sz="4800" dirty="0">
                <a:ea typeface="宋体" panose="02010600030101010101" pitchFamily="2" charset="-122"/>
                <a:cs typeface="微软雅黑" panose="020B0503020204020204" charset="-122"/>
              </a:rPr>
              <a:t> 2030 </a:t>
            </a:r>
            <a:r>
              <a:rPr lang="zh-CN" altLang="en-US" sz="4800" dirty="0">
                <a:ea typeface="宋体" panose="02010600030101010101" pitchFamily="2" charset="-122"/>
                <a:cs typeface="微软雅黑" panose="020B0503020204020204" charset="-122"/>
              </a:rPr>
              <a:t>年作为一个登陆火星时间节点，反映出世界各国特别是航天强国对火星作为人类下一个太空目的地和新起点的认同，也透露出新一轮火星探测和载人登陆的技术储备力度。</a:t>
            </a: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rgbClr val="FF0000"/>
              </a:solidFill>
              <a:effectLst/>
              <a:uLnTx/>
              <a:ea typeface="宋体" panose="02010600030101010101" pitchFamily="2" charset="-122"/>
              <a:cs typeface="微软雅黑" panose="020B050302020402020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889381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r>
              <a:rPr lang="en-US"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、混淆关系：</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rPr>
              <a:t>题干和选项中所表达的关系与原文中所表达的关系发生了混淆，比如必要充分条件混淆、因果关系混淆</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rPr>
              <a:t>等。</a:t>
            </a:r>
            <a:endPar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endParaRPr>
          </a:p>
          <a:p>
            <a:pPr indent="342900" algn="just" defTabSz="685800">
              <a:lnSpc>
                <a:spcPct val="150000"/>
              </a:lnSpc>
              <a:defRPr/>
            </a:pPr>
            <a:endPar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endParaRPr>
          </a:p>
          <a:p>
            <a:pPr indent="342900" algn="just" defTabSz="685800">
              <a:lnSpc>
                <a:spcPct val="150000"/>
              </a:lnSpc>
              <a:defRPr/>
            </a:pPr>
            <a:endPar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endParaRPr>
          </a:p>
          <a:p>
            <a:pPr indent="342900" algn="just" defTabSz="685800">
              <a:lnSpc>
                <a:spcPct val="150000"/>
              </a:lnSpc>
              <a:defRPr/>
            </a:pPr>
            <a:endParaRPr lang="zh-CN"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rgbClr val="FF0000"/>
              </a:solidFill>
              <a:effectLst/>
              <a:uLnTx/>
              <a:ea typeface="宋体" panose="02010600030101010101" pitchFamily="2" charset="-122"/>
              <a:cs typeface="微软雅黑" panose="020B0503020204020204"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258697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、混淆</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关系</a:t>
            </a:r>
            <a:endPar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None/>
            </a:pPr>
            <a:r>
              <a:rPr lang="zh-CN" altLang="en-US" sz="4800" dirty="0">
                <a:ea typeface="宋体" panose="02010600030101010101" pitchFamily="2" charset="-122"/>
                <a:cs typeface="微软雅黑" panose="020B0503020204020204" charset="-122"/>
                <a:sym typeface="+mn-ea"/>
              </a:rPr>
              <a:t>【例</a:t>
            </a:r>
            <a:r>
              <a:rPr lang="en-US" altLang="zh-CN" sz="4800" dirty="0">
                <a:ea typeface="宋体" panose="02010600030101010101" pitchFamily="2" charset="-122"/>
                <a:cs typeface="微软雅黑" panose="020B0503020204020204" charset="-122"/>
                <a:sym typeface="+mn-ea"/>
              </a:rPr>
              <a:t>1</a:t>
            </a:r>
            <a:r>
              <a:rPr lang="zh-CN" altLang="en-US" sz="4800" dirty="0">
                <a:ea typeface="宋体" panose="02010600030101010101" pitchFamily="2" charset="-122"/>
                <a:cs typeface="微软雅黑" panose="020B0503020204020204" charset="-122"/>
                <a:sym typeface="+mn-ea"/>
              </a:rPr>
              <a:t>】</a:t>
            </a:r>
            <a:r>
              <a:rPr lang="zh-CN" altLang="en-US" sz="4800" dirty="0">
                <a:ea typeface="宋体" panose="02010600030101010101" pitchFamily="2" charset="-122"/>
                <a:cs typeface="微软雅黑" panose="020B0503020204020204" charset="-122"/>
                <a:sym typeface="微软雅黑" panose="020B0503020204020204" charset="-122"/>
              </a:rPr>
              <a:t>下列对防止减压病的方法的表述，不符合原文意思的一项是（     ）</a:t>
            </a:r>
            <a:endParaRPr lang="zh-CN" altLang="en-US" sz="4800" spc="0" dirty="0">
              <a:ea typeface="宋体" panose="02010600030101010101" pitchFamily="2" charset="-122"/>
              <a:cs typeface="微软雅黑" panose="020B0503020204020204" charset="-122"/>
              <a:sym typeface="微软雅黑" panose="020B0503020204020204" charset="-122"/>
            </a:endParaRPr>
          </a:p>
          <a:p>
            <a:pPr marL="0" indent="0" algn="just">
              <a:lnSpc>
                <a:spcPct val="150000"/>
              </a:lnSpc>
              <a:spcBef>
                <a:spcPts val="600"/>
              </a:spcBef>
              <a:spcAft>
                <a:spcPts val="600"/>
              </a:spcAft>
              <a:buNone/>
            </a:pPr>
            <a:r>
              <a:rPr lang="zh-CN" altLang="en-US" sz="4800" dirty="0">
                <a:ea typeface="宋体" panose="02010600030101010101" pitchFamily="2" charset="-122"/>
                <a:cs typeface="微软雅黑" panose="020B0503020204020204" charset="-122"/>
                <a:sym typeface="微软雅黑" panose="020B0503020204020204" charset="-122"/>
              </a:rPr>
              <a:t>      B.吸纯氧排氮并且将舱外活动航天服的压力提高到380毫米汞柱以上</a:t>
            </a:r>
            <a:endParaRPr lang="en-US" altLang="zh-CN" sz="4800" dirty="0">
              <a:ea typeface="宋体" panose="02010600030101010101" pitchFamily="2"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a typeface="宋体" panose="02010600030101010101" pitchFamily="2" charset="-122"/>
                <a:cs typeface="微软雅黑" panose="020B0503020204020204" charset="-122"/>
                <a:sym typeface="+mn-ea"/>
              </a:rPr>
              <a:t>【材料节选】</a:t>
            </a:r>
            <a:r>
              <a:rPr lang="zh-CN" altLang="en-US" sz="4800" dirty="0">
                <a:ea typeface="宋体" panose="02010600030101010101" pitchFamily="2" charset="-122"/>
                <a:cs typeface="微软雅黑" panose="020B0503020204020204" charset="-122"/>
              </a:rPr>
              <a:t>为了防止减压病，必须在出舱前吸纯氧，使体内的氮气逐渐排出。吸纯氧的时间长短，根据密封舱中氮的含量多少而定。。。如果将舱外活动航天服的压力提高到</a:t>
            </a:r>
            <a:r>
              <a:rPr lang="en-US" altLang="zh-CN" sz="4800" dirty="0">
                <a:ea typeface="宋体" panose="02010600030101010101" pitchFamily="2" charset="-122"/>
                <a:cs typeface="微软雅黑" panose="020B0503020204020204" charset="-122"/>
              </a:rPr>
              <a:t>380</a:t>
            </a:r>
            <a:r>
              <a:rPr lang="zh-CN" altLang="en-US" sz="4800" dirty="0">
                <a:ea typeface="宋体" panose="02010600030101010101" pitchFamily="2" charset="-122"/>
                <a:cs typeface="微软雅黑" panose="020B0503020204020204" charset="-122"/>
              </a:rPr>
              <a:t>毫米汞柱以上，穿上它出舱行走，也不会产生减压病。。。</a:t>
            </a: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rgbClr val="FF0000"/>
              </a:solidFill>
              <a:effectLst/>
              <a:uLnTx/>
              <a:ea typeface="宋体" panose="02010600030101010101" pitchFamily="2" charset="-122"/>
              <a:cs typeface="微软雅黑" panose="020B0503020204020204"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591119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dirty="0">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、混淆</a:t>
            </a:r>
            <a:r>
              <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rPr>
              <a:t>关系</a:t>
            </a:r>
            <a:endParaRPr lang="zh-CN" altLang="en-US" sz="5400"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None/>
            </a:pPr>
            <a:r>
              <a:rPr lang="zh-CN" altLang="en-US" sz="4800" dirty="0">
                <a:ea typeface="宋体" panose="02010600030101010101" pitchFamily="2" charset="-122"/>
                <a:cs typeface="微软雅黑" panose="020B0503020204020204" charset="-122"/>
                <a:sym typeface="+mn-ea"/>
              </a:rPr>
              <a:t>【例</a:t>
            </a:r>
            <a:r>
              <a:rPr lang="en-US" altLang="zh-CN" sz="4800" dirty="0">
                <a:ea typeface="宋体" panose="02010600030101010101" pitchFamily="2" charset="-122"/>
                <a:cs typeface="微软雅黑" panose="020B0503020204020204" charset="-122"/>
                <a:sym typeface="+mn-ea"/>
              </a:rPr>
              <a:t>2</a:t>
            </a:r>
            <a:r>
              <a:rPr lang="zh-CN" altLang="en-US" sz="4800" dirty="0">
                <a:ea typeface="宋体" panose="02010600030101010101" pitchFamily="2" charset="-122"/>
                <a:cs typeface="微软雅黑" panose="020B0503020204020204" charset="-122"/>
                <a:sym typeface="+mn-ea"/>
              </a:rPr>
              <a:t>】判断题：西部暖海水向东回流，使得中、东太平洋深层冷水涌升减弱。</a:t>
            </a:r>
            <a:endParaRPr lang="zh-CN" altLang="en-US" sz="4800" dirty="0">
              <a:ea typeface="宋体" panose="02010600030101010101" pitchFamily="2" charset="-122"/>
              <a:cs typeface="微软雅黑" panose="020B0503020204020204" charset="-122"/>
              <a:sym typeface="+mn-ea"/>
            </a:endParaRPr>
          </a:p>
          <a:p>
            <a:pPr marL="0" indent="0" algn="just">
              <a:lnSpc>
                <a:spcPct val="150000"/>
              </a:lnSpc>
              <a:spcBef>
                <a:spcPts val="600"/>
              </a:spcBef>
              <a:spcAft>
                <a:spcPts val="600"/>
              </a:spcAft>
              <a:buNone/>
            </a:pPr>
            <a:r>
              <a:rPr lang="zh-CN" altLang="en-US" sz="4800" dirty="0">
                <a:ea typeface="宋体" panose="02010600030101010101" pitchFamily="2" charset="-122"/>
                <a:cs typeface="微软雅黑" panose="020B0503020204020204" charset="-122"/>
                <a:sym typeface="+mn-ea"/>
              </a:rPr>
              <a:t>【材料节选】</a:t>
            </a:r>
            <a:r>
              <a:rPr lang="zh-CN" altLang="en-US" sz="4800" dirty="0">
                <a:ea typeface="宋体" panose="02010600030101010101" pitchFamily="2" charset="-122"/>
                <a:cs typeface="微软雅黑" panose="020B0503020204020204" charset="-122"/>
              </a:rPr>
              <a:t>有某种原因引起了偏东气流减弱，从而使中、东太平洋深层冷水涌升大大减弱，使原堆积在西部的暖海水向东回流，驱使水温较高的赤道逆流沿秘鲁寒流来的方向逆流南下，把秘鲁寒流变性为暖流。这股悄然而至的暖流被称之为厄尔尼诺暖流。这样原来的海温分布格局受到破坏，赤道太平洋西侧海温下降，中、东太平洋海温上升。当增温幅度高于</a:t>
            </a:r>
            <a:r>
              <a:rPr lang="en-US" altLang="zh-CN" sz="4800" dirty="0">
                <a:ea typeface="宋体" panose="02010600030101010101" pitchFamily="2" charset="-122"/>
                <a:cs typeface="微软雅黑" panose="020B0503020204020204" charset="-122"/>
              </a:rPr>
              <a:t> 0.5</a:t>
            </a:r>
            <a:r>
              <a:rPr lang="en-US" altLang="en-US" sz="4800" dirty="0">
                <a:ea typeface="宋体" panose="02010600030101010101" pitchFamily="2" charset="-122"/>
                <a:cs typeface="微软雅黑" panose="020B0503020204020204" charset="-122"/>
              </a:rPr>
              <a:t>℃</a:t>
            </a:r>
            <a:r>
              <a:rPr lang="zh-CN" altLang="en-US" sz="4800" dirty="0">
                <a:ea typeface="宋体" panose="02010600030101010101" pitchFamily="2" charset="-122"/>
                <a:cs typeface="微软雅黑" panose="020B0503020204020204" charset="-122"/>
              </a:rPr>
              <a:t>并持续几个月至半年时，便形成了一次新的厄尔尼诺现象。</a:t>
            </a: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dirty="0">
              <a:ea typeface="宋体" panose="02010600030101010101" pitchFamily="2" charset="-122"/>
              <a:cs typeface="微软雅黑" panose="020B0503020204020204" charset="-122"/>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rgbClr val="FF0000"/>
              </a:solidFill>
              <a:effectLst/>
              <a:uLnTx/>
              <a:ea typeface="宋体" panose="02010600030101010101" pitchFamily="2" charset="-122"/>
              <a:cs typeface="微软雅黑" panose="020B0503020204020204"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266128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pic>
        <p:nvPicPr>
          <p:cNvPr id="4" name="图片 3"/>
          <p:cNvPicPr>
            <a:picLocks noChangeAspect="1"/>
          </p:cNvPicPr>
          <p:nvPr/>
        </p:nvPicPr>
        <p:blipFill>
          <a:blip r:embed="rId1"/>
          <a:srcRect l="1331" b="-89"/>
          <a:stretch>
            <a:fillRect/>
          </a:stretch>
        </p:blipFill>
        <p:spPr>
          <a:xfrm>
            <a:off x="2117090" y="4058285"/>
            <a:ext cx="19158585" cy="7175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103185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1"/>
          <a:stretch>
            <a:fillRect/>
          </a:stretch>
        </p:blipFill>
        <p:spPr>
          <a:xfrm>
            <a:off x="1076325" y="3070860"/>
            <a:ext cx="18969355" cy="75742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620077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1、辨析题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4800" dirty="0">
                <a:ea typeface="宋体" panose="02010600030101010101" pitchFamily="2" charset="-122"/>
                <a:cs typeface="宋体" panose="02010600030101010101" pitchFamily="2" charset="-122"/>
                <a:sym typeface="+mn-ea"/>
              </a:rPr>
              <a:t>【例】</a:t>
            </a:r>
            <a:r>
              <a:rPr lang="en-US" altLang="zh-CN" sz="4800" spc="0" dirty="0">
                <a:solidFill>
                  <a:schemeClr val="tx1"/>
                </a:solidFill>
                <a:ea typeface="宋体" panose="02010600030101010101" pitchFamily="2" charset="-122"/>
                <a:cs typeface="宋体" panose="02010600030101010101" pitchFamily="2" charset="-122"/>
                <a:sym typeface="+mn-ea"/>
              </a:rPr>
              <a:t>对下面对下面的句子作出正误判断，并进行简单解析，不超过150字。</a:t>
            </a:r>
            <a:endParaRPr lang="en-US" altLang="zh-CN" sz="4800" spc="0" dirty="0">
              <a:solidFill>
                <a:schemeClr val="tx1"/>
              </a:solidFill>
              <a:ea typeface="宋体" panose="02010600030101010101" pitchFamily="2" charset="-122"/>
              <a:cs typeface="宋体" panose="02010600030101010101" pitchFamily="2" charset="-122"/>
              <a:sym typeface="+mn-ea"/>
            </a:endParaRPr>
          </a:p>
          <a:p>
            <a:pPr algn="just">
              <a:lnSpc>
                <a:spcPct val="150000"/>
              </a:lnSpc>
            </a:pPr>
            <a:r>
              <a:rPr lang="en-US" altLang="zh-CN" sz="4800" spc="0" dirty="0">
                <a:solidFill>
                  <a:schemeClr val="tx1"/>
                </a:solidFill>
                <a:ea typeface="宋体" panose="02010600030101010101" pitchFamily="2" charset="-122"/>
                <a:cs typeface="宋体" panose="02010600030101010101" pitchFamily="2" charset="-122"/>
                <a:sym typeface="+mn-ea"/>
              </a:rPr>
              <a:t>埃博拉出血热的潜伏期很短，潜伏期患者传染性弱</a:t>
            </a:r>
            <a:endParaRPr lang="en-US" altLang="zh-CN" sz="4800" spc="0" dirty="0">
              <a:solidFill>
                <a:schemeClr val="tx1"/>
              </a:solidFill>
              <a:ea typeface="宋体" panose="02010600030101010101" pitchFamily="2" charset="-122"/>
              <a:cs typeface="宋体" panose="02010600030101010101" pitchFamily="2" charset="-122"/>
              <a:sym typeface="+mn-ea"/>
            </a:endParaRPr>
          </a:p>
          <a:p>
            <a:pPr algn="just">
              <a:lnSpc>
                <a:spcPct val="150000"/>
              </a:lnSpc>
            </a:pPr>
            <a:endParaRPr lang="zh-CN" altLang="en-US" sz="4800" kern="0" spc="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2687300" y="3851910"/>
            <a:ext cx="6483985" cy="5590058"/>
            <a:chOff x="16481" y="5610"/>
            <a:chExt cx="8088" cy="6851"/>
          </a:xfrm>
        </p:grpSpPr>
        <p:sp>
          <p:nvSpPr>
            <p:cNvPr id="3" name="文本框 2"/>
            <p:cNvSpPr txBox="1"/>
            <p:nvPr/>
          </p:nvSpPr>
          <p:spPr>
            <a:xfrm>
              <a:off x="16481" y="5610"/>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   </a:t>
              </a:r>
              <a:r>
                <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题型感知</a:t>
              </a:r>
              <a:endPar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481" y="8301"/>
              <a:ext cx="8088" cy="1469"/>
            </a:xfrm>
            <a:prstGeom prst="rect">
              <a:avLst/>
            </a:prstGeom>
            <a:noFill/>
          </p:spPr>
          <p:txBody>
            <a:bodyPr wrap="square" rtlCol="0">
              <a:spAutoFit/>
            </a:bodyPr>
            <a:p>
              <a:pPr algn="l">
                <a:buClrTx/>
                <a:buSzTx/>
                <a:buFontTx/>
              </a:pPr>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   答题方法</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6481" y="10992"/>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   真题演练</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7" name="矩形 6"/>
          <p:cNvSpPr/>
          <p:nvPr/>
        </p:nvSpPr>
        <p:spPr>
          <a:xfrm>
            <a:off x="0" y="-30480"/>
            <a:ext cx="9627870" cy="13747115"/>
          </a:xfrm>
          <a:prstGeom prst="rect">
            <a:avLst/>
          </a:prstGeom>
          <a:solidFill>
            <a:srgbClr val="16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614295" y="5232400"/>
            <a:ext cx="4399280" cy="2646045"/>
          </a:xfrm>
          <a:prstGeom prst="rect">
            <a:avLst/>
          </a:prstGeom>
          <a:noFill/>
        </p:spPr>
        <p:txBody>
          <a:bodyPr wrap="none" rtlCol="0">
            <a:spAutoFit/>
          </a:bodyPr>
          <a:p>
            <a:r>
              <a:rPr lang="zh-CN" altLang="en-US" sz="16600" b="1">
                <a:solidFill>
                  <a:schemeClr val="bg1"/>
                </a:solidFill>
                <a:latin typeface="微软雅黑" panose="020B0503020204020204" charset="-122"/>
                <a:ea typeface="微软雅黑" panose="020B0503020204020204" charset="-122"/>
              </a:rPr>
              <a:t>目录</a:t>
            </a:r>
            <a:endParaRPr lang="zh-CN" altLang="en-US" sz="16600" b="1">
              <a:solidFill>
                <a:schemeClr val="bg1"/>
              </a:solidFill>
              <a:latin typeface="微软雅黑" panose="020B0503020204020204" charset="-122"/>
              <a:ea typeface="微软雅黑" panose="020B0503020204020204" charset="-122"/>
            </a:endParaRPr>
          </a:p>
        </p:txBody>
      </p:sp>
      <p:pic>
        <p:nvPicPr>
          <p:cNvPr id="10" name="图片 9" descr="7b0a202020202266696c746572223a202230220a7d0a"/>
          <p:cNvPicPr>
            <a:picLocks noChangeAspect="1"/>
          </p:cNvPicPr>
          <p:nvPr/>
        </p:nvPicPr>
        <p:blipFill>
          <a:blip r:embed="rId1">
            <a:grayscl/>
            <a:lum bright="100000" contrast="30000"/>
          </a:blip>
          <a:srcRect r="38813" b="-3925"/>
          <a:stretch>
            <a:fillRect/>
          </a:stretch>
        </p:blipFill>
        <p:spPr>
          <a:xfrm>
            <a:off x="880110" y="629920"/>
            <a:ext cx="1584960" cy="49466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66160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1、辨析题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rPr>
              <a:t>一、明确观点</a:t>
            </a:r>
            <a:r>
              <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rPr>
              <a:t>数量</a:t>
            </a:r>
            <a:endPar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5400" dirty="0">
                <a:ea typeface="宋体" panose="02010600030101010101" pitchFamily="2" charset="-122"/>
                <a:cs typeface="宋体" panose="02010600030101010101" pitchFamily="2" charset="-122"/>
                <a:sym typeface="+mn-ea"/>
              </a:rPr>
              <a:t>埃博拉出血热的潜伏期很短，潜伏期患者传染性弱</a:t>
            </a:r>
            <a:endParaRPr lang="en-US" altLang="zh-CN" sz="5400" spc="0" dirty="0">
              <a:solidFill>
                <a:schemeClr val="tx1"/>
              </a:solidFill>
              <a:ea typeface="宋体" panose="02010600030101010101" pitchFamily="2" charset="-122"/>
              <a:cs typeface="宋体" panose="02010600030101010101" pitchFamily="2" charset="-122"/>
              <a:sym typeface="+mn-ea"/>
            </a:endParaRPr>
          </a:p>
          <a:p>
            <a:pPr algn="just">
              <a:lnSpc>
                <a:spcPct val="150000"/>
              </a:lnSpc>
            </a:pPr>
            <a:endParaRPr lang="en-US" altLang="zh-CN" sz="5400" dirty="0">
              <a:solidFill>
                <a:srgbClr val="FF0000"/>
              </a:solidFill>
              <a:ea typeface="宋体" panose="02010600030101010101" pitchFamily="2" charset="-122"/>
              <a:cs typeface="宋体" panose="02010600030101010101" pitchFamily="2"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910907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1、辨析题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rPr>
              <a:t>一、明确观点</a:t>
            </a:r>
            <a:r>
              <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rPr>
              <a:t>数量</a:t>
            </a:r>
            <a:endPar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5400" dirty="0">
                <a:ea typeface="宋体" panose="02010600030101010101" pitchFamily="2" charset="-122"/>
                <a:cs typeface="宋体" panose="02010600030101010101" pitchFamily="2" charset="-122"/>
                <a:sym typeface="+mn-ea"/>
              </a:rPr>
              <a:t>埃博拉出血热的潜伏期很短，潜伏期患者传染性弱</a:t>
            </a:r>
            <a:endParaRPr lang="en-US" altLang="zh-CN" sz="5400" spc="0" dirty="0">
              <a:solidFill>
                <a:schemeClr val="tx1"/>
              </a:solidFill>
              <a:ea typeface="宋体" panose="02010600030101010101" pitchFamily="2" charset="-122"/>
              <a:cs typeface="宋体" panose="02010600030101010101" pitchFamily="2" charset="-122"/>
              <a:sym typeface="+mn-ea"/>
            </a:endParaRPr>
          </a:p>
          <a:p>
            <a:pPr algn="just">
              <a:lnSpc>
                <a:spcPct val="150000"/>
              </a:lnSpc>
            </a:pPr>
            <a:r>
              <a:rPr lang="en-US" altLang="zh-CN" sz="5400" dirty="0">
                <a:solidFill>
                  <a:srgbClr val="FF0000"/>
                </a:solidFill>
                <a:ea typeface="宋体" panose="02010600030101010101" pitchFamily="2" charset="-122"/>
                <a:cs typeface="宋体" panose="02010600030101010101" pitchFamily="2" charset="-122"/>
                <a:sym typeface="+mn-ea"/>
              </a:rPr>
              <a:t>1、潜伏期短</a:t>
            </a:r>
            <a:endParaRPr lang="en-US" altLang="zh-CN" sz="5400" dirty="0">
              <a:solidFill>
                <a:srgbClr val="FF0000"/>
              </a:solidFill>
              <a:ea typeface="宋体" panose="02010600030101010101" pitchFamily="2" charset="-122"/>
              <a:cs typeface="宋体" panose="02010600030101010101" pitchFamily="2" charset="-122"/>
              <a:sym typeface="+mn-ea"/>
            </a:endParaRPr>
          </a:p>
          <a:p>
            <a:pPr algn="just">
              <a:lnSpc>
                <a:spcPct val="150000"/>
              </a:lnSpc>
            </a:pPr>
            <a:r>
              <a:rPr lang="en-US" altLang="zh-CN" sz="5400" dirty="0">
                <a:solidFill>
                  <a:srgbClr val="FF0000"/>
                </a:solidFill>
                <a:ea typeface="宋体" panose="02010600030101010101" pitchFamily="2" charset="-122"/>
                <a:cs typeface="宋体" panose="02010600030101010101" pitchFamily="2" charset="-122"/>
                <a:sym typeface="+mn-ea"/>
              </a:rPr>
              <a:t>2、潜伏期患者传染性弱</a:t>
            </a:r>
            <a:endParaRPr lang="en-US" altLang="zh-CN" sz="5400" dirty="0">
              <a:solidFill>
                <a:srgbClr val="FF0000"/>
              </a:solidFill>
              <a:ea typeface="宋体" panose="02010600030101010101" pitchFamily="2" charset="-122"/>
              <a:cs typeface="宋体" panose="02010600030101010101" pitchFamily="2" charset="-122"/>
              <a:sym typeface="+mn-ea"/>
            </a:endParaRPr>
          </a:p>
          <a:p>
            <a:pPr algn="just">
              <a:lnSpc>
                <a:spcPct val="150000"/>
              </a:lnSpc>
            </a:pPr>
            <a:endParaRPr lang="en-US" altLang="zh-CN" sz="5400" dirty="0">
              <a:solidFill>
                <a:srgbClr val="FF0000"/>
              </a:solidFill>
              <a:ea typeface="宋体" panose="02010600030101010101" pitchFamily="2" charset="-122"/>
              <a:cs typeface="宋体" panose="02010600030101010101" pitchFamily="2"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18795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1、辨析题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rPr>
              <a:t>二、对比原文</a:t>
            </a:r>
            <a:r>
              <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rPr>
              <a:t>内容</a:t>
            </a:r>
            <a:endPar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en-US" sz="4800" dirty="0">
                <a:solidFill>
                  <a:schemeClr val="tx1"/>
                </a:solidFill>
                <a:ea typeface="宋体" panose="02010600030101010101" pitchFamily="2" charset="-122"/>
                <a:cs typeface="宋体" panose="02010600030101010101" pitchFamily="2" charset="-122"/>
                <a:sym typeface="+mn-ea"/>
              </a:rPr>
              <a:t>【材料节选】埃博拉病毒病的潜伏期很短、可持续</a:t>
            </a:r>
            <a:r>
              <a:rPr lang="en-US" altLang="zh-CN" sz="4800" dirty="0">
                <a:solidFill>
                  <a:schemeClr val="tx1"/>
                </a:solidFill>
                <a:ea typeface="宋体" panose="02010600030101010101" pitchFamily="2" charset="-122"/>
                <a:cs typeface="宋体" panose="02010600030101010101" pitchFamily="2" charset="-122"/>
                <a:sym typeface="+mn-ea"/>
              </a:rPr>
              <a:t>2-21</a:t>
            </a:r>
            <a:r>
              <a:rPr lang="zh-CN" altLang="en-US" sz="4800" dirty="0">
                <a:solidFill>
                  <a:schemeClr val="tx1"/>
                </a:solidFill>
                <a:ea typeface="宋体" panose="02010600030101010101" pitchFamily="2" charset="-122"/>
                <a:cs typeface="宋体" panose="02010600030101010101" pitchFamily="2" charset="-122"/>
                <a:sym typeface="+mn-ea"/>
              </a:rPr>
              <a:t>天，一般发病后一周内血清可分离到埃博拉病毒，或检测到埃博拉病毒核酸和抗原，最新数据认为出现症状后的患者才具有传染性。早期症状为突然出现发热、乏力、肌肉酸疼、</a:t>
            </a:r>
            <a:r>
              <a:rPr lang="en-US" altLang="zh-CN" sz="4800" dirty="0">
                <a:solidFill>
                  <a:schemeClr val="tx1"/>
                </a:solidFill>
                <a:ea typeface="宋体" panose="02010600030101010101" pitchFamily="2" charset="-122"/>
                <a:cs typeface="宋体" panose="02010600030101010101" pitchFamily="2" charset="-122"/>
                <a:sym typeface="+mn-ea"/>
              </a:rPr>
              <a:t> </a:t>
            </a:r>
            <a:r>
              <a:rPr lang="zh-CN" altLang="en-US" sz="4800" dirty="0">
                <a:solidFill>
                  <a:schemeClr val="tx1"/>
                </a:solidFill>
                <a:ea typeface="宋体" panose="02010600030101010101" pitchFamily="2" charset="-122"/>
                <a:cs typeface="宋体" panose="02010600030101010101" pitchFamily="2" charset="-122"/>
                <a:sym typeface="+mn-ea"/>
              </a:rPr>
              <a:t>头痛和咽喉痛等，随后会出现呕吐、腹泻、皮疹、肾脏和肝脏功能受损等症状，发病</a:t>
            </a:r>
            <a:r>
              <a:rPr lang="en-US" altLang="zh-CN" sz="4800" dirty="0">
                <a:solidFill>
                  <a:schemeClr val="tx1"/>
                </a:solidFill>
                <a:ea typeface="宋体" panose="02010600030101010101" pitchFamily="2" charset="-122"/>
                <a:cs typeface="宋体" panose="02010600030101010101" pitchFamily="2" charset="-122"/>
                <a:sym typeface="+mn-ea"/>
              </a:rPr>
              <a:t>4-5</a:t>
            </a:r>
            <a:r>
              <a:rPr lang="zh-CN" altLang="en-US" sz="4800" dirty="0">
                <a:solidFill>
                  <a:schemeClr val="tx1"/>
                </a:solidFill>
                <a:ea typeface="宋体" panose="02010600030101010101" pitchFamily="2" charset="-122"/>
                <a:cs typeface="宋体" panose="02010600030101010101" pitchFamily="2" charset="-122"/>
                <a:sym typeface="+mn-ea"/>
              </a:rPr>
              <a:t>天后可能出现包括出血性结膜炎、牙龈出血、呕血、血便、血尿等出血症状，晚期患者会出现嗜睡、无尿、呼吸困难、休克及多器官衰竭症状。</a:t>
            </a:r>
            <a:endParaRPr lang="zh-CN" altLang="en-US" sz="4800" dirty="0">
              <a:solidFill>
                <a:schemeClr val="tx1"/>
              </a:solidFill>
              <a:ea typeface="宋体" panose="02010600030101010101" pitchFamily="2" charset="-122"/>
              <a:cs typeface="宋体" panose="02010600030101010101" pitchFamily="2" charset="-122"/>
              <a:sym typeface="+mn-ea"/>
            </a:endParaRPr>
          </a:p>
          <a:p>
            <a:pPr algn="just">
              <a:lnSpc>
                <a:spcPct val="150000"/>
              </a:lnSpc>
            </a:pPr>
            <a:endParaRPr lang="zh-CN" altLang="en-US" sz="4800" dirty="0">
              <a:solidFill>
                <a:schemeClr val="tx1"/>
              </a:solidFill>
              <a:ea typeface="宋体" panose="02010600030101010101" pitchFamily="2" charset="-122"/>
              <a:cs typeface="宋体" panose="02010600030101010101" pitchFamily="2"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855535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1、辨析题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rPr>
              <a:t>三、按照要求</a:t>
            </a:r>
            <a:r>
              <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rPr>
              <a:t>书写</a:t>
            </a:r>
            <a:endPar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en-US" sz="4800" dirty="0">
                <a:solidFill>
                  <a:srgbClr val="FF0000"/>
                </a:solidFill>
                <a:ea typeface="宋体" panose="02010600030101010101" pitchFamily="2" charset="-122"/>
                <a:cs typeface="宋体" panose="02010600030101010101" pitchFamily="2" charset="-122"/>
                <a:sym typeface="+mn-ea"/>
              </a:rPr>
              <a:t>判断正误</a:t>
            </a:r>
            <a:r>
              <a:rPr lang="en-US" altLang="zh-CN" sz="4800" dirty="0">
                <a:solidFill>
                  <a:srgbClr val="FF0000"/>
                </a:solidFill>
                <a:ea typeface="宋体" panose="02010600030101010101" pitchFamily="2" charset="-122"/>
                <a:cs typeface="宋体" panose="02010600030101010101" pitchFamily="2" charset="-122"/>
                <a:sym typeface="+mn-ea"/>
              </a:rPr>
              <a:t>+</a:t>
            </a:r>
            <a:r>
              <a:rPr lang="zh-CN" altLang="en-US" sz="4800" dirty="0">
                <a:solidFill>
                  <a:srgbClr val="FF0000"/>
                </a:solidFill>
                <a:ea typeface="宋体" panose="02010600030101010101" pitchFamily="2" charset="-122"/>
                <a:cs typeface="宋体" panose="02010600030101010101" pitchFamily="2" charset="-122"/>
                <a:sym typeface="+mn-ea"/>
              </a:rPr>
              <a:t>说明理由</a:t>
            </a:r>
            <a:endParaRPr lang="zh-CN" altLang="en-US" sz="4800" dirty="0">
              <a:solidFill>
                <a:srgbClr val="FF0000"/>
              </a:solidFill>
              <a:ea typeface="宋体" panose="02010600030101010101" pitchFamily="2" charset="-122"/>
              <a:cs typeface="宋体" panose="02010600030101010101" pitchFamily="2" charset="-122"/>
              <a:sym typeface="+mn-ea"/>
            </a:endParaRPr>
          </a:p>
          <a:p>
            <a:pPr algn="just">
              <a:lnSpc>
                <a:spcPct val="150000"/>
              </a:lnSpc>
            </a:pPr>
            <a:r>
              <a:rPr lang="en-US" altLang="zh-CN" sz="4800" dirty="0">
                <a:ea typeface="宋体" panose="02010600030101010101" pitchFamily="2" charset="-122"/>
                <a:cs typeface="宋体" panose="02010600030101010101" pitchFamily="2" charset="-122"/>
                <a:sym typeface="+mn-ea"/>
              </a:rPr>
              <a:t>【例】对下面对下面的句子作出正误判断，并进行简单解析，不超过150字。</a:t>
            </a:r>
            <a:endParaRPr lang="en-US" altLang="zh-CN" sz="4800" spc="0" dirty="0">
              <a:solidFill>
                <a:schemeClr val="tx1"/>
              </a:solidFill>
              <a:ea typeface="宋体" panose="02010600030101010101" pitchFamily="2" charset="-122"/>
              <a:cs typeface="宋体" panose="02010600030101010101" pitchFamily="2" charset="-122"/>
              <a:sym typeface="+mn-ea"/>
            </a:endParaRPr>
          </a:p>
          <a:p>
            <a:pPr algn="just">
              <a:lnSpc>
                <a:spcPct val="150000"/>
              </a:lnSpc>
            </a:pPr>
            <a:r>
              <a:rPr lang="en-US" altLang="zh-CN" sz="4800" dirty="0">
                <a:ea typeface="宋体" panose="02010600030101010101" pitchFamily="2" charset="-122"/>
                <a:cs typeface="宋体" panose="02010600030101010101" pitchFamily="2" charset="-122"/>
                <a:sym typeface="+mn-ea"/>
              </a:rPr>
              <a:t>埃博拉出血热的潜伏期很短，潜伏期患者传染性弱</a:t>
            </a:r>
            <a:endParaRPr lang="en-US" altLang="zh-CN" sz="4800" spc="0" dirty="0">
              <a:solidFill>
                <a:schemeClr val="tx1"/>
              </a:solidFill>
              <a:ea typeface="宋体" panose="02010600030101010101" pitchFamily="2" charset="-122"/>
              <a:cs typeface="宋体" panose="02010600030101010101" pitchFamily="2" charset="-122"/>
              <a:sym typeface="+mn-ea"/>
            </a:endParaRPr>
          </a:p>
          <a:p>
            <a:pPr algn="just">
              <a:lnSpc>
                <a:spcPct val="150000"/>
              </a:lnSpc>
            </a:pPr>
            <a:endParaRPr lang="zh-CN" altLang="en-US" sz="4800" dirty="0">
              <a:solidFill>
                <a:srgbClr val="FF0000"/>
              </a:solidFill>
              <a:ea typeface="宋体" panose="02010600030101010101" pitchFamily="2" charset="-122"/>
              <a:cs typeface="宋体" panose="02010600030101010101" pitchFamily="2"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74472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1、辨析题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rPr>
              <a:t>三、按照要求</a:t>
            </a:r>
            <a:r>
              <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rPr>
              <a:t>书写</a:t>
            </a:r>
            <a:endParaRPr lang="zh-CN" altLang="zh-CN" sz="54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pPr>
            <a:r>
              <a:rPr sz="4800" dirty="0">
                <a:solidFill>
                  <a:schemeClr val="tx1"/>
                </a:solidFill>
                <a:ea typeface="宋体" panose="02010600030101010101" pitchFamily="2" charset="-122"/>
                <a:cs typeface="宋体" panose="02010600030101010101" pitchFamily="2" charset="-122"/>
                <a:sym typeface="+mn-ea"/>
              </a:rPr>
              <a:t>该句子</a:t>
            </a:r>
            <a:r>
              <a:rPr lang="zh-CN" sz="4800" dirty="0">
                <a:solidFill>
                  <a:schemeClr val="tx1"/>
                </a:solidFill>
                <a:ea typeface="宋体" panose="02010600030101010101" pitchFamily="2" charset="-122"/>
                <a:cs typeface="宋体" panose="02010600030101010101" pitchFamily="2" charset="-122"/>
                <a:sym typeface="+mn-ea"/>
              </a:rPr>
              <a:t>中</a:t>
            </a:r>
            <a:r>
              <a:rPr lang="en-US" altLang="zh-CN" sz="4800" dirty="0">
                <a:solidFill>
                  <a:schemeClr val="tx1"/>
                </a:solidFill>
                <a:ea typeface="宋体" panose="02010600030101010101" pitchFamily="2" charset="-122"/>
                <a:cs typeface="宋体" panose="02010600030101010101" pitchFamily="2" charset="-122"/>
                <a:sym typeface="+mn-ea"/>
              </a:rPr>
              <a:t>“</a:t>
            </a:r>
            <a:r>
              <a:rPr sz="4800" dirty="0">
                <a:solidFill>
                  <a:schemeClr val="tx1"/>
                </a:solidFill>
                <a:ea typeface="宋体" panose="02010600030101010101" pitchFamily="2" charset="-122"/>
                <a:cs typeface="宋体" panose="02010600030101010101" pitchFamily="2" charset="-122"/>
                <a:sym typeface="+mn-ea"/>
              </a:rPr>
              <a:t>埃博拉出血热的潜伏期短</a:t>
            </a:r>
            <a:r>
              <a:rPr lang="en-US" sz="4800" dirty="0">
                <a:solidFill>
                  <a:schemeClr val="tx1"/>
                </a:solidFill>
                <a:ea typeface="宋体" panose="02010600030101010101" pitchFamily="2" charset="-122"/>
                <a:cs typeface="宋体" panose="02010600030101010101" pitchFamily="2" charset="-122"/>
                <a:sym typeface="+mn-ea"/>
              </a:rPr>
              <a:t>”</a:t>
            </a:r>
            <a:r>
              <a:rPr sz="4800" dirty="0">
                <a:solidFill>
                  <a:schemeClr val="tx1"/>
                </a:solidFill>
                <a:ea typeface="宋体" panose="02010600030101010101" pitchFamily="2" charset="-122"/>
                <a:cs typeface="宋体" panose="02010600030101010101" pitchFamily="2" charset="-122"/>
                <a:sym typeface="+mn-ea"/>
              </a:rPr>
              <a:t>正确，与原文表述一致</a:t>
            </a:r>
            <a:r>
              <a:rPr lang="zh-CN" sz="4800" dirty="0">
                <a:solidFill>
                  <a:schemeClr val="tx1"/>
                </a:solidFill>
                <a:ea typeface="宋体" panose="02010600030101010101" pitchFamily="2" charset="-122"/>
                <a:cs typeface="宋体" panose="02010600030101010101" pitchFamily="2" charset="-122"/>
                <a:sym typeface="+mn-ea"/>
              </a:rPr>
              <a:t>；</a:t>
            </a:r>
            <a:br>
              <a:rPr lang="zh-CN" sz="4800" dirty="0">
                <a:solidFill>
                  <a:schemeClr val="tx1"/>
                </a:solidFill>
                <a:ea typeface="宋体" panose="02010600030101010101" pitchFamily="2" charset="-122"/>
                <a:cs typeface="宋体" panose="02010600030101010101" pitchFamily="2" charset="-122"/>
                <a:sym typeface="+mn-ea"/>
              </a:rPr>
            </a:br>
            <a:r>
              <a:rPr sz="4800" dirty="0">
                <a:solidFill>
                  <a:schemeClr val="tx1"/>
                </a:solidFill>
                <a:ea typeface="宋体" panose="02010600030101010101" pitchFamily="2" charset="-122"/>
                <a:cs typeface="宋体" panose="02010600030101010101" pitchFamily="2" charset="-122"/>
                <a:sym typeface="+mn-ea"/>
              </a:rPr>
              <a:t>“潜伏期患者传染性弱”错误，因为“最新数据认为出现症状后的患者才具有传染性”，即未出现症状的潜伏期患者不具传染性而非传染性弱</a:t>
            </a:r>
            <a:r>
              <a:rPr lang="zh-CN" sz="4800" dirty="0">
                <a:solidFill>
                  <a:schemeClr val="tx1"/>
                </a:solidFill>
                <a:ea typeface="宋体" panose="02010600030101010101" pitchFamily="2" charset="-122"/>
                <a:cs typeface="宋体" panose="02010600030101010101" pitchFamily="2" charset="-122"/>
                <a:sym typeface="+mn-ea"/>
              </a:rPr>
              <a:t>。</a:t>
            </a:r>
            <a:endParaRPr lang="zh-CN" sz="4800" dirty="0">
              <a:solidFill>
                <a:schemeClr val="tx1"/>
              </a:solidFill>
              <a:ea typeface="宋体" panose="02010600030101010101" pitchFamily="2" charset="-122"/>
              <a:cs typeface="宋体" panose="02010600030101010101" pitchFamily="2" charset="-122"/>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398462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1、辨析题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endParaRPr lang="zh-CN" altLang="en-US" sz="4800" kern="0" spc="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1"/>
          <a:stretch>
            <a:fillRect/>
          </a:stretch>
        </p:blipFill>
        <p:spPr>
          <a:xfrm>
            <a:off x="1676400" y="5467350"/>
            <a:ext cx="13124180" cy="715581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103185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1"/>
          <a:stretch>
            <a:fillRect/>
          </a:stretch>
        </p:blipFill>
        <p:spPr>
          <a:xfrm>
            <a:off x="1076325" y="3070860"/>
            <a:ext cx="18969355" cy="75742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841692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简答题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en-US" sz="4800" kern="0" spc="0" dirty="0">
                <a:solidFill>
                  <a:schemeClr val="tx1"/>
                </a:solidFill>
                <a:ea typeface="宋体" panose="02010600030101010101" pitchFamily="2" charset="-122"/>
                <a:cs typeface="宋体" panose="02010600030101010101" pitchFamily="2" charset="-122"/>
                <a:sym typeface="+mn-ea"/>
              </a:rPr>
              <a:t>【例</a:t>
            </a:r>
            <a:r>
              <a:rPr lang="en-US" altLang="zh-CN" sz="4800" kern="0" spc="0" dirty="0">
                <a:solidFill>
                  <a:schemeClr val="tx1"/>
                </a:solidFill>
                <a:ea typeface="宋体" panose="02010600030101010101" pitchFamily="2" charset="-122"/>
                <a:cs typeface="宋体" panose="02010600030101010101" pitchFamily="2" charset="-122"/>
                <a:sym typeface="+mn-ea"/>
              </a:rPr>
              <a:t>1</a:t>
            </a:r>
            <a:r>
              <a:rPr lang="zh-CN" altLang="en-US" sz="4800" kern="0" spc="0" dirty="0">
                <a:solidFill>
                  <a:schemeClr val="tx1"/>
                </a:solidFill>
                <a:ea typeface="宋体" panose="02010600030101010101" pitchFamily="2" charset="-122"/>
                <a:cs typeface="宋体" panose="02010600030101010101" pitchFamily="2" charset="-122"/>
                <a:sym typeface="+mn-ea"/>
              </a:rPr>
              <a:t>】简述林研究员质疑美国研究人员</a:t>
            </a:r>
            <a:r>
              <a:rPr lang="en-US" altLang="zh-CN" sz="4800" kern="0" spc="0" dirty="0">
                <a:solidFill>
                  <a:schemeClr val="tx1"/>
                </a:solidFill>
                <a:ea typeface="宋体" panose="02010600030101010101" pitchFamily="2" charset="-122"/>
                <a:cs typeface="宋体" panose="02010600030101010101" pitchFamily="2" charset="-122"/>
                <a:sym typeface="+mn-ea"/>
              </a:rPr>
              <a:t>“</a:t>
            </a:r>
            <a:r>
              <a:rPr lang="zh-CN" altLang="en-US" sz="4800" kern="0" spc="0" dirty="0">
                <a:solidFill>
                  <a:schemeClr val="tx1"/>
                </a:solidFill>
                <a:ea typeface="宋体" panose="02010600030101010101" pitchFamily="2" charset="-122"/>
                <a:cs typeface="宋体" panose="02010600030101010101" pitchFamily="2" charset="-122"/>
                <a:sym typeface="+mn-ea"/>
              </a:rPr>
              <a:t>隐形海洋</a:t>
            </a:r>
            <a:r>
              <a:rPr lang="en-US" altLang="zh-CN" sz="4800" kern="0" spc="0" dirty="0">
                <a:solidFill>
                  <a:schemeClr val="tx1"/>
                </a:solidFill>
                <a:ea typeface="宋体" panose="02010600030101010101" pitchFamily="2" charset="-122"/>
                <a:cs typeface="宋体" panose="02010600030101010101" pitchFamily="2" charset="-122"/>
                <a:sym typeface="+mn-ea"/>
              </a:rPr>
              <a:t>”</a:t>
            </a:r>
            <a:r>
              <a:rPr lang="zh-CN" altLang="en-US" sz="4800" kern="0" spc="0" dirty="0">
                <a:solidFill>
                  <a:schemeClr val="tx1"/>
                </a:solidFill>
                <a:ea typeface="宋体" panose="02010600030101010101" pitchFamily="2" charset="-122"/>
                <a:cs typeface="宋体" panose="02010600030101010101" pitchFamily="2" charset="-122"/>
                <a:sym typeface="+mn-ea"/>
              </a:rPr>
              <a:t>结论的主要论点。</a:t>
            </a:r>
            <a:r>
              <a:rPr lang="en-US" altLang="zh-CN" sz="4800" kern="0" spc="0" dirty="0">
                <a:solidFill>
                  <a:schemeClr val="tx1"/>
                </a:solidFill>
                <a:ea typeface="宋体" panose="02010600030101010101" pitchFamily="2" charset="-122"/>
                <a:cs typeface="宋体" panose="02010600030101010101" pitchFamily="2" charset="-122"/>
                <a:sym typeface="+mn-ea"/>
              </a:rPr>
              <a:t>    </a:t>
            </a:r>
            <a:endParaRPr lang="en-US" altLang="zh-CN" sz="4800" kern="0" spc="0" dirty="0">
              <a:solidFill>
                <a:schemeClr val="tx1"/>
              </a:solidFill>
              <a:ea typeface="宋体" panose="02010600030101010101" pitchFamily="2" charset="-122"/>
              <a:cs typeface="宋体" panose="02010600030101010101" pitchFamily="2" charset="-122"/>
              <a:sym typeface="+mn-ea"/>
            </a:endParaRPr>
          </a:p>
          <a:p>
            <a:pPr algn="just">
              <a:lnSpc>
                <a:spcPct val="150000"/>
              </a:lnSpc>
            </a:pPr>
            <a:r>
              <a:rPr lang="zh-CN" altLang="en-US" sz="4800" kern="0" spc="0" dirty="0">
                <a:solidFill>
                  <a:schemeClr val="tx1"/>
                </a:solidFill>
                <a:ea typeface="宋体" panose="02010600030101010101" pitchFamily="2" charset="-122"/>
                <a:cs typeface="宋体" panose="02010600030101010101" pitchFamily="2" charset="-122"/>
                <a:sym typeface="+mn-ea"/>
              </a:rPr>
              <a:t>要求：紧密结合材料，提炼观点，不超过</a:t>
            </a:r>
            <a:r>
              <a:rPr lang="en-US" altLang="zh-CN" sz="4800" kern="0" spc="0" dirty="0">
                <a:solidFill>
                  <a:schemeClr val="tx1"/>
                </a:solidFill>
                <a:ea typeface="宋体" panose="02010600030101010101" pitchFamily="2" charset="-122"/>
                <a:cs typeface="宋体" panose="02010600030101010101" pitchFamily="2" charset="-122"/>
                <a:sym typeface="+mn-ea"/>
              </a:rPr>
              <a:t> 100 </a:t>
            </a:r>
            <a:r>
              <a:rPr lang="zh-CN" altLang="en-US" sz="4800" kern="0" spc="0" dirty="0">
                <a:solidFill>
                  <a:schemeClr val="tx1"/>
                </a:solidFill>
                <a:ea typeface="宋体" panose="02010600030101010101" pitchFamily="2" charset="-122"/>
                <a:cs typeface="宋体" panose="02010600030101010101" pitchFamily="2" charset="-122"/>
                <a:sym typeface="+mn-ea"/>
              </a:rPr>
              <a:t>字。</a:t>
            </a:r>
            <a:endParaRPr lang="zh-CN" altLang="en-US" sz="4800" kern="0" spc="0" dirty="0">
              <a:solidFill>
                <a:schemeClr val="tx1"/>
              </a:solidFill>
              <a:ea typeface="宋体" panose="02010600030101010101" pitchFamily="2" charset="-122"/>
              <a:cs typeface="宋体" panose="02010600030101010101" pitchFamily="2" charset="-122"/>
              <a:sym typeface="+mn-ea"/>
            </a:endParaRPr>
          </a:p>
          <a:p>
            <a:pPr algn="just">
              <a:lnSpc>
                <a:spcPct val="150000"/>
              </a:lnSpc>
            </a:pPr>
            <a:r>
              <a:rPr lang="zh-CN" altLang="en-US" sz="4800" kern="0" spc="0" dirty="0">
                <a:solidFill>
                  <a:schemeClr val="tx1"/>
                </a:solidFill>
                <a:ea typeface="宋体" panose="02010600030101010101" pitchFamily="2" charset="-122"/>
                <a:cs typeface="宋体" panose="02010600030101010101" pitchFamily="2" charset="-122"/>
                <a:sym typeface="+mn-ea"/>
              </a:rPr>
              <a:t>【例</a:t>
            </a:r>
            <a:r>
              <a:rPr lang="en-US" altLang="zh-CN" sz="4800" kern="0" spc="0" dirty="0">
                <a:solidFill>
                  <a:schemeClr val="tx1"/>
                </a:solidFill>
                <a:ea typeface="宋体" panose="02010600030101010101" pitchFamily="2" charset="-122"/>
                <a:cs typeface="宋体" panose="02010600030101010101" pitchFamily="2" charset="-122"/>
                <a:sym typeface="+mn-ea"/>
              </a:rPr>
              <a:t>2</a:t>
            </a:r>
            <a:r>
              <a:rPr lang="zh-CN" altLang="en-US" sz="4800" kern="0" spc="0" dirty="0">
                <a:solidFill>
                  <a:schemeClr val="tx1"/>
                </a:solidFill>
                <a:ea typeface="宋体" panose="02010600030101010101" pitchFamily="2" charset="-122"/>
                <a:cs typeface="宋体" panose="02010600030101010101" pitchFamily="2" charset="-122"/>
                <a:sym typeface="+mn-ea"/>
              </a:rPr>
              <a:t>】简答题：月球地质的演化机制与地球地质的形成相比具有哪些不同？</a:t>
            </a:r>
            <a:r>
              <a:rPr lang="en-US" altLang="zh-CN" sz="4800" kern="0" spc="0" dirty="0">
                <a:solidFill>
                  <a:schemeClr val="tx1"/>
                </a:solidFill>
                <a:ea typeface="宋体" panose="02010600030101010101" pitchFamily="2" charset="-122"/>
                <a:cs typeface="宋体" panose="02010600030101010101" pitchFamily="2" charset="-122"/>
                <a:sym typeface="+mn-ea"/>
              </a:rPr>
              <a:t>     </a:t>
            </a:r>
            <a:endParaRPr lang="en-US" altLang="zh-CN" sz="4800" kern="0" spc="0" dirty="0">
              <a:solidFill>
                <a:schemeClr val="tx1"/>
              </a:solidFill>
              <a:ea typeface="宋体" panose="02010600030101010101" pitchFamily="2" charset="-122"/>
              <a:cs typeface="宋体" panose="02010600030101010101" pitchFamily="2" charset="-122"/>
              <a:sym typeface="+mn-ea"/>
            </a:endParaRPr>
          </a:p>
          <a:p>
            <a:pPr algn="just">
              <a:lnSpc>
                <a:spcPct val="150000"/>
              </a:lnSpc>
            </a:pPr>
            <a:r>
              <a:rPr lang="en-US" altLang="zh-CN" sz="4800" kern="0" spc="0" dirty="0">
                <a:solidFill>
                  <a:schemeClr val="tx1"/>
                </a:solidFill>
                <a:ea typeface="宋体" panose="02010600030101010101" pitchFamily="2" charset="-122"/>
                <a:cs typeface="宋体" panose="02010600030101010101" pitchFamily="2" charset="-122"/>
                <a:sym typeface="+mn-ea"/>
              </a:rPr>
              <a:t> </a:t>
            </a:r>
            <a:r>
              <a:rPr lang="zh-CN" altLang="en-US" sz="4800" kern="0" spc="0" dirty="0">
                <a:solidFill>
                  <a:schemeClr val="tx1"/>
                </a:solidFill>
                <a:ea typeface="宋体" panose="02010600030101010101" pitchFamily="2" charset="-122"/>
                <a:cs typeface="宋体" panose="02010600030101010101" pitchFamily="2" charset="-122"/>
                <a:sym typeface="+mn-ea"/>
              </a:rPr>
              <a:t>要求：紧密结合材料，提炼观点，不超过</a:t>
            </a:r>
            <a:r>
              <a:rPr lang="en-US" altLang="zh-CN" sz="4800" kern="0" spc="0" dirty="0">
                <a:solidFill>
                  <a:schemeClr val="tx1"/>
                </a:solidFill>
                <a:ea typeface="宋体" panose="02010600030101010101" pitchFamily="2" charset="-122"/>
                <a:cs typeface="宋体" panose="02010600030101010101" pitchFamily="2" charset="-122"/>
                <a:sym typeface="+mn-ea"/>
              </a:rPr>
              <a:t> 100 </a:t>
            </a:r>
            <a:r>
              <a:rPr lang="zh-CN" altLang="en-US" sz="4800" kern="0" spc="0" dirty="0">
                <a:solidFill>
                  <a:schemeClr val="tx1"/>
                </a:solidFill>
                <a:ea typeface="宋体" panose="02010600030101010101" pitchFamily="2" charset="-122"/>
                <a:cs typeface="宋体" panose="02010600030101010101" pitchFamily="2" charset="-122"/>
                <a:sym typeface="+mn-ea"/>
              </a:rPr>
              <a:t>字</a:t>
            </a:r>
            <a:r>
              <a:rPr lang="en-US" altLang="zh-CN" sz="4800" kern="0" spc="0" dirty="0">
                <a:solidFill>
                  <a:schemeClr val="tx1"/>
                </a:solidFill>
                <a:ea typeface="宋体" panose="02010600030101010101" pitchFamily="2" charset="-122"/>
                <a:cs typeface="宋体" panose="02010600030101010101" pitchFamily="2" charset="-122"/>
                <a:sym typeface="+mn-ea"/>
              </a:rPr>
              <a:t> </a:t>
            </a:r>
            <a:r>
              <a:rPr lang="zh-CN" altLang="en-US" sz="4800" kern="0" spc="0" dirty="0">
                <a:solidFill>
                  <a:schemeClr val="tx1"/>
                </a:solidFill>
                <a:ea typeface="宋体" panose="02010600030101010101" pitchFamily="2" charset="-122"/>
                <a:cs typeface="宋体" panose="02010600030101010101" pitchFamily="2" charset="-122"/>
                <a:sym typeface="+mn-ea"/>
              </a:rPr>
              <a:t>。</a:t>
            </a:r>
            <a:endParaRPr lang="zh-CN" altLang="en-US" sz="4800" kern="0" spc="0" dirty="0">
              <a:solidFill>
                <a:schemeClr val="tx1"/>
              </a:solidFill>
              <a:ea typeface="宋体" panose="02010600030101010101" pitchFamily="2" charset="-122"/>
              <a:cs typeface="宋体" panose="02010600030101010101" pitchFamily="2" charset="-122"/>
              <a:sym typeface="+mn-ea"/>
            </a:endParaRPr>
          </a:p>
          <a:p>
            <a:pPr algn="just">
              <a:lnSpc>
                <a:spcPct val="150000"/>
              </a:lnSpc>
            </a:pPr>
            <a:endParaRPr lang="zh-CN" altLang="en-US" sz="4800" kern="0" spc="0" dirty="0">
              <a:solidFill>
                <a:schemeClr val="tx1"/>
              </a:solidFill>
              <a:ea typeface="宋体" panose="02010600030101010101" pitchFamily="2" charset="-122"/>
              <a:cs typeface="宋体" panose="02010600030101010101" pitchFamily="2"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398462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简答题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rPr>
              <a:t>一、明确答题任务</a:t>
            </a:r>
            <a:endPar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509270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简答题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rPr>
              <a:t>一、明确答题任务</a:t>
            </a:r>
            <a:endPar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a:p>
            <a:pPr algn="just">
              <a:lnSpc>
                <a:spcPct val="150000"/>
              </a:lnSpc>
            </a:pPr>
            <a:r>
              <a:rPr lang="en-US" altLang="zh-CN" sz="4800" kern="0" dirty="0">
                <a:ea typeface="宋体" panose="02010600030101010101" pitchFamily="2" charset="-122"/>
                <a:cs typeface="宋体" panose="02010600030101010101" pitchFamily="2" charset="-122"/>
                <a:sym typeface="+mn-ea"/>
              </a:rPr>
              <a:t>【例1】根据材料指出乙鼠死亡的原因。</a:t>
            </a:r>
            <a:endPar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2687300" y="3851910"/>
            <a:ext cx="6483985" cy="5590058"/>
            <a:chOff x="16481" y="5610"/>
            <a:chExt cx="8088" cy="6851"/>
          </a:xfrm>
        </p:grpSpPr>
        <p:sp>
          <p:nvSpPr>
            <p:cNvPr id="3" name="文本框 2"/>
            <p:cNvSpPr txBox="1"/>
            <p:nvPr/>
          </p:nvSpPr>
          <p:spPr>
            <a:xfrm>
              <a:off x="16481" y="5610"/>
              <a:ext cx="8088" cy="1469"/>
            </a:xfrm>
            <a:prstGeom prst="rect">
              <a:avLst/>
            </a:prstGeom>
            <a:noFill/>
          </p:spPr>
          <p:txBody>
            <a:bodyPr wrap="square" rtlCol="0">
              <a:spAutoFit/>
            </a:bodyPr>
            <a:p>
              <a:r>
                <a:rPr lang="en-US" altLang="zh-CN" sz="7200" b="1">
                  <a:solidFill>
                    <a:srgbClr val="FF0000"/>
                  </a:solidFill>
                  <a:latin typeface="微软雅黑" panose="020B0503020204020204" charset="-122"/>
                  <a:ea typeface="微软雅黑" panose="020B0503020204020204" charset="-122"/>
                  <a:cs typeface="微软雅黑" panose="020B0503020204020204" charset="-122"/>
                </a:rPr>
                <a:t>1   </a:t>
              </a:r>
              <a:r>
                <a:rPr lang="zh-CN" altLang="en-US" sz="7200" b="1">
                  <a:solidFill>
                    <a:srgbClr val="FF0000"/>
                  </a:solidFill>
                  <a:latin typeface="微软雅黑" panose="020B0503020204020204" charset="-122"/>
                  <a:ea typeface="微软雅黑" panose="020B0503020204020204" charset="-122"/>
                  <a:cs typeface="微软雅黑" panose="020B0503020204020204" charset="-122"/>
                </a:rPr>
                <a:t>题型感知</a:t>
              </a:r>
              <a:endParaRPr lang="zh-CN" altLang="en-US" sz="72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481" y="8301"/>
              <a:ext cx="8088" cy="1469"/>
            </a:xfrm>
            <a:prstGeom prst="rect">
              <a:avLst/>
            </a:prstGeom>
            <a:noFill/>
          </p:spPr>
          <p:txBody>
            <a:bodyPr wrap="square" rtlCol="0">
              <a:spAutoFit/>
            </a:bodyPr>
            <a:p>
              <a:pPr algn="l">
                <a:buClrTx/>
                <a:buSzTx/>
                <a:buFontTx/>
              </a:pPr>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   答题方法</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6481" y="10992"/>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   真题演练</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7" name="矩形 6"/>
          <p:cNvSpPr/>
          <p:nvPr/>
        </p:nvSpPr>
        <p:spPr>
          <a:xfrm>
            <a:off x="0" y="-30480"/>
            <a:ext cx="9627870" cy="13747115"/>
          </a:xfrm>
          <a:prstGeom prst="rect">
            <a:avLst/>
          </a:prstGeom>
          <a:solidFill>
            <a:srgbClr val="16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614295" y="5232400"/>
            <a:ext cx="4399280" cy="2646045"/>
          </a:xfrm>
          <a:prstGeom prst="rect">
            <a:avLst/>
          </a:prstGeom>
          <a:noFill/>
        </p:spPr>
        <p:txBody>
          <a:bodyPr wrap="none" rtlCol="0">
            <a:spAutoFit/>
          </a:bodyPr>
          <a:p>
            <a:r>
              <a:rPr lang="zh-CN" altLang="en-US" sz="16600" b="1">
                <a:solidFill>
                  <a:schemeClr val="bg1"/>
                </a:solidFill>
                <a:latin typeface="微软雅黑" panose="020B0503020204020204" charset="-122"/>
                <a:ea typeface="微软雅黑" panose="020B0503020204020204" charset="-122"/>
              </a:rPr>
              <a:t>目录</a:t>
            </a:r>
            <a:endParaRPr lang="zh-CN" altLang="en-US" sz="16600" b="1">
              <a:solidFill>
                <a:schemeClr val="bg1"/>
              </a:solidFill>
              <a:latin typeface="微软雅黑" panose="020B0503020204020204" charset="-122"/>
              <a:ea typeface="微软雅黑" panose="020B0503020204020204" charset="-122"/>
            </a:endParaRPr>
          </a:p>
        </p:txBody>
      </p:sp>
      <p:pic>
        <p:nvPicPr>
          <p:cNvPr id="10" name="图片 9" descr="7b0a202020202266696c746572223a202230220a7d0a"/>
          <p:cNvPicPr>
            <a:picLocks noChangeAspect="1"/>
          </p:cNvPicPr>
          <p:nvPr/>
        </p:nvPicPr>
        <p:blipFill>
          <a:blip r:embed="rId1">
            <a:grayscl/>
            <a:lum bright="100000" contrast="30000"/>
          </a:blip>
          <a:srcRect r="38813" b="-3925"/>
          <a:stretch>
            <a:fillRect/>
          </a:stretch>
        </p:blipFill>
        <p:spPr>
          <a:xfrm>
            <a:off x="880110" y="629920"/>
            <a:ext cx="1584960" cy="49466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398462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简答题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rPr>
              <a:t>二、根据任务</a:t>
            </a:r>
            <a:r>
              <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rPr>
              <a:t>摘抄</a:t>
            </a:r>
            <a:endPar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063307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简答题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en-US" sz="4800" kern="0" dirty="0">
                <a:latin typeface="微软雅黑" panose="020B0503020204020204" charset="-122"/>
                <a:ea typeface="微软雅黑" panose="020B0503020204020204" charset="-122"/>
                <a:cs typeface="宋体" panose="02010600030101010101" pitchFamily="2" charset="-122"/>
                <a:sym typeface="+mn-ea"/>
              </a:rPr>
              <a:t>二、根据任务摘抄</a:t>
            </a:r>
            <a:endPar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a:p>
            <a:pPr algn="just">
              <a:lnSpc>
                <a:spcPct val="150000"/>
              </a:lnSpc>
            </a:pPr>
            <a:r>
              <a:rPr lang="en-US" altLang="zh-CN" sz="4800" kern="0" dirty="0">
                <a:ea typeface="宋体" panose="02010600030101010101" pitchFamily="2" charset="-122"/>
                <a:cs typeface="宋体" panose="02010600030101010101" pitchFamily="2" charset="-122"/>
                <a:sym typeface="+mn-ea"/>
              </a:rPr>
              <a:t>【例1】</a:t>
            </a:r>
            <a:r>
              <a:rPr lang="en-US" altLang="zh-CN" sz="4800" kern="0" dirty="0">
                <a:ea typeface="宋体" panose="02010600030101010101" pitchFamily="2" charset="-122"/>
                <a:cs typeface="宋体" panose="02010600030101010101" pitchFamily="2" charset="-122"/>
                <a:sym typeface="+mn-ea"/>
              </a:rPr>
              <a:t>根据材料指出乙鼠死亡的原因。</a:t>
            </a:r>
            <a:endParaRPr lang="en-US" altLang="zh-CN" sz="4800" kern="0" dirty="0">
              <a:ea typeface="宋体" panose="02010600030101010101" pitchFamily="2" charset="-122"/>
              <a:cs typeface="宋体" panose="02010600030101010101" pitchFamily="2" charset="-122"/>
            </a:endParaRPr>
          </a:p>
          <a:p>
            <a:pPr algn="just">
              <a:lnSpc>
                <a:spcPct val="150000"/>
              </a:lnSpc>
            </a:pPr>
            <a:r>
              <a:rPr lang="en-US" altLang="zh-CN" sz="4800" kern="0" dirty="0">
                <a:ea typeface="宋体" panose="02010600030101010101" pitchFamily="2" charset="-122"/>
                <a:cs typeface="宋体" panose="02010600030101010101" pitchFamily="2" charset="-122"/>
                <a:sym typeface="+mn-ea"/>
              </a:rPr>
              <a:t>乙鼠注入美兰，美兰是一种还原剂，可将Fe3+还原为Fe2+，具有解毒作用，可使亚硝酸钠中毒的小白鼠解救且皮肤黏膜颜色逐渐接近正常，而本组乙鼠30min后死亡。据张研究员分析，给药不及时抢救速度过慢，且注入的美兰流出小鼠体外而不能起到解毒作用导致小鼠死亡。</a:t>
            </a:r>
            <a:endParaRPr lang="en-US" altLang="zh-CN" sz="4800" kern="0" dirty="0">
              <a:ea typeface="宋体" panose="02010600030101010101" pitchFamily="2" charset="-122"/>
              <a:cs typeface="宋体" panose="02010600030101010101" pitchFamily="2" charset="-122"/>
            </a:endParaRPr>
          </a:p>
          <a:p>
            <a:pPr algn="just">
              <a:lnSpc>
                <a:spcPct val="150000"/>
              </a:lnSpc>
            </a:pPr>
            <a:endPar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398462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简答题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rPr>
              <a:t>三、总分结构</a:t>
            </a:r>
            <a:r>
              <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rPr>
              <a:t>书写</a:t>
            </a:r>
            <a:endPar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730885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简答题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en-US" sz="4800" kern="0" dirty="0">
                <a:latin typeface="微软雅黑" panose="020B0503020204020204" charset="-122"/>
                <a:ea typeface="微软雅黑" panose="020B0503020204020204" charset="-122"/>
                <a:cs typeface="宋体" panose="02010600030101010101" pitchFamily="2" charset="-122"/>
                <a:sym typeface="+mn-ea"/>
              </a:rPr>
              <a:t>三、总分结构书写</a:t>
            </a:r>
            <a:endPar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a:p>
            <a:pPr algn="just">
              <a:lnSpc>
                <a:spcPct val="150000"/>
              </a:lnSpc>
            </a:pPr>
            <a:r>
              <a:rPr lang="en-US" altLang="zh-CN" sz="4800" kern="0" dirty="0">
                <a:ea typeface="宋体" panose="02010600030101010101" pitchFamily="2" charset="-122"/>
                <a:cs typeface="宋体" panose="02010600030101010101" pitchFamily="2" charset="-122"/>
                <a:sym typeface="+mn-ea"/>
              </a:rPr>
              <a:t>【例1】</a:t>
            </a:r>
            <a:r>
              <a:rPr lang="en-US" altLang="zh-CN" sz="4800" kern="0" dirty="0">
                <a:ea typeface="宋体" panose="02010600030101010101" pitchFamily="2" charset="-122"/>
                <a:cs typeface="宋体" panose="02010600030101010101" pitchFamily="2" charset="-122"/>
                <a:sym typeface="+mn-ea"/>
              </a:rPr>
              <a:t>根据材料指出乙鼠死亡的原因。</a:t>
            </a:r>
            <a:endParaRPr lang="en-US" altLang="zh-CN" sz="4800" kern="0" dirty="0">
              <a:ea typeface="宋体" panose="02010600030101010101" pitchFamily="2" charset="-122"/>
              <a:cs typeface="宋体" panose="02010600030101010101" pitchFamily="2" charset="-122"/>
            </a:endParaRPr>
          </a:p>
          <a:p>
            <a:pPr algn="just">
              <a:lnSpc>
                <a:spcPct val="150000"/>
              </a:lnSpc>
            </a:pPr>
            <a:r>
              <a:rPr lang="en-US" altLang="zh-CN" sz="4800" kern="0" dirty="0">
                <a:ea typeface="宋体" panose="02010600030101010101" pitchFamily="2" charset="-122"/>
                <a:cs typeface="宋体" panose="02010600030101010101" pitchFamily="2" charset="-122"/>
                <a:sym typeface="+mn-ea"/>
              </a:rPr>
              <a:t>1</a:t>
            </a:r>
            <a:r>
              <a:rPr lang="zh-CN" altLang="en-US" sz="4800" kern="0" dirty="0">
                <a:ea typeface="宋体" panose="02010600030101010101" pitchFamily="2" charset="-122"/>
                <a:cs typeface="宋体" panose="02010600030101010101" pitchFamily="2" charset="-122"/>
                <a:sym typeface="+mn-ea"/>
              </a:rPr>
              <a:t>、</a:t>
            </a:r>
            <a:r>
              <a:rPr lang="en-US" altLang="zh-CN" sz="4800" kern="0" dirty="0">
                <a:ea typeface="宋体" panose="02010600030101010101" pitchFamily="2" charset="-122"/>
                <a:cs typeface="宋体" panose="02010600030101010101" pitchFamily="2" charset="-122"/>
                <a:sym typeface="+mn-ea"/>
              </a:rPr>
              <a:t>抢救速度过慢</a:t>
            </a:r>
            <a:r>
              <a:rPr lang="zh-CN" altLang="en-US" sz="4800" kern="0" dirty="0">
                <a:ea typeface="宋体" panose="02010600030101010101" pitchFamily="2" charset="-122"/>
                <a:cs typeface="宋体" panose="02010600030101010101" pitchFamily="2" charset="-122"/>
                <a:sym typeface="+mn-ea"/>
              </a:rPr>
              <a:t>。</a:t>
            </a:r>
            <a:r>
              <a:rPr lang="en-US" altLang="zh-CN" sz="4800" kern="0" dirty="0">
                <a:ea typeface="宋体" panose="02010600030101010101" pitchFamily="2" charset="-122"/>
                <a:cs typeface="宋体" panose="02010600030101010101" pitchFamily="2" charset="-122"/>
                <a:sym typeface="+mn-ea"/>
              </a:rPr>
              <a:t>给药不及时抢救速度过慢</a:t>
            </a:r>
            <a:endParaRPr lang="en-US" altLang="zh-CN" sz="4800" kern="0" dirty="0">
              <a:ea typeface="宋体" panose="02010600030101010101" pitchFamily="2" charset="-122"/>
              <a:cs typeface="宋体" panose="02010600030101010101" pitchFamily="2" charset="-122"/>
              <a:sym typeface="+mn-ea"/>
            </a:endParaRPr>
          </a:p>
          <a:p>
            <a:pPr algn="just">
              <a:lnSpc>
                <a:spcPct val="150000"/>
              </a:lnSpc>
            </a:pPr>
            <a:r>
              <a:rPr lang="en-US" altLang="zh-CN" sz="4800" kern="0" dirty="0">
                <a:ea typeface="宋体" panose="02010600030101010101" pitchFamily="2" charset="-122"/>
                <a:cs typeface="宋体" panose="02010600030101010101" pitchFamily="2" charset="-122"/>
                <a:sym typeface="+mn-ea"/>
              </a:rPr>
              <a:t>2</a:t>
            </a:r>
            <a:r>
              <a:rPr lang="zh-CN" altLang="en-US" sz="4800" kern="0" dirty="0">
                <a:ea typeface="宋体" panose="02010600030101010101" pitchFamily="2" charset="-122"/>
                <a:cs typeface="宋体" panose="02010600030101010101" pitchFamily="2" charset="-122"/>
                <a:sym typeface="+mn-ea"/>
              </a:rPr>
              <a:t>、解药流出体外。</a:t>
            </a:r>
            <a:r>
              <a:rPr lang="en-US" altLang="zh-CN" sz="4800" kern="0" dirty="0">
                <a:ea typeface="宋体" panose="02010600030101010101" pitchFamily="2" charset="-122"/>
                <a:cs typeface="宋体" panose="02010600030101010101" pitchFamily="2" charset="-122"/>
                <a:sym typeface="+mn-ea"/>
              </a:rPr>
              <a:t>注入的美兰流出小鼠体外而不能起到解毒作用</a:t>
            </a:r>
            <a:endParaRPr lang="zh-CN" altLang="en-US" sz="4800" kern="0" dirty="0">
              <a:ea typeface="宋体" panose="02010600030101010101" pitchFamily="2" charset="-122"/>
              <a:cs typeface="宋体" panose="02010600030101010101" pitchFamily="2" charset="-122"/>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398462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简答题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endPar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pic>
        <p:nvPicPr>
          <p:cNvPr id="4" name="图片 3"/>
          <p:cNvPicPr>
            <a:picLocks noChangeAspect="1"/>
          </p:cNvPicPr>
          <p:nvPr/>
        </p:nvPicPr>
        <p:blipFill>
          <a:blip r:embed="rId1"/>
          <a:stretch>
            <a:fillRect/>
          </a:stretch>
        </p:blipFill>
        <p:spPr>
          <a:xfrm>
            <a:off x="4417695" y="5699760"/>
            <a:ext cx="10909935" cy="629666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103185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1"/>
          <a:stretch>
            <a:fillRect/>
          </a:stretch>
        </p:blipFill>
        <p:spPr>
          <a:xfrm>
            <a:off x="1076325" y="3070860"/>
            <a:ext cx="18969355" cy="75742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509270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、摘要</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en-US" sz="4800" kern="0" spc="0" dirty="0">
                <a:solidFill>
                  <a:schemeClr val="tx1"/>
                </a:solidFill>
                <a:ea typeface="宋体" panose="02010600030101010101" pitchFamily="2" charset="-122"/>
                <a:cs typeface="宋体" panose="02010600030101010101" pitchFamily="2" charset="-122"/>
                <a:sym typeface="+mn-ea"/>
              </a:rPr>
              <a:t>【例】请为本文写一篇内容摘要。要求：全面、准确，条理清晰，不超过</a:t>
            </a:r>
            <a:r>
              <a:rPr lang="en-US" altLang="zh-CN" sz="4800" kern="0" spc="0" dirty="0">
                <a:solidFill>
                  <a:schemeClr val="tx1"/>
                </a:solidFill>
                <a:ea typeface="宋体" panose="02010600030101010101" pitchFamily="2" charset="-122"/>
                <a:cs typeface="宋体" panose="02010600030101010101" pitchFamily="2" charset="-122"/>
                <a:sym typeface="+mn-ea"/>
              </a:rPr>
              <a:t>350</a:t>
            </a:r>
            <a:r>
              <a:rPr lang="zh-CN" altLang="en-US" sz="4800" kern="0" spc="0" dirty="0">
                <a:solidFill>
                  <a:schemeClr val="tx1"/>
                </a:solidFill>
                <a:ea typeface="宋体" panose="02010600030101010101" pitchFamily="2" charset="-122"/>
                <a:cs typeface="宋体" panose="02010600030101010101" pitchFamily="2" charset="-122"/>
                <a:sym typeface="+mn-ea"/>
              </a:rPr>
              <a:t>字。</a:t>
            </a:r>
            <a:endParaRPr lang="zh-CN" altLang="en-US" sz="4800" kern="0" spc="0" dirty="0">
              <a:solidFill>
                <a:schemeClr val="tx1"/>
              </a:solidFill>
              <a:ea typeface="宋体" panose="02010600030101010101" pitchFamily="2" charset="-122"/>
              <a:cs typeface="宋体" panose="02010600030101010101" pitchFamily="2" charset="-122"/>
              <a:sym typeface="+mn-ea"/>
            </a:endParaRPr>
          </a:p>
          <a:p>
            <a:pPr algn="just">
              <a:lnSpc>
                <a:spcPct val="150000"/>
              </a:lnSpc>
            </a:pPr>
            <a:endParaRPr lang="zh-CN" altLang="en-US" sz="4800" kern="0" spc="0" noProof="0" dirty="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746252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、摘要</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en-US" sz="4800" kern="0" spc="0" dirty="0">
                <a:solidFill>
                  <a:schemeClr val="tx1"/>
                </a:solidFill>
                <a:ea typeface="宋体" panose="02010600030101010101" pitchFamily="2" charset="-122"/>
                <a:cs typeface="宋体" panose="02010600030101010101" pitchFamily="2" charset="-122"/>
                <a:sym typeface="+mn-ea"/>
              </a:rPr>
              <a:t>【例】请为本文写一篇内容摘要。要求：全面、准确，条理清晰，不超过</a:t>
            </a:r>
            <a:r>
              <a:rPr lang="en-US" altLang="zh-CN" sz="4800" kern="0" spc="0" dirty="0">
                <a:solidFill>
                  <a:schemeClr val="tx1"/>
                </a:solidFill>
                <a:ea typeface="宋体" panose="02010600030101010101" pitchFamily="2" charset="-122"/>
                <a:cs typeface="宋体" panose="02010600030101010101" pitchFamily="2" charset="-122"/>
                <a:sym typeface="+mn-ea"/>
              </a:rPr>
              <a:t>350</a:t>
            </a:r>
            <a:r>
              <a:rPr lang="zh-CN" altLang="en-US" sz="4800" kern="0" spc="0" dirty="0">
                <a:solidFill>
                  <a:schemeClr val="tx1"/>
                </a:solidFill>
                <a:ea typeface="宋体" panose="02010600030101010101" pitchFamily="2" charset="-122"/>
                <a:cs typeface="宋体" panose="02010600030101010101" pitchFamily="2" charset="-122"/>
                <a:sym typeface="+mn-ea"/>
              </a:rPr>
              <a:t>字。</a:t>
            </a:r>
            <a:endParaRPr lang="zh-CN" altLang="en-US" sz="4800" kern="0" spc="0" dirty="0">
              <a:solidFill>
                <a:schemeClr val="tx1"/>
              </a:solidFill>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None/>
            </a:pPr>
            <a:r>
              <a:rPr lang="zh-CN" altLang="en-US" sz="4800" noProof="0" dirty="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微软雅黑" panose="020B0503020204020204" charset="-122"/>
              </a:rPr>
              <a:t>用简短的文字把材料的主要内容概括出来，即是读者不读原文，也能够清晰了解文章内容；简而言之可以理解为归纳各段大意，在进行整合加工。</a:t>
            </a:r>
            <a:endParaRPr lang="zh-CN" altLang="en-US" sz="4800" spc="0" noProof="0" dirty="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lnSpc>
                <a:spcPct val="150000"/>
              </a:lnSpc>
            </a:pPr>
            <a:endParaRPr lang="zh-CN" altLang="en-US" sz="4800" kern="0" spc="0" noProof="0" dirty="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063307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摘要题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rPr>
              <a:t>【示例】</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本文介绍了</a:t>
            </a:r>
            <a:r>
              <a:rPr lang="zh-CN" altLang="en-US" sz="4800" u="sng"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台风的形成及预报</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4800" u="sng"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首先</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，说明台风是强度达到热带风暴级及以上强度的热带气旋，影响我国的台风主要来自西太平洋和南海，其活跃期是</a:t>
            </a:r>
            <a:r>
              <a:rPr lang="en-US"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6</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月到</a:t>
            </a:r>
            <a:r>
              <a:rPr lang="en-US"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11</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月，但生成最多的主要集中在</a:t>
            </a:r>
            <a:r>
              <a:rPr lang="en-US"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7</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月到</a:t>
            </a:r>
            <a:r>
              <a:rPr lang="en-US"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10</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月。</a:t>
            </a:r>
            <a:r>
              <a:rPr lang="zh-CN" altLang="en-US" sz="4800" u="sng"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然后</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，介绍了台风活动路径的最主要天气系统是西北太平洋的副热带高压。目前台风预报的主要方法是以数值天气预报为基础的客观预报方法，台风路径预报是其中很重要的一点。</a:t>
            </a:r>
            <a:r>
              <a:rPr lang="zh-CN" altLang="en-US" sz="4800" u="sng"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接着</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，以南海台风为例说明了台风预报难的原因：生成发展快、移动路径复杂、预报难度大。</a:t>
            </a:r>
            <a:r>
              <a:rPr lang="zh-CN" altLang="en-US" sz="4800" u="sng"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最后</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，提到我国现在的预报水平已处于国际先进行列。</a:t>
            </a:r>
            <a:endParaRPr lang="zh-CN" altLang="en-US" sz="4800" kern="0" spc="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398462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、摘要</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endParaRPr lang="zh-CN" altLang="en-US" sz="4800" kern="0" spc="0" noProof="0" dirty="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4" name="图片 3"/>
          <p:cNvPicPr>
            <a:picLocks noChangeAspect="1"/>
          </p:cNvPicPr>
          <p:nvPr/>
        </p:nvPicPr>
        <p:blipFill>
          <a:blip r:embed="rId1"/>
          <a:stretch>
            <a:fillRect/>
          </a:stretch>
        </p:blipFill>
        <p:spPr>
          <a:xfrm>
            <a:off x="5013960" y="5708650"/>
            <a:ext cx="10626725" cy="59740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103185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745740"/>
            <a:ext cx="23102570" cy="309181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marL="0" marR="0" lvl="0" indent="0" algn="just"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None/>
              <a:defRPr/>
            </a:pPr>
            <a:r>
              <a:rPr lang="en-US" altLang="zh-CN"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、材料：</a:t>
            </a:r>
            <a:r>
              <a:rPr lang="en-US" altLang="zh-CN"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1500—3000</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字左右的前沿热门自然科学内容</a:t>
            </a:r>
            <a:endPar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457200">
              <a:lnSpc>
                <a:spcPct val="160000"/>
              </a:lnSpc>
              <a:defRPr/>
            </a:pPr>
            <a:endParaRPr lang="zh-CN" altLang="en-US" sz="6000" kern="100" dirty="0">
              <a:ea typeface="宋体" panose="02010600030101010101" pitchFamily="2" charset="-122"/>
              <a:cs typeface="宋体" panose="02010600030101010101" pitchFamily="2" charset="-122"/>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952500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主观题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rPr>
              <a:t>摘要题</a:t>
            </a:r>
            <a:endParaRPr lang="zh-CN" altLang="zh-CN" sz="5400" kern="0" spc="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l" fontAlgn="auto">
              <a:lnSpc>
                <a:spcPct val="150000"/>
              </a:lnSpc>
              <a:spcBef>
                <a:spcPts val="0"/>
              </a:spcBef>
              <a:spcAft>
                <a:spcPts val="0"/>
              </a:spcAft>
              <a:buNone/>
            </a:pP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 【书写框架</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一】</a:t>
            </a:r>
            <a:endParaRPr lang="zh-CN" altLang="en-US" sz="4800" dirty="0">
              <a:solidFill>
                <a:schemeClr val="dk1"/>
              </a:solidFill>
              <a:latin typeface="微软雅黑" panose="020B0503020204020204" charset="-122"/>
              <a:ea typeface="微软雅黑" panose="020B0503020204020204" charset="-122"/>
              <a:cs typeface="微软雅黑" panose="020B0503020204020204" charset="-122"/>
            </a:endParaRPr>
          </a:p>
          <a:p>
            <a:pPr marL="0" indent="0" algn="l" fontAlgn="auto">
              <a:lnSpc>
                <a:spcPct val="150000"/>
              </a:lnSpc>
              <a:spcBef>
                <a:spcPts val="0"/>
              </a:spcBef>
              <a:spcAft>
                <a:spcPts val="0"/>
              </a:spcAft>
              <a:buNone/>
            </a:pPr>
            <a:r>
              <a:rPr lang="en-US" altLang="zh-CN" sz="4800" dirty="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mn-ea"/>
              </a:rPr>
              <a:t>本文围绕（全文主旨）展开论述。首先介绍（层次内容</a:t>
            </a:r>
            <a:r>
              <a:rPr lang="en-US" altLang="zh-CN" sz="4800" dirty="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mn-ea"/>
              </a:rPr>
              <a:t>）其次阐述（层次内容</a:t>
            </a:r>
            <a:r>
              <a:rPr lang="en-US" altLang="zh-CN" sz="4800" dirty="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mn-ea"/>
              </a:rPr>
              <a:t>）然后描述了（层次内容</a:t>
            </a:r>
            <a:r>
              <a:rPr lang="en-US" altLang="zh-CN" sz="4800" dirty="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mn-ea"/>
              </a:rPr>
              <a:t>）。。。可以灵活使用如分析、解释等</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mn-ea"/>
              </a:rPr>
              <a:t>词语</a:t>
            </a:r>
            <a:endPar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indent="0" algn="l" fontAlgn="auto">
              <a:lnSpc>
                <a:spcPct val="150000"/>
              </a:lnSpc>
              <a:spcBef>
                <a:spcPts val="0"/>
              </a:spcBef>
              <a:spcAft>
                <a:spcPts val="0"/>
              </a:spcAft>
              <a:buNone/>
            </a:pP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 【书写框架</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二】</a:t>
            </a:r>
            <a:endParaRPr lang="zh-CN" altLang="en-US" sz="4800" dirty="0">
              <a:solidFill>
                <a:schemeClr val="dk1"/>
              </a:solidFill>
              <a:latin typeface="微软雅黑" panose="020B0503020204020204" charset="-122"/>
              <a:ea typeface="微软雅黑" panose="020B0503020204020204" charset="-122"/>
              <a:cs typeface="微软雅黑" panose="020B0503020204020204" charset="-122"/>
            </a:endParaRPr>
          </a:p>
          <a:p>
            <a:pPr marL="0" indent="0" algn="l" fontAlgn="auto">
              <a:lnSpc>
                <a:spcPct val="150000"/>
              </a:lnSpc>
              <a:spcBef>
                <a:spcPts val="0"/>
              </a:spcBef>
              <a:spcAft>
                <a:spcPts val="0"/>
              </a:spcAft>
              <a:buNone/>
            </a:pPr>
            <a:r>
              <a:rPr lang="en-US" altLang="zh-CN" sz="4800" dirty="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mn-ea"/>
              </a:rPr>
              <a:t>本文围绕（全文主旨）展开论述。一是（层次内容</a:t>
            </a:r>
            <a:r>
              <a:rPr lang="en-US" altLang="zh-CN" sz="4800" dirty="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mn-ea"/>
              </a:rPr>
              <a:t>）；二是（层次内容</a:t>
            </a:r>
            <a:r>
              <a:rPr lang="en-US" altLang="zh-CN" sz="4800" dirty="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mn-ea"/>
              </a:rPr>
              <a:t>）；三是（层次内容</a:t>
            </a:r>
            <a:r>
              <a:rPr lang="en-US" altLang="zh-CN" sz="4800" dirty="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4800" dirty="0">
                <a:solidFill>
                  <a:schemeClr val="dk1"/>
                </a:solidFill>
                <a:latin typeface="微软雅黑" panose="020B0503020204020204" charset="-122"/>
                <a:ea typeface="微软雅黑" panose="020B0503020204020204" charset="-122"/>
                <a:cs typeface="微软雅黑" panose="020B0503020204020204" charset="-122"/>
                <a:sym typeface="+mn-ea"/>
              </a:rPr>
              <a:t>）.....依次类推。</a:t>
            </a:r>
            <a:endParaRPr lang="zh-CN" altLang="en-US" sz="4800" spc="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21008340" cy="13693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103185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745740"/>
            <a:ext cx="23102570" cy="309181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marL="0" marR="0" lvl="0" indent="0" algn="just"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None/>
              <a:defRPr/>
            </a:pPr>
            <a:r>
              <a:rPr lang="en-US" altLang="zh-CN"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、材料：</a:t>
            </a:r>
            <a:r>
              <a:rPr lang="en-US" altLang="zh-CN"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1500—3000</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字左右的前沿热门自然科学内容</a:t>
            </a:r>
            <a:endPar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457200">
              <a:lnSpc>
                <a:spcPct val="160000"/>
              </a:lnSpc>
              <a:defRPr/>
            </a:pPr>
            <a:endParaRPr lang="zh-CN" altLang="en-US" sz="6000" kern="100" dirty="0">
              <a:ea typeface="宋体" panose="02010600030101010101" pitchFamily="2" charset="-122"/>
              <a:cs typeface="宋体" panose="02010600030101010101" pitchFamily="2" charset="-122"/>
              <a:sym typeface="+mn-ea"/>
            </a:endParaRPr>
          </a:p>
        </p:txBody>
      </p:sp>
      <p:graphicFrame>
        <p:nvGraphicFramePr>
          <p:cNvPr id="4" name="表格 3"/>
          <p:cNvGraphicFramePr>
            <a:graphicFrameLocks noGrp="1"/>
          </p:cNvGraphicFramePr>
          <p:nvPr>
            <p:custDataLst>
              <p:tags r:id="rId1"/>
            </p:custDataLst>
          </p:nvPr>
        </p:nvGraphicFramePr>
        <p:xfrm>
          <a:off x="2282825" y="4638040"/>
          <a:ext cx="18912840" cy="7955280"/>
        </p:xfrm>
        <a:graphic>
          <a:graphicData uri="http://schemas.openxmlformats.org/drawingml/2006/table">
            <a:tbl>
              <a:tblPr>
                <a:tableStyleId>{0505E3EF-67EA-436B-97B2-0124C06EBD24}</a:tableStyleId>
              </a:tblPr>
              <a:tblGrid>
                <a:gridCol w="2424430"/>
                <a:gridCol w="3228340"/>
                <a:gridCol w="7315200"/>
                <a:gridCol w="2934335"/>
                <a:gridCol w="3010535"/>
              </a:tblGrid>
              <a:tr h="883920">
                <a:tc>
                  <a:txBody>
                    <a:bodyPr/>
                    <a:p>
                      <a:pPr algn="ctr" fontAlgn="b"/>
                      <a:r>
                        <a:rPr lang="zh-CN" altLang="en-US" sz="4400" b="1" u="none" strike="noStrike">
                          <a:effectLst/>
                          <a:latin typeface="微软雅黑" panose="020B0503020204020204" charset="-122"/>
                          <a:ea typeface="微软雅黑" panose="020B0503020204020204" charset="-122"/>
                          <a:cs typeface="Times New Roman" panose="02020603050405020304" pitchFamily="18" charset="0"/>
                        </a:rPr>
                        <a:t>题型</a:t>
                      </a:r>
                      <a:endParaRPr lang="zh-CN" altLang="en-US" sz="4400" b="1"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buNone/>
                      </a:pPr>
                      <a:r>
                        <a:rPr lang="zh-CN" altLang="en-US" sz="4400" b="1" u="none" strike="noStrike">
                          <a:effectLst/>
                          <a:latin typeface="微软雅黑" panose="020B0503020204020204" charset="-122"/>
                          <a:ea typeface="微软雅黑" panose="020B0503020204020204" charset="-122"/>
                          <a:cs typeface="Times New Roman" panose="02020603050405020304" pitchFamily="18" charset="0"/>
                        </a:rPr>
                        <a:t>分值</a:t>
                      </a:r>
                      <a:endParaRPr lang="zh-CN" altLang="en-US" sz="4400" b="1" u="none" strike="noStrike">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r>
                        <a:rPr lang="zh-CN" altLang="en-US" sz="4400" b="1" u="none" strike="noStrike">
                          <a:effectLst/>
                          <a:latin typeface="微软雅黑" panose="020B0503020204020204" charset="-122"/>
                          <a:ea typeface="微软雅黑" panose="020B0503020204020204" charset="-122"/>
                          <a:cs typeface="Times New Roman" panose="02020603050405020304" pitchFamily="18" charset="0"/>
                        </a:rPr>
                        <a:t>主题</a:t>
                      </a:r>
                      <a:endParaRPr lang="zh-CN" altLang="en-US" sz="4400" b="1" u="none" strike="noStrike">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r>
                        <a:rPr lang="zh-CN" altLang="en-US" sz="4400" b="1" u="none" strike="noStrike">
                          <a:effectLst/>
                          <a:latin typeface="微软雅黑" panose="020B0503020204020204" charset="-122"/>
                          <a:ea typeface="微软雅黑" panose="020B0503020204020204" charset="-122"/>
                          <a:cs typeface="Times New Roman" panose="02020603050405020304" pitchFamily="18" charset="0"/>
                        </a:rPr>
                        <a:t>年份</a:t>
                      </a:r>
                      <a:endParaRPr lang="zh-CN" altLang="en-US" sz="4400" b="1"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r>
                        <a:rPr lang="zh-CN" altLang="en-US" sz="4400" b="1" u="none" strike="noStrike">
                          <a:effectLst/>
                          <a:latin typeface="微软雅黑" panose="020B0503020204020204" charset="-122"/>
                          <a:ea typeface="微软雅黑" panose="020B0503020204020204" charset="-122"/>
                          <a:cs typeface="Times New Roman" panose="02020603050405020304" pitchFamily="18" charset="0"/>
                        </a:rPr>
                        <a:t>字数</a:t>
                      </a:r>
                      <a:endParaRPr lang="zh-CN" altLang="en-US" sz="4400" b="1" u="none" strike="noStrike">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r>
              <a:tr h="883920">
                <a:tc rowSpan="8">
                  <a:txBody>
                    <a:bodyPr/>
                    <a:p>
                      <a:pPr algn="ctr" fontAlgn="ctr"/>
                      <a:r>
                        <a:rPr lang="zh-CN" altLang="en-US" sz="4400" u="none" strike="noStrike" dirty="0">
                          <a:effectLst/>
                          <a:latin typeface="微软雅黑" panose="020B0503020204020204" charset="-122"/>
                          <a:ea typeface="微软雅黑" panose="020B0503020204020204" charset="-122"/>
                          <a:cs typeface="Times New Roman" panose="02020603050405020304" pitchFamily="18" charset="0"/>
                        </a:rPr>
                        <a:t>科技文献</a:t>
                      </a:r>
                      <a:endParaRPr lang="zh-CN" altLang="en-US" sz="4400" u="none" strike="noStrike" dirty="0">
                        <a:effectLst/>
                        <a:latin typeface="微软雅黑" panose="020B0503020204020204" charset="-122"/>
                        <a:ea typeface="微软雅黑" panose="020B0503020204020204" charset="-122"/>
                        <a:cs typeface="Times New Roman" panose="02020603050405020304" pitchFamily="18" charset="0"/>
                      </a:endParaRPr>
                    </a:p>
                    <a:p>
                      <a:pPr algn="ctr" fontAlgn="ctr"/>
                      <a:r>
                        <a:rPr lang="zh-CN" altLang="en-US" sz="4400" u="none" strike="noStrike" dirty="0">
                          <a:effectLst/>
                          <a:latin typeface="微软雅黑" panose="020B0503020204020204" charset="-122"/>
                          <a:ea typeface="微软雅黑" panose="020B0503020204020204" charset="-122"/>
                          <a:cs typeface="Times New Roman" panose="02020603050405020304" pitchFamily="18" charset="0"/>
                        </a:rPr>
                        <a:t>阅读题</a:t>
                      </a:r>
                      <a:endParaRPr lang="zh-CN" altLang="en-US" sz="4400" u="none" strike="noStrike" dirty="0">
                        <a:effectLst/>
                        <a:latin typeface="微软雅黑" panose="020B0503020204020204" charset="-122"/>
                        <a:ea typeface="微软雅黑" panose="020B0503020204020204" charset="-122"/>
                        <a:cs typeface="Times New Roman" panose="02020603050405020304" pitchFamily="18" charset="0"/>
                      </a:endParaRPr>
                    </a:p>
                    <a:p>
                      <a:pPr algn="ctr" fontAlgn="ctr"/>
                      <a:r>
                        <a:rPr lang="zh-CN" altLang="en-US" sz="4400" b="0" i="0" u="none" strike="noStrike" dirty="0">
                          <a:solidFill>
                            <a:srgbClr val="000000"/>
                          </a:solidFill>
                          <a:effectLst/>
                          <a:latin typeface="微软雅黑" panose="020B0503020204020204" charset="-122"/>
                          <a:ea typeface="微软雅黑" panose="020B0503020204020204" charset="-122"/>
                          <a:cs typeface="Times New Roman" panose="02020603050405020304" pitchFamily="18" charset="0"/>
                        </a:rPr>
                        <a:t>（联考）</a:t>
                      </a:r>
                      <a:endParaRPr lang="zh-CN" altLang="en-US" sz="4400" b="0" i="0" u="none" strike="noStrike"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buNone/>
                      </a:pPr>
                      <a:r>
                        <a:rPr lang="en-US" altLang="zh-CN" sz="4400" b="0" i="0" u="none" strike="noStrike" dirty="0">
                          <a:solidFill>
                            <a:srgbClr val="000000"/>
                          </a:solidFill>
                          <a:effectLst/>
                          <a:latin typeface="微软雅黑" panose="020B0503020204020204" charset="-122"/>
                          <a:ea typeface="微软雅黑" panose="020B0503020204020204" charset="-122"/>
                          <a:cs typeface="Times New Roman" panose="02020603050405020304" pitchFamily="18" charset="0"/>
                        </a:rPr>
                        <a:t>50</a:t>
                      </a:r>
                      <a:endParaRPr lang="en-US" altLang="zh-CN" sz="4400" b="0" i="0" u="none" strike="noStrike"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r>
                        <a:rPr lang="zh-CN" altLang="en-US" sz="4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云计算</a:t>
                      </a:r>
                      <a:r>
                        <a:rPr lang="en-US" altLang="zh-CN" sz="4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 </a:t>
                      </a:r>
                      <a:endParaRPr lang="en-US" altLang="zh-CN" sz="4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4" marR="7144" marT="7144" marB="0" anchor="ctr"/>
                </a:tc>
                <a:tc>
                  <a:txBody>
                    <a:bodyPr/>
                    <a:p>
                      <a:pPr algn="ctr" fontAlgn="b"/>
                      <a:r>
                        <a:rPr lang="en-US" altLang="zh-CN" sz="4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2021</a:t>
                      </a:r>
                      <a:r>
                        <a:rPr lang="zh-CN" altLang="en-US" sz="4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上</a:t>
                      </a:r>
                      <a:endParaRPr lang="zh-CN" altLang="en-US" sz="4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4" marR="7144" marT="7144" marB="0" anchor="ctr"/>
                </a:tc>
                <a:tc>
                  <a:txBody>
                    <a:bodyPr/>
                    <a:p>
                      <a:pPr algn="ctr" fontAlgn="b"/>
                      <a:r>
                        <a:rPr lang="en-US" altLang="zh-CN" sz="4400" b="0" i="0" u="none" strike="noStrike" dirty="0">
                          <a:solidFill>
                            <a:srgbClr val="000000"/>
                          </a:solidFill>
                          <a:effectLst/>
                          <a:latin typeface="微软雅黑" panose="020B0503020204020204" charset="-122"/>
                          <a:ea typeface="微软雅黑" panose="020B0503020204020204" charset="-122"/>
                          <a:cs typeface="Times New Roman" panose="02020603050405020304" pitchFamily="18" charset="0"/>
                        </a:rPr>
                        <a:t>2284</a:t>
                      </a:r>
                      <a:endParaRPr lang="en-US" altLang="zh-CN" sz="4400" b="0" i="0" u="none" strike="noStrike"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r>
              <a:tr h="883920">
                <a:tc vMerge="1">
                  <a:tcPr/>
                </a:tc>
                <a:tc>
                  <a:txBody>
                    <a:bodyPr/>
                    <a:p>
                      <a:pPr marL="0" marR="0" lvl="0" indent="0" algn="ctr" defTabSz="457200" rtl="0" eaLnBrk="1" fontAlgn="b" latinLnBrk="0" hangingPunct="1">
                        <a:lnSpc>
                          <a:spcPct val="100000"/>
                        </a:lnSpc>
                        <a:spcBef>
                          <a:spcPts val="0"/>
                        </a:spcBef>
                        <a:spcAft>
                          <a:spcPts val="0"/>
                        </a:spcAft>
                        <a:buClrTx/>
                        <a:buSzTx/>
                        <a:buFontTx/>
                        <a:buNone/>
                        <a:defRPr/>
                      </a:pPr>
                      <a:r>
                        <a:rPr lang="en-US" altLang="zh-CN" sz="4400" b="0" i="0" u="none" strike="noStrike" dirty="0">
                          <a:solidFill>
                            <a:srgbClr val="000000"/>
                          </a:solidFill>
                          <a:effectLst/>
                          <a:latin typeface="微软雅黑" panose="020B0503020204020204" charset="-122"/>
                          <a:ea typeface="微软雅黑" panose="020B0503020204020204" charset="-122"/>
                          <a:cs typeface="Times New Roman" panose="02020603050405020304" pitchFamily="18" charset="0"/>
                        </a:rPr>
                        <a:t>50</a:t>
                      </a:r>
                      <a:endParaRPr lang="en-US" altLang="zh-CN" sz="4400" b="0" i="0" u="none" strike="noStrike"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marL="0" marR="0" lvl="0" indent="0" algn="ctr" defTabSz="457200" rtl="0" eaLnBrk="1" fontAlgn="b" latinLnBrk="0" hangingPunct="1">
                        <a:lnSpc>
                          <a:spcPct val="100000"/>
                        </a:lnSpc>
                        <a:spcBef>
                          <a:spcPts val="0"/>
                        </a:spcBef>
                        <a:spcAft>
                          <a:spcPts val="0"/>
                        </a:spcAft>
                        <a:buClrTx/>
                        <a:buSzTx/>
                        <a:buFontTx/>
                        <a:buNone/>
                        <a:defRPr/>
                      </a:pPr>
                      <a:r>
                        <a:rPr lang="zh-CN" altLang="en-US" sz="4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Argo计划</a:t>
                      </a:r>
                      <a:endParaRPr lang="zh-CN" altLang="en-US" sz="4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4" marR="7144" marT="7144" marB="0" anchor="ctr"/>
                </a:tc>
                <a:tc>
                  <a:txBody>
                    <a:bodyPr/>
                    <a:p>
                      <a:pPr algn="ctr" fontAlgn="b"/>
                      <a:r>
                        <a:rPr lang="en-US" altLang="zh-CN" sz="4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2021</a:t>
                      </a:r>
                      <a:r>
                        <a:rPr lang="zh-CN" altLang="en-US" sz="4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下</a:t>
                      </a:r>
                      <a:endParaRPr lang="zh-CN" altLang="en-US" sz="4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4" marR="7144" marT="7144" marB="0" anchor="ctr"/>
                </a:tc>
                <a:tc>
                  <a:txBody>
                    <a:bodyPr/>
                    <a:p>
                      <a:pPr algn="ctr" fontAlgn="b"/>
                      <a:r>
                        <a:rPr lang="en-US" altLang="zh-CN" sz="4400" b="0" i="0" u="none" strike="noStrike" dirty="0">
                          <a:solidFill>
                            <a:srgbClr val="000000"/>
                          </a:solidFill>
                          <a:effectLst/>
                          <a:latin typeface="微软雅黑" panose="020B0503020204020204" charset="-122"/>
                          <a:ea typeface="微软雅黑" panose="020B0503020204020204" charset="-122"/>
                          <a:cs typeface="Times New Roman" panose="02020603050405020304" pitchFamily="18" charset="0"/>
                        </a:rPr>
                        <a:t>2071</a:t>
                      </a:r>
                      <a:endParaRPr lang="en-US" altLang="zh-CN" sz="4400" b="0" i="0" u="none" strike="noStrike"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r>
              <a:tr h="883920">
                <a:tc vMerge="1">
                  <a:tcPr/>
                </a:tc>
                <a:tc>
                  <a:txBody>
                    <a:bodyPr/>
                    <a:p>
                      <a:pPr algn="ctr" fontAlgn="b">
                        <a:buNone/>
                      </a:pPr>
                      <a:r>
                        <a:rPr lang="en-US" altLang="zh-CN" sz="4400" b="0"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rPr>
                        <a:t>50</a:t>
                      </a:r>
                      <a:endParaRPr lang="en-US" altLang="zh-CN" sz="4400" b="0"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r>
                        <a:rPr lang="zh-CN" altLang="en-US" sz="4400" u="none" strike="noStrike">
                          <a:effectLst/>
                          <a:latin typeface="微软雅黑" panose="020B0503020204020204" charset="-122"/>
                          <a:ea typeface="微软雅黑" panose="020B0503020204020204" charset="-122"/>
                          <a:cs typeface="Times New Roman" panose="02020603050405020304" pitchFamily="18" charset="0"/>
                        </a:rPr>
                        <a:t>类脑智能机器人</a:t>
                      </a:r>
                      <a:endParaRPr lang="zh-CN" altLang="en-US" sz="4400" u="none" strike="noStrike">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r>
                        <a:rPr lang="en-US" altLang="zh-CN" sz="4400" u="none" strike="noStrike">
                          <a:effectLst/>
                          <a:latin typeface="微软雅黑" panose="020B0503020204020204" charset="-122"/>
                          <a:ea typeface="微软雅黑" panose="020B0503020204020204" charset="-122"/>
                          <a:cs typeface="微软雅黑" panose="020B0503020204020204" charset="-122"/>
                        </a:rPr>
                        <a:t>2022</a:t>
                      </a:r>
                      <a:r>
                        <a:rPr lang="zh-CN" altLang="en-US" sz="4400" u="none" strike="noStrike">
                          <a:effectLst/>
                          <a:latin typeface="微软雅黑" panose="020B0503020204020204" charset="-122"/>
                          <a:ea typeface="微软雅黑" panose="020B0503020204020204" charset="-122"/>
                          <a:cs typeface="微软雅黑" panose="020B0503020204020204" charset="-122"/>
                        </a:rPr>
                        <a:t>上</a:t>
                      </a:r>
                      <a:endParaRPr lang="zh-CN" altLang="en-US" sz="4400" u="none" strike="noStrike">
                        <a:effectLst/>
                        <a:latin typeface="微软雅黑" panose="020B0503020204020204" charset="-122"/>
                        <a:ea typeface="微软雅黑" panose="020B0503020204020204" charset="-122"/>
                        <a:cs typeface="微软雅黑" panose="020B0503020204020204" charset="-122"/>
                      </a:endParaRPr>
                    </a:p>
                  </a:txBody>
                  <a:tcPr marL="7144" marR="7144" marT="7144" marB="0" anchor="ctr"/>
                </a:tc>
                <a:tc>
                  <a:txBody>
                    <a:bodyPr/>
                    <a:p>
                      <a:pPr algn="ctr" fontAlgn="b"/>
                      <a:r>
                        <a:rPr lang="en-US" altLang="zh-CN" sz="4400" u="none" strike="noStrike">
                          <a:effectLst/>
                          <a:latin typeface="微软雅黑" panose="020B0503020204020204" charset="-122"/>
                          <a:ea typeface="微软雅黑" panose="020B0503020204020204" charset="-122"/>
                          <a:cs typeface="Times New Roman" panose="02020603050405020304" pitchFamily="18" charset="0"/>
                        </a:rPr>
                        <a:t>3077</a:t>
                      </a:r>
                      <a:endParaRPr lang="en-US" altLang="zh-CN" sz="4400" b="1"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r>
              <a:tr h="883920">
                <a:tc vMerge="1">
                  <a:tcPr/>
                </a:tc>
                <a:tc>
                  <a:txBody>
                    <a:bodyPr/>
                    <a:p>
                      <a:pPr algn="ctr" fontAlgn="b">
                        <a:buNone/>
                      </a:pPr>
                      <a:r>
                        <a:rPr lang="en-US" altLang="zh-CN" sz="4400" b="0"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rPr>
                        <a:t>50</a:t>
                      </a:r>
                      <a:endParaRPr lang="en-US" altLang="zh-CN" sz="4400" b="0"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buNone/>
                      </a:pPr>
                      <a:r>
                        <a:rPr lang="zh-CN" altLang="en-US" sz="4400" u="none" strike="noStrike">
                          <a:effectLst/>
                          <a:latin typeface="微软雅黑" panose="020B0503020204020204" charset="-122"/>
                          <a:ea typeface="微软雅黑" panose="020B0503020204020204" charset="-122"/>
                          <a:cs typeface="Times New Roman" panose="02020603050405020304" pitchFamily="18" charset="0"/>
                        </a:rPr>
                        <a:t>男女基因差异</a:t>
                      </a:r>
                      <a:endParaRPr lang="zh-CN" altLang="en-US" sz="4400" u="none" strike="noStrike">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buNone/>
                      </a:pPr>
                      <a:r>
                        <a:rPr lang="en-US" altLang="zh-CN" sz="4400" u="none" strike="noStrike">
                          <a:effectLst/>
                          <a:latin typeface="微软雅黑" panose="020B0503020204020204" charset="-122"/>
                          <a:ea typeface="微软雅黑" panose="020B0503020204020204" charset="-122"/>
                          <a:cs typeface="微软雅黑" panose="020B0503020204020204" charset="-122"/>
                        </a:rPr>
                        <a:t>2022</a:t>
                      </a:r>
                      <a:r>
                        <a:rPr lang="zh-CN" altLang="en-US" sz="4400" u="none" strike="noStrike">
                          <a:effectLst/>
                          <a:latin typeface="微软雅黑" panose="020B0503020204020204" charset="-122"/>
                          <a:ea typeface="微软雅黑" panose="020B0503020204020204" charset="-122"/>
                          <a:cs typeface="微软雅黑" panose="020B0503020204020204" charset="-122"/>
                        </a:rPr>
                        <a:t>下</a:t>
                      </a:r>
                      <a:endParaRPr lang="zh-CN" altLang="en-US" sz="4400" u="none" strike="noStrike">
                        <a:effectLst/>
                        <a:latin typeface="微软雅黑" panose="020B0503020204020204" charset="-122"/>
                        <a:ea typeface="微软雅黑" panose="020B0503020204020204" charset="-122"/>
                        <a:cs typeface="微软雅黑" panose="020B0503020204020204" charset="-122"/>
                      </a:endParaRPr>
                    </a:p>
                  </a:txBody>
                  <a:tcPr marL="7144" marR="7144" marT="7144" marB="0" anchor="ctr"/>
                </a:tc>
                <a:tc>
                  <a:txBody>
                    <a:bodyPr/>
                    <a:p>
                      <a:pPr algn="ctr" fontAlgn="b">
                        <a:buNone/>
                      </a:pPr>
                      <a:r>
                        <a:rPr lang="en-US" altLang="zh-CN" sz="4400" i="0" u="none" strike="noStrike">
                          <a:effectLst/>
                          <a:latin typeface="微软雅黑" panose="020B0503020204020204" charset="-122"/>
                          <a:ea typeface="微软雅黑" panose="020B0503020204020204" charset="-122"/>
                          <a:cs typeface="Times New Roman" panose="02020603050405020304" pitchFamily="18" charset="0"/>
                        </a:rPr>
                        <a:t>1681</a:t>
                      </a:r>
                      <a:endParaRPr lang="en-US" altLang="zh-CN" sz="4400" b="1"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r>
              <a:tr h="883920">
                <a:tc vMerge="1">
                  <a:tcPr/>
                </a:tc>
                <a:tc>
                  <a:txBody>
                    <a:bodyPr/>
                    <a:p>
                      <a:pPr algn="ctr" fontAlgn="b">
                        <a:buNone/>
                      </a:pPr>
                      <a:r>
                        <a:rPr lang="en-US" altLang="zh-CN" sz="4400" b="0"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rPr>
                        <a:t>50</a:t>
                      </a:r>
                      <a:endParaRPr lang="en-US" altLang="zh-CN" sz="4400" b="0"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buNone/>
                      </a:pPr>
                      <a:r>
                        <a:rPr lang="zh-CN" altLang="en-US" sz="4400" u="none" strike="noStrike">
                          <a:effectLst/>
                          <a:latin typeface="微软雅黑" panose="020B0503020204020204" charset="-122"/>
                          <a:ea typeface="微软雅黑" panose="020B0503020204020204" charset="-122"/>
                          <a:cs typeface="Times New Roman" panose="02020603050405020304" pitchFamily="18" charset="0"/>
                        </a:rPr>
                        <a:t>超材料</a:t>
                      </a:r>
                      <a:endParaRPr lang="zh-CN" altLang="en-US" sz="4400" u="none" strike="noStrike">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buNone/>
                      </a:pPr>
                      <a:r>
                        <a:rPr lang="en-US" altLang="zh-CN" sz="4400" u="none" strike="noStrike">
                          <a:effectLst/>
                          <a:latin typeface="微软雅黑" panose="020B0503020204020204" charset="-122"/>
                          <a:ea typeface="微软雅黑" panose="020B0503020204020204" charset="-122"/>
                          <a:cs typeface="微软雅黑" panose="020B0503020204020204" charset="-122"/>
                        </a:rPr>
                        <a:t>2023</a:t>
                      </a:r>
                      <a:r>
                        <a:rPr lang="zh-CN" altLang="en-US" sz="4400" u="none" strike="noStrike">
                          <a:effectLst/>
                          <a:latin typeface="微软雅黑" panose="020B0503020204020204" charset="-122"/>
                          <a:ea typeface="微软雅黑" panose="020B0503020204020204" charset="-122"/>
                          <a:cs typeface="微软雅黑" panose="020B0503020204020204" charset="-122"/>
                        </a:rPr>
                        <a:t>上</a:t>
                      </a:r>
                      <a:endParaRPr lang="zh-CN" altLang="en-US" sz="4400" u="none" strike="noStrike">
                        <a:effectLst/>
                        <a:latin typeface="微软雅黑" panose="020B0503020204020204" charset="-122"/>
                        <a:ea typeface="微软雅黑" panose="020B0503020204020204" charset="-122"/>
                        <a:cs typeface="微软雅黑" panose="020B0503020204020204" charset="-122"/>
                      </a:endParaRPr>
                    </a:p>
                  </a:txBody>
                  <a:tcPr marL="7144" marR="7144" marT="7144" marB="0" anchor="ctr"/>
                </a:tc>
                <a:tc>
                  <a:txBody>
                    <a:bodyPr/>
                    <a:p>
                      <a:pPr algn="ctr" fontAlgn="b">
                        <a:buNone/>
                      </a:pPr>
                      <a:r>
                        <a:rPr lang="en-US" altLang="zh-CN" sz="4400" i="0" u="none" strike="noStrike">
                          <a:effectLst/>
                          <a:latin typeface="微软雅黑" panose="020B0503020204020204" charset="-122"/>
                          <a:ea typeface="微软雅黑" panose="020B0503020204020204" charset="-122"/>
                          <a:cs typeface="Times New Roman" panose="02020603050405020304" pitchFamily="18" charset="0"/>
                        </a:rPr>
                        <a:t>2502</a:t>
                      </a:r>
                      <a:endParaRPr lang="en-US" altLang="zh-CN" sz="4400" b="1"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r>
              <a:tr h="883920">
                <a:tc vMerge="1">
                  <a:tcPr/>
                </a:tc>
                <a:tc>
                  <a:txBody>
                    <a:bodyPr/>
                    <a:p>
                      <a:pPr algn="ctr" fontAlgn="b">
                        <a:buNone/>
                      </a:pPr>
                      <a:r>
                        <a:rPr lang="en-US" altLang="zh-CN" sz="4400" b="0"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rPr>
                        <a:t>50</a:t>
                      </a:r>
                      <a:endParaRPr lang="en-US" altLang="zh-CN" sz="4400" b="0"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buNone/>
                      </a:pPr>
                      <a:r>
                        <a:rPr lang="zh-CN" altLang="en-US" sz="4400" u="none" strike="noStrike">
                          <a:effectLst/>
                          <a:latin typeface="微软雅黑" panose="020B0503020204020204" charset="-122"/>
                          <a:ea typeface="微软雅黑" panose="020B0503020204020204" charset="-122"/>
                          <a:cs typeface="Times New Roman" panose="02020603050405020304" pitchFamily="18" charset="0"/>
                        </a:rPr>
                        <a:t>海洋浮游</a:t>
                      </a:r>
                      <a:r>
                        <a:rPr lang="zh-CN" altLang="en-US" sz="4400" u="none" strike="noStrike">
                          <a:effectLst/>
                          <a:latin typeface="微软雅黑" panose="020B0503020204020204" charset="-122"/>
                          <a:ea typeface="微软雅黑" panose="020B0503020204020204" charset="-122"/>
                          <a:cs typeface="Times New Roman" panose="02020603050405020304" pitchFamily="18" charset="0"/>
                        </a:rPr>
                        <a:t>生物</a:t>
                      </a:r>
                      <a:endParaRPr lang="zh-CN" altLang="en-US" sz="4400" u="none" strike="noStrike">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buNone/>
                      </a:pPr>
                      <a:r>
                        <a:rPr lang="en-US" altLang="zh-CN" sz="4400" u="none" strike="noStrike">
                          <a:effectLst/>
                          <a:latin typeface="微软雅黑" panose="020B0503020204020204" charset="-122"/>
                          <a:ea typeface="微软雅黑" panose="020B0503020204020204" charset="-122"/>
                          <a:cs typeface="微软雅黑" panose="020B0503020204020204" charset="-122"/>
                        </a:rPr>
                        <a:t>2024</a:t>
                      </a:r>
                      <a:r>
                        <a:rPr lang="zh-CN" altLang="en-US" sz="4400" u="none" strike="noStrike">
                          <a:effectLst/>
                          <a:latin typeface="微软雅黑" panose="020B0503020204020204" charset="-122"/>
                          <a:ea typeface="微软雅黑" panose="020B0503020204020204" charset="-122"/>
                          <a:cs typeface="微软雅黑" panose="020B0503020204020204" charset="-122"/>
                        </a:rPr>
                        <a:t>上</a:t>
                      </a:r>
                      <a:endParaRPr lang="zh-CN" altLang="en-US" sz="4400" u="none" strike="noStrike">
                        <a:effectLst/>
                        <a:latin typeface="微软雅黑" panose="020B0503020204020204" charset="-122"/>
                        <a:ea typeface="微软雅黑" panose="020B0503020204020204" charset="-122"/>
                        <a:cs typeface="微软雅黑" panose="020B0503020204020204" charset="-122"/>
                      </a:endParaRPr>
                    </a:p>
                  </a:txBody>
                  <a:tcPr marL="7144" marR="7144" marT="7144" marB="0" anchor="ctr"/>
                </a:tc>
                <a:tc>
                  <a:txBody>
                    <a:bodyPr/>
                    <a:p>
                      <a:pPr algn="ctr" fontAlgn="b">
                        <a:buNone/>
                      </a:pPr>
                      <a:r>
                        <a:rPr lang="en-US" altLang="zh-CN" sz="4400" i="0" u="none" strike="noStrike">
                          <a:effectLst/>
                          <a:latin typeface="微软雅黑" panose="020B0503020204020204" charset="-122"/>
                          <a:ea typeface="微软雅黑" panose="020B0503020204020204" charset="-122"/>
                          <a:cs typeface="Times New Roman" panose="02020603050405020304" pitchFamily="18" charset="0"/>
                        </a:rPr>
                        <a:t>2995</a:t>
                      </a:r>
                      <a:endParaRPr lang="en-US" altLang="zh-CN" sz="4400" b="1"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r>
              <a:tr h="883920">
                <a:tc vMerge="1">
                  <a:tcPr/>
                </a:tc>
                <a:tc>
                  <a:txBody>
                    <a:bodyPr/>
                    <a:p>
                      <a:pPr algn="ctr" fontAlgn="b">
                        <a:buNone/>
                      </a:pPr>
                      <a:r>
                        <a:rPr lang="en-US" altLang="zh-CN" sz="4400" b="0"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rPr>
                        <a:t>50</a:t>
                      </a:r>
                      <a:endParaRPr lang="en-US" altLang="zh-CN" sz="4400" b="0"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buNone/>
                      </a:pPr>
                      <a:r>
                        <a:rPr lang="zh-CN" altLang="en-US" sz="4400" u="none" strike="noStrike">
                          <a:effectLst/>
                          <a:latin typeface="微软雅黑" panose="020B0503020204020204" charset="-122"/>
                          <a:ea typeface="微软雅黑" panose="020B0503020204020204" charset="-122"/>
                          <a:cs typeface="Times New Roman" panose="02020603050405020304" pitchFamily="18" charset="0"/>
                        </a:rPr>
                        <a:t>抗生素</a:t>
                      </a:r>
                      <a:r>
                        <a:rPr lang="zh-CN" altLang="en-US" sz="4400" u="none" strike="noStrike">
                          <a:effectLst/>
                          <a:latin typeface="微软雅黑" panose="020B0503020204020204" charset="-122"/>
                          <a:ea typeface="微软雅黑" panose="020B0503020204020204" charset="-122"/>
                          <a:cs typeface="Times New Roman" panose="02020603050405020304" pitchFamily="18" charset="0"/>
                        </a:rPr>
                        <a:t>耐药性</a:t>
                      </a:r>
                      <a:endParaRPr lang="zh-CN" altLang="en-US" sz="4400" u="none" strike="noStrike">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buNone/>
                      </a:pPr>
                      <a:r>
                        <a:rPr lang="en-US" altLang="zh-CN" sz="4400" u="none" strike="noStrike">
                          <a:effectLst/>
                          <a:latin typeface="微软雅黑" panose="020B0503020204020204" charset="-122"/>
                          <a:ea typeface="微软雅黑" panose="020B0503020204020204" charset="-122"/>
                          <a:cs typeface="微软雅黑" panose="020B0503020204020204" charset="-122"/>
                        </a:rPr>
                        <a:t>2024</a:t>
                      </a:r>
                      <a:r>
                        <a:rPr lang="zh-CN" altLang="en-US" sz="4400" u="none" strike="noStrike">
                          <a:effectLst/>
                          <a:latin typeface="微软雅黑" panose="020B0503020204020204" charset="-122"/>
                          <a:ea typeface="微软雅黑" panose="020B0503020204020204" charset="-122"/>
                          <a:cs typeface="微软雅黑" panose="020B0503020204020204" charset="-122"/>
                        </a:rPr>
                        <a:t>下</a:t>
                      </a:r>
                      <a:endParaRPr lang="zh-CN" altLang="en-US" sz="4400" u="none" strike="noStrike">
                        <a:effectLst/>
                        <a:latin typeface="微软雅黑" panose="020B0503020204020204" charset="-122"/>
                        <a:ea typeface="微软雅黑" panose="020B0503020204020204" charset="-122"/>
                        <a:cs typeface="微软雅黑" panose="020B0503020204020204" charset="-122"/>
                      </a:endParaRPr>
                    </a:p>
                  </a:txBody>
                  <a:tcPr marL="7144" marR="7144" marT="7144" marB="0" anchor="ctr"/>
                </a:tc>
                <a:tc>
                  <a:txBody>
                    <a:bodyPr/>
                    <a:p>
                      <a:pPr algn="ctr" fontAlgn="b">
                        <a:buNone/>
                      </a:pPr>
                      <a:r>
                        <a:rPr lang="en-US" altLang="zh-CN" sz="4400" i="0" u="none" strike="noStrike">
                          <a:effectLst/>
                          <a:latin typeface="微软雅黑" panose="020B0503020204020204" charset="-122"/>
                          <a:ea typeface="微软雅黑" panose="020B0503020204020204" charset="-122"/>
                          <a:cs typeface="Times New Roman" panose="02020603050405020304" pitchFamily="18" charset="0"/>
                        </a:rPr>
                        <a:t>2502</a:t>
                      </a:r>
                      <a:endParaRPr lang="en-US" altLang="zh-CN" sz="4400" b="1"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r>
              <a:tr h="883920">
                <a:tc vMerge="1">
                  <a:tcPr/>
                </a:tc>
                <a:tc>
                  <a:txBody>
                    <a:bodyPr/>
                    <a:p>
                      <a:pPr algn="ctr" fontAlgn="b">
                        <a:buNone/>
                      </a:pPr>
                      <a:r>
                        <a:rPr lang="en-US" altLang="zh-CN" sz="4400" b="0"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rPr>
                        <a:t>50</a:t>
                      </a:r>
                      <a:endParaRPr lang="en-US" altLang="zh-CN" sz="4400" b="0"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buNone/>
                      </a:pPr>
                      <a:r>
                        <a:rPr lang="zh-CN" altLang="en-US" sz="4400" u="none" strike="noStrike">
                          <a:effectLst/>
                          <a:latin typeface="微软雅黑" panose="020B0503020204020204" charset="-122"/>
                          <a:ea typeface="微软雅黑" panose="020B0503020204020204" charset="-122"/>
                          <a:cs typeface="Times New Roman" panose="02020603050405020304" pitchFamily="18" charset="0"/>
                        </a:rPr>
                        <a:t>风机叶片覆冰</a:t>
                      </a:r>
                      <a:endParaRPr lang="zh-CN" altLang="en-US" sz="4400" u="none" strike="noStrike">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c>
                  <a:txBody>
                    <a:bodyPr/>
                    <a:p>
                      <a:pPr algn="ctr" fontAlgn="b">
                        <a:buNone/>
                      </a:pPr>
                      <a:r>
                        <a:rPr lang="en-US" altLang="zh-CN" sz="4400" u="none" strike="noStrike">
                          <a:effectLst/>
                          <a:latin typeface="微软雅黑" panose="020B0503020204020204" charset="-122"/>
                          <a:ea typeface="微软雅黑" panose="020B0503020204020204" charset="-122"/>
                          <a:cs typeface="微软雅黑" panose="020B0503020204020204" charset="-122"/>
                        </a:rPr>
                        <a:t>2025</a:t>
                      </a:r>
                      <a:r>
                        <a:rPr lang="zh-CN" altLang="en-US" sz="4400" u="none" strike="noStrike">
                          <a:effectLst/>
                          <a:latin typeface="微软雅黑" panose="020B0503020204020204" charset="-122"/>
                          <a:ea typeface="微软雅黑" panose="020B0503020204020204" charset="-122"/>
                          <a:cs typeface="微软雅黑" panose="020B0503020204020204" charset="-122"/>
                        </a:rPr>
                        <a:t>上</a:t>
                      </a:r>
                      <a:endParaRPr lang="zh-CN" altLang="en-US" sz="4400" u="none" strike="noStrike">
                        <a:effectLst/>
                        <a:latin typeface="微软雅黑" panose="020B0503020204020204" charset="-122"/>
                        <a:ea typeface="微软雅黑" panose="020B0503020204020204" charset="-122"/>
                        <a:cs typeface="微软雅黑" panose="020B0503020204020204" charset="-122"/>
                      </a:endParaRPr>
                    </a:p>
                  </a:txBody>
                  <a:tcPr marL="7144" marR="7144" marT="7144" marB="0" anchor="ctr"/>
                </a:tc>
                <a:tc>
                  <a:txBody>
                    <a:bodyPr/>
                    <a:p>
                      <a:pPr algn="ctr" fontAlgn="b">
                        <a:buNone/>
                      </a:pPr>
                      <a:r>
                        <a:rPr lang="en-US" altLang="zh-CN" sz="4400" i="0" u="none" strike="noStrike">
                          <a:effectLst/>
                          <a:latin typeface="微软雅黑" panose="020B0503020204020204" charset="-122"/>
                          <a:ea typeface="微软雅黑" panose="020B0503020204020204" charset="-122"/>
                          <a:cs typeface="Times New Roman" panose="02020603050405020304" pitchFamily="18" charset="0"/>
                        </a:rPr>
                        <a:t>2995</a:t>
                      </a:r>
                      <a:endParaRPr lang="en-US" altLang="zh-CN" sz="4400" b="1" i="0" u="none" strike="noStrike">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7144" marR="7144" marT="7144" marB="0"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103185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745740"/>
            <a:ext cx="23102570" cy="900176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marL="0" marR="0" lvl="0" indent="0" algn="just"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None/>
              <a:defRPr/>
            </a:pPr>
            <a:r>
              <a:rPr lang="en-US" altLang="zh-CN"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、材料：</a:t>
            </a:r>
            <a:r>
              <a:rPr lang="en-US" altLang="zh-CN"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1500—3000</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字左右的前沿热门自然科学内容</a:t>
            </a:r>
            <a:endPar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457200">
              <a:lnSpc>
                <a:spcPct val="160000"/>
              </a:lnSpc>
              <a:defRPr/>
            </a:pPr>
            <a:r>
              <a:rPr sz="6000" dirty="0">
                <a:ea typeface="宋体" panose="02010600030101010101" pitchFamily="2" charset="-122"/>
                <a:cs typeface="宋体" panose="02010600030101010101" pitchFamily="2" charset="-122"/>
                <a:sym typeface="+mn-ea"/>
              </a:rPr>
              <a:t>材料的主题涉及的范围比较广泛，包括物理、化学、生物、农业科学、天文、地理、信息等诸多门类，这些文章可以是自然科学各个领域的研究成果或一般科普性文献。这些文献题材较偏，信息量大，但都是非专业性内容，仅为一般的科普知识，不用担心不专业而不会作答。 </a:t>
            </a:r>
            <a:endParaRPr lang="zh-CN" altLang="en-US" sz="6000" kern="100" dirty="0">
              <a:ea typeface="宋体" panose="02010600030101010101" pitchFamily="2" charset="-122"/>
              <a:cs typeface="宋体" panose="02010600030101010101" pitchFamily="2"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103185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745740"/>
            <a:ext cx="23102570" cy="309181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marL="0" marR="0" lvl="0" indent="0" algn="just"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None/>
              <a:defRPr/>
            </a:pPr>
            <a:r>
              <a:rPr lang="en-US" altLang="zh-CN"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、题目：</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根据材料回答客观类和</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rPr>
              <a:t>主观类题目</a:t>
            </a:r>
            <a:endPar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457200">
              <a:lnSpc>
                <a:spcPct val="160000"/>
              </a:lnSpc>
              <a:defRPr/>
            </a:pPr>
            <a:endParaRPr lang="zh-CN" altLang="en-US" sz="6000" kern="100" dirty="0">
              <a:ea typeface="宋体" panose="02010600030101010101" pitchFamily="2" charset="-122"/>
              <a:cs typeface="宋体" panose="02010600030101010101" pitchFamily="2" charset="-122"/>
              <a:sym typeface="+mn-ea"/>
            </a:endParaRPr>
          </a:p>
        </p:txBody>
      </p:sp>
      <p:pic>
        <p:nvPicPr>
          <p:cNvPr id="4" name="图片 3"/>
          <p:cNvPicPr>
            <a:picLocks noChangeAspect="1"/>
          </p:cNvPicPr>
          <p:nvPr/>
        </p:nvPicPr>
        <p:blipFill>
          <a:blip r:embed="rId1"/>
          <a:stretch>
            <a:fillRect/>
          </a:stretch>
        </p:blipFill>
        <p:spPr>
          <a:xfrm>
            <a:off x="1076325" y="4486910"/>
            <a:ext cx="18969355" cy="7574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科技文献</a:t>
            </a:r>
            <a:r>
              <a:rPr lang="zh-CN" altLang="en-US" sz="7200" b="1" noProof="0" dirty="0" smtClean="0">
                <a:ln>
                  <a:noFill/>
                </a:ln>
                <a:effectLst/>
                <a:uLnTx/>
                <a:uFillTx/>
                <a:latin typeface="微软雅黑" panose="020B0503020204020204" charset="-122"/>
                <a:ea typeface="微软雅黑" panose="020B0503020204020204" charset="-122"/>
                <a:sym typeface="+mn-ea"/>
              </a:rPr>
              <a:t>阅读</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866330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客观题</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1</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、判断题：请用</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2B</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铅笔在答题卡相应的题号后填涂作答，正确的涂</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“A”</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，错误的涂</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“B”</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a:t>
            </a:r>
            <a:endPar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2</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、选择题：备选项中至少有一个符合题意，请用</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2B</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铅笔在答题卡相应的题号后填涂正确选项的序号，错选、少选均不得分。</a:t>
            </a:r>
            <a:endPar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3</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匹配题：请找出选项中与下列研究机构一一对应的结论或成果。</a:t>
            </a:r>
            <a:endPar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tags/tag1.xml><?xml version="1.0" encoding="utf-8"?>
<p:tagLst xmlns:p="http://schemas.openxmlformats.org/presentationml/2006/main">
  <p:tag name="KSO_WM_UNIT_TABLE_BEAUTIFY" val="smartTable{2080af79-4220-4e94-978d-b46c51700689}"/>
  <p:tag name="TABLE_ENDDRAG_ORIGIN_RECT" val="1489*626"/>
  <p:tag name="TABLE_ENDDRAG_RECT" val="0*0*1489*6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4677</Words>
  <Application>WPS 演示</Application>
  <PresentationFormat>On-screen Show</PresentationFormat>
  <Paragraphs>455</Paragraphs>
  <Slides>51</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51</vt:i4>
      </vt:variant>
    </vt:vector>
  </HeadingPairs>
  <TitlesOfParts>
    <vt:vector size="63" baseType="lpstr">
      <vt:lpstr>Arial</vt:lpstr>
      <vt:lpstr>宋体</vt:lpstr>
      <vt:lpstr>Wingdings</vt:lpstr>
      <vt:lpstr>微软雅黑</vt:lpstr>
      <vt:lpstr>Times New Roman</vt:lpstr>
      <vt:lpstr>Wingdings</vt:lpstr>
      <vt:lpstr>Arial Unicode MS</vt:lpstr>
      <vt:lpstr>Calibri</vt:lpstr>
      <vt:lpstr>方正兰亭黑简体</vt:lpstr>
      <vt:lpstr>黑体</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稿定设计</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稿定设计 ppt</dc:title>
  <dc:creator>稿定设计</dc:creator>
  <dc:subject>www.gaoding.com</dc:subject>
  <cp:lastModifiedBy>刘恒</cp:lastModifiedBy>
  <cp:revision>92</cp:revision>
  <dcterms:created xsi:type="dcterms:W3CDTF">2023-07-19T01:30:00Z</dcterms:created>
  <dcterms:modified xsi:type="dcterms:W3CDTF">2025-10-09T05:53:24Z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B051274F4D334DEB8B0B35D6075EBC9C_13</vt:lpwstr>
  </property>
  <property fmtid="{D5CDD505-2E9C-101B-9397-08002B2CF9AE}" pid="3" name="KSOProductBuildVer">
    <vt:lpwstr>2052-12.1.0.23125</vt:lpwstr>
  </property>
</Properties>
</file>