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5.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7"/>
  </p:notesMasterIdLst>
  <p:sldIdLst>
    <p:sldId id="417" r:id="rId3"/>
    <p:sldId id="479" r:id="rId4"/>
    <p:sldId id="421" r:id="rId5"/>
    <p:sldId id="422" r:id="rId6"/>
    <p:sldId id="423" r:id="rId7"/>
    <p:sldId id="480" r:id="rId8"/>
    <p:sldId id="424" r:id="rId9"/>
    <p:sldId id="426" r:id="rId10"/>
    <p:sldId id="503" r:id="rId11"/>
    <p:sldId id="502" r:id="rId12"/>
    <p:sldId id="507" r:id="rId13"/>
    <p:sldId id="429" r:id="rId14"/>
    <p:sldId id="481" r:id="rId15"/>
    <p:sldId id="483" r:id="rId16"/>
    <p:sldId id="482" r:id="rId17"/>
    <p:sldId id="484" r:id="rId18"/>
    <p:sldId id="485" r:id="rId19"/>
    <p:sldId id="504" r:id="rId20"/>
    <p:sldId id="501" r:id="rId21"/>
    <p:sldId id="508" r:id="rId22"/>
    <p:sldId id="495" r:id="rId23"/>
    <p:sldId id="490" r:id="rId24"/>
    <p:sldId id="492" r:id="rId25"/>
    <p:sldId id="498" r:id="rId26"/>
    <p:sldId id="500" r:id="rId27"/>
    <p:sldId id="494" r:id="rId28"/>
    <p:sldId id="499" r:id="rId29"/>
    <p:sldId id="496" r:id="rId30"/>
    <p:sldId id="505" r:id="rId31"/>
    <p:sldId id="497" r:id="rId32"/>
    <p:sldId id="509" r:id="rId33"/>
    <p:sldId id="506" r:id="rId34"/>
    <p:sldId id="511" r:id="rId35"/>
    <p:sldId id="510" r:id="rId36"/>
    <p:sldId id="512" r:id="rId37"/>
    <p:sldId id="513" r:id="rId38"/>
    <p:sldId id="525" r:id="rId39"/>
    <p:sldId id="514" r:id="rId40"/>
    <p:sldId id="520" r:id="rId41"/>
    <p:sldId id="517" r:id="rId42"/>
    <p:sldId id="521" r:id="rId43"/>
    <p:sldId id="522" r:id="rId44"/>
    <p:sldId id="523" r:id="rId45"/>
    <p:sldId id="524" r:id="rId46"/>
  </p:sldIdLst>
  <p:sldSz cx="24384000" cy="13716000" type="screen16x9"/>
  <p:notesSz cx="5143500" cy="9144000"/>
  <p:embeddedFontLst>
    <p:embeddedFont>
      <p:font typeface="微软雅黑" panose="020B0503020204020204" charset="-122"/>
      <p:regular r:id="rId52"/>
    </p:embeddedFont>
    <p:embeddedFont>
      <p:font typeface="Calibri" panose="020F0502020204030204" charset="0"/>
      <p:regular r:id="rId53"/>
      <p:bold r:id="rId54"/>
      <p:italic r:id="rId55"/>
      <p:boldItalic r:id="rId56"/>
    </p:embeddedFont>
    <p:embeddedFont>
      <p:font typeface="等线" panose="02010600030101010101" charset="-122"/>
      <p:regular r:id="rId57"/>
    </p:embeddedFont>
    <p:embeddedFont>
      <p:font typeface="Segoe UI" panose="020B0502040204020203" charset="0"/>
      <p:regular r:id="rId58"/>
      <p:bold r:id="rId59"/>
      <p:italic r:id="rId60"/>
      <p:boldItalic r:id="rId61"/>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 id="246018932" name="奋斗" initials="奋" lastIdx="1" clrIdx="1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1" Type="http://schemas.openxmlformats.org/officeDocument/2006/relationships/font" Target="fonts/font10.fntdata"/><Relationship Id="rId60" Type="http://schemas.openxmlformats.org/officeDocument/2006/relationships/font" Target="fonts/font9.fntdata"/><Relationship Id="rId6" Type="http://schemas.openxmlformats.org/officeDocument/2006/relationships/slide" Target="slides/slide4.xml"/><Relationship Id="rId59" Type="http://schemas.openxmlformats.org/officeDocument/2006/relationships/font" Target="fonts/font8.fntdata"/><Relationship Id="rId58" Type="http://schemas.openxmlformats.org/officeDocument/2006/relationships/font" Target="fonts/font7.fntdata"/><Relationship Id="rId57" Type="http://schemas.openxmlformats.org/officeDocument/2006/relationships/font" Target="fonts/font6.fntdata"/><Relationship Id="rId56" Type="http://schemas.openxmlformats.org/officeDocument/2006/relationships/font" Target="fonts/font5.fntdata"/><Relationship Id="rId55" Type="http://schemas.openxmlformats.org/officeDocument/2006/relationships/font" Target="fonts/font4.fntdata"/><Relationship Id="rId54" Type="http://schemas.openxmlformats.org/officeDocument/2006/relationships/font" Target="fonts/font3.fntdata"/><Relationship Id="rId53" Type="http://schemas.openxmlformats.org/officeDocument/2006/relationships/font" Target="fonts/font2.fntdata"/><Relationship Id="rId52" Type="http://schemas.openxmlformats.org/officeDocument/2006/relationships/font" Target="fonts/font1.fntdata"/><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5#9">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C961F42-0CBE-4E76-B726-0B37A9EE922B}" type="doc">
      <dgm:prSet loTypeId="urn:microsoft.com/office/officeart/2005/8/layout/hierarchy4" loCatId="hierarchy" qsTypeId="urn:microsoft.com/office/officeart/2005/8/quickstyle/simple2#2" qsCatId="simple" csTypeId="urn:microsoft.com/office/officeart/2005/8/colors/accent3_5#9" csCatId="accent3" phldr="1"/>
      <dgm:spPr/>
      <dgm:t>
        <a:bodyPr/>
        <a:lstStyle/>
        <a:p>
          <a:endParaRPr lang="zh-CN" altLang="en-US"/>
        </a:p>
      </dgm:t>
    </dgm:pt>
    <dgm:pt modelId="{C133B565-00FA-446F-8C1E-ACC565E4D0DE}">
      <dgm:prSet phldrT="[文本]" phldr="0" custT="1"/>
      <dgm:spPr>
        <a:xfrm>
          <a:off x="0" y="1368153"/>
          <a:ext cx="1785410" cy="544550"/>
        </a:xfrm>
      </dgm:spPr>
      <dgm:t>
        <a:bodyPr vert="horz" wrap="square"/>
        <a:p>
          <a:pPr>
            <a:lnSpc>
              <a:spcPct val="100000"/>
            </a:lnSpc>
            <a:spcBef>
              <a:spcPct val="0"/>
            </a:spcBef>
            <a:spcAft>
              <a:spcPct val="35000"/>
            </a:spcAft>
          </a:pPr>
          <a:r>
            <a:rPr lang="zh-CN" altLang="en-US" sz="6600" b="0" dirty="0">
              <a:solidFill>
                <a:schemeClr val="tx1"/>
              </a:solidFill>
              <a:latin typeface="方正兰亭黑简体" panose="02000000000000000000" pitchFamily="2" charset="-122"/>
              <a:ea typeface="方正兰亭黑简体" panose="02000000000000000000" pitchFamily="2" charset="-122"/>
              <a:cs typeface="+mn-cs"/>
            </a:rPr>
            <a:t>图表</a:t>
          </a:r>
          <a:r>
            <a:rPr lang="zh-CN" altLang="en-US" sz="6600" b="0" dirty="0">
              <a:solidFill>
                <a:schemeClr val="tx1"/>
              </a:solidFill>
              <a:latin typeface="方正兰亭黑简体" panose="02000000000000000000" pitchFamily="2" charset="-122"/>
              <a:ea typeface="方正兰亭黑简体" panose="02000000000000000000" pitchFamily="2" charset="-122"/>
              <a:cs typeface="+mn-cs"/>
            </a:rPr>
            <a:t>阅读</a:t>
          </a:r>
          <a:r>
            <a:rPr sz="6500"/>
            <a:t/>
          </a:r>
          <a:endParaRPr sz="6500"/>
        </a:p>
      </dgm:t>
    </dgm:pt>
    <dgm:pt modelId="{844B2EEC-3CB9-4226-9CDC-4E81B19CC9DC}" cxnId="{48CDC47C-F039-4B7A-947B-567C367E6F8D}" type="parTrans">
      <dgm:prSet/>
      <dgm:spPr/>
      <dgm:t>
        <a:bodyPr/>
        <a:lstStyle/>
        <a:p>
          <a:endParaRPr lang="zh-CN" altLang="en-US" sz="2800" b="0">
            <a:solidFill>
              <a:schemeClr val="tx1"/>
            </a:solidFill>
            <a:latin typeface="华文中宋" panose="02010600040101010101" charset="-122"/>
            <a:ea typeface="华文中宋" panose="02010600040101010101" charset="-122"/>
          </a:endParaRPr>
        </a:p>
      </dgm:t>
    </dgm:pt>
    <dgm:pt modelId="{906C004E-E44F-41F7-B759-43C0E6893CDA}" cxnId="{48CDC47C-F039-4B7A-947B-567C367E6F8D}" type="sibTrans">
      <dgm:prSet/>
      <dgm:spPr/>
      <dgm:t>
        <a:bodyPr/>
        <a:lstStyle/>
        <a:p>
          <a:endParaRPr lang="zh-CN" altLang="en-US" sz="2800" b="0">
            <a:solidFill>
              <a:schemeClr val="tx1"/>
            </a:solidFill>
            <a:latin typeface="华文中宋" panose="02010600040101010101" charset="-122"/>
            <a:ea typeface="华文中宋" panose="02010600040101010101" charset="-122"/>
          </a:endParaRPr>
        </a:p>
      </dgm:t>
    </dgm:pt>
    <dgm:pt modelId="{CA34891C-E892-41E5-8D31-4AC1C2E781BB}">
      <dgm:prSet phldrT="[文本]" phldr="0" custT="1"/>
      <dgm:spPr>
        <a:xfrm>
          <a:off x="2124228" y="696005"/>
          <a:ext cx="2942749" cy="544550"/>
        </a:xfrm>
      </dgm:spPr>
      <dgm:t>
        <a:bodyPr vert="horz" wrap="square"/>
        <a:lstStyle/>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统计表</a:t>
          </a:r>
          <a:endParaRPr lang="zh-CN" altLang="en-US" sz="4800" b="0" dirty="0">
            <a:solidFill>
              <a:schemeClr val="tx1"/>
            </a:solidFill>
            <a:latin typeface="华文中宋" panose="02010600040101010101" charset="-122"/>
            <a:ea typeface="华文中宋" panose="02010600040101010101" charset="-122"/>
            <a:cs typeface="+mn-cs"/>
          </a:endParaRPr>
        </a:p>
      </dgm:t>
    </dgm:pt>
    <dgm:pt modelId="{FB958AA5-DB83-4DB8-A246-90C785068CBD}" cxnId="{8F975DD2-43E6-448D-AB07-66864D42C981}" type="parTrans">
      <dgm:prSet/>
      <dgm:spPr/>
      <dgm:t>
        <a:bodyPr/>
        <a:lstStyle/>
        <a:p>
          <a:endParaRPr lang="zh-CN" altLang="en-US">
            <a:solidFill>
              <a:schemeClr val="tx1"/>
            </a:solidFill>
          </a:endParaRPr>
        </a:p>
      </dgm:t>
    </dgm:pt>
    <dgm:pt modelId="{E7FBAD2F-EC42-4E61-A3B2-06A1C5D8E4E0}" cxnId="{8F975DD2-43E6-448D-AB07-66864D42C981}" type="sibTrans">
      <dgm:prSet/>
      <dgm:spPr/>
      <dgm:t>
        <a:bodyPr/>
        <a:lstStyle/>
        <a:p>
          <a:endParaRPr lang="zh-CN" altLang="en-US">
            <a:solidFill>
              <a:schemeClr val="tx1"/>
            </a:solidFill>
          </a:endParaRPr>
        </a:p>
      </dgm:t>
    </dgm:pt>
    <dgm:pt modelId="{62C1E1BE-558D-4AC8-896C-C8CB98750F2A}">
      <dgm:prSet phldrT="[文本]" phldr="0" custT="1"/>
      <dgm:spPr>
        <a:xfrm>
          <a:off x="2124228" y="2263763"/>
          <a:ext cx="2942749" cy="544550"/>
        </a:xfrm>
      </dgm:spPr>
      <dgm:t>
        <a:bodyPr vert="horz" wrap="square"/>
        <a:lstStyle/>
        <a:p>
          <a:pPr>
            <a:lnSpc>
              <a:spcPct val="100000"/>
            </a:lnSpc>
            <a:spcBef>
              <a:spcPct val="0"/>
            </a:spcBef>
            <a:spcAft>
              <a:spcPct val="35000"/>
            </a:spcAft>
          </a:pPr>
          <a:r>
            <a:rPr lang="zh-CN" altLang="en-US" sz="4800" b="0" dirty="0">
              <a:solidFill>
                <a:schemeClr val="tx1"/>
              </a:solidFill>
              <a:latin typeface="方正兰亭黑简体" panose="02000000000000000000" pitchFamily="2" charset="-122"/>
              <a:ea typeface="方正兰亭黑简体" panose="02000000000000000000" pitchFamily="2" charset="-122"/>
              <a:cs typeface="+mn-cs"/>
            </a:rPr>
            <a:t>统计图</a:t>
          </a:r>
          <a:endParaRPr sz="4800"/>
        </a:p>
      </dgm:t>
    </dgm:pt>
    <dgm:pt modelId="{03E4F3FB-7E95-4656-BE6B-636B02C0F074}" cxnId="{38D2EF9C-A52F-4119-B101-A64BAB4DC3F9}" type="parTrans">
      <dgm:prSet/>
      <dgm:spPr>
        <a:xfrm>
          <a:off x="1785411" y="1640428"/>
          <a:ext cx="338817" cy="895609"/>
        </a:xfrm>
        <a:custGeom>
          <a:avLst/>
          <a:gdLst/>
          <a:ahLst/>
          <a:cxnLst/>
          <a:rect l="0" t="0" r="0" b="0"/>
          <a:pathLst>
            <a:path>
              <a:moveTo>
                <a:pt x="0" y="0"/>
              </a:moveTo>
              <a:lnTo>
                <a:pt x="160276" y="0"/>
              </a:lnTo>
              <a:lnTo>
                <a:pt x="160276" y="895609"/>
              </a:lnTo>
              <a:lnTo>
                <a:pt x="338817" y="895609"/>
              </a:lnTo>
            </a:path>
          </a:pathLst>
        </a:custGeom>
      </dgm:spPr>
      <dgm:t>
        <a:bodyPr/>
        <a:lstStyle/>
        <a:p>
          <a:endParaRPr lang="zh-CN" altLang="en-US" sz="2800" b="0">
            <a:solidFill>
              <a:schemeClr val="tx1"/>
            </a:solidFill>
            <a:latin typeface="华文中宋" panose="02010600040101010101" charset="-122"/>
            <a:ea typeface="华文中宋" panose="02010600040101010101" charset="-122"/>
          </a:endParaRPr>
        </a:p>
      </dgm:t>
    </dgm:pt>
    <dgm:pt modelId="{6C56E09B-72DE-4B2E-A7AF-7B94F6056938}" cxnId="{38D2EF9C-A52F-4119-B101-A64BAB4DC3F9}" type="sibTrans">
      <dgm:prSet/>
      <dgm:spPr/>
      <dgm:t>
        <a:bodyPr/>
        <a:lstStyle/>
        <a:p>
          <a:endParaRPr lang="zh-CN" altLang="en-US" sz="2800" b="0">
            <a:solidFill>
              <a:schemeClr val="tx1"/>
            </a:solidFill>
            <a:latin typeface="华文中宋" panose="02010600040101010101" charset="-122"/>
            <a:ea typeface="华文中宋" panose="02010600040101010101" charset="-122"/>
          </a:endParaRPr>
        </a:p>
      </dgm:t>
    </dgm:pt>
    <dgm:pt modelId="{805C6C53-078F-422A-9F41-59D5929F860D}">
      <dgm:prSet phldrT="[文本]" phldr="0" custT="1"/>
      <dgm:spPr>
        <a:xfrm>
          <a:off x="5424060" y="576066"/>
          <a:ext cx="2694577" cy="544550"/>
        </a:xfrm>
      </dgm:spPr>
      <dgm:t>
        <a:bodyPr vert="horz" wrap="square"/>
        <a:lstStyle/>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柱</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状</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gm:t>
    </dgm:pt>
    <dgm:pt modelId="{CF1A9500-EB1D-469A-B40D-EE44D2A1C6C5}" cxnId="{1A8E2998-72E4-494B-A233-0781CCBB9750}" type="parTrans">
      <dgm:prSet/>
      <dgm:spPr>
        <a:xfrm>
          <a:off x="5066978" y="848341"/>
          <a:ext cx="357082" cy="1687697"/>
        </a:xfrm>
        <a:custGeom>
          <a:avLst/>
          <a:gdLst/>
          <a:ahLst/>
          <a:cxnLst/>
          <a:rect l="0" t="0" r="0" b="0"/>
          <a:pathLst>
            <a:path>
              <a:moveTo>
                <a:pt x="0" y="1687697"/>
              </a:moveTo>
              <a:lnTo>
                <a:pt x="178541" y="1687697"/>
              </a:lnTo>
              <a:lnTo>
                <a:pt x="178541" y="0"/>
              </a:lnTo>
              <a:lnTo>
                <a:pt x="357082" y="0"/>
              </a:lnTo>
            </a:path>
          </a:pathLst>
        </a:custGeom>
      </dgm:spPr>
      <dgm:t>
        <a:bodyPr/>
        <a:lstStyle/>
        <a:p>
          <a:endParaRPr lang="zh-CN" altLang="en-US" b="0">
            <a:solidFill>
              <a:schemeClr val="tx1"/>
            </a:solidFill>
            <a:latin typeface="华文中宋" panose="02010600040101010101" charset="-122"/>
            <a:ea typeface="华文中宋" panose="02010600040101010101" charset="-122"/>
          </a:endParaRPr>
        </a:p>
      </dgm:t>
    </dgm:pt>
    <dgm:pt modelId="{20C31079-1B6F-410B-A3DD-ABE67780DB08}" cxnId="{1A8E2998-72E4-494B-A233-0781CCBB9750}" type="sibTrans">
      <dgm:prSet/>
      <dgm:spPr/>
      <dgm:t>
        <a:bodyPr/>
        <a:lstStyle/>
        <a:p>
          <a:endParaRPr lang="zh-CN" altLang="en-US" b="0">
            <a:solidFill>
              <a:schemeClr val="tx1"/>
            </a:solidFill>
            <a:latin typeface="华文中宋" panose="02010600040101010101" charset="-122"/>
            <a:ea typeface="华文中宋" panose="02010600040101010101" charset="-122"/>
          </a:endParaRPr>
        </a:p>
      </dgm:t>
    </dgm:pt>
    <dgm:pt modelId="{8FA47A06-53A2-4FEE-98C7-C5177E73FCE9}">
      <dgm:prSet phldrT="[文本]" phldr="0" custT="1"/>
      <dgm:spPr>
        <a:xfrm>
          <a:off x="5424060" y="1296144"/>
          <a:ext cx="2694577" cy="544550"/>
        </a:xfrm>
      </dgm:spPr>
      <dgm:t>
        <a:bodyPr vert="horz" wrap="square"/>
        <a:lstStyle/>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折</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线</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gm:t>
    </dgm:pt>
    <dgm:pt modelId="{AB17E2FF-9D43-4193-9B52-2502D619F65E}" cxnId="{FD5041CF-6C8C-4915-BCDF-BBF24CC59A05}" type="parTrans">
      <dgm:prSet/>
      <dgm:spPr>
        <a:xfrm>
          <a:off x="5066978" y="1568419"/>
          <a:ext cx="357082" cy="967619"/>
        </a:xfrm>
        <a:custGeom>
          <a:avLst/>
          <a:gdLst/>
          <a:ahLst/>
          <a:cxnLst/>
          <a:rect l="0" t="0" r="0" b="0"/>
          <a:pathLst>
            <a:path>
              <a:moveTo>
                <a:pt x="0" y="967619"/>
              </a:moveTo>
              <a:lnTo>
                <a:pt x="178541" y="967619"/>
              </a:lnTo>
              <a:lnTo>
                <a:pt x="178541" y="0"/>
              </a:lnTo>
              <a:lnTo>
                <a:pt x="357082" y="0"/>
              </a:lnTo>
            </a:path>
          </a:pathLst>
        </a:custGeom>
      </dgm:spPr>
      <dgm:t>
        <a:bodyPr/>
        <a:lstStyle/>
        <a:p>
          <a:endParaRPr lang="zh-CN" altLang="en-US" b="0">
            <a:solidFill>
              <a:schemeClr val="tx1"/>
            </a:solidFill>
            <a:latin typeface="华文中宋" panose="02010600040101010101" charset="-122"/>
            <a:ea typeface="华文中宋" panose="02010600040101010101" charset="-122"/>
          </a:endParaRPr>
        </a:p>
      </dgm:t>
    </dgm:pt>
    <dgm:pt modelId="{D3D41F42-3221-4111-A713-3F9299883FB7}" cxnId="{FD5041CF-6C8C-4915-BCDF-BBF24CC59A05}" type="sibTrans">
      <dgm:prSet/>
      <dgm:spPr/>
      <dgm:t>
        <a:bodyPr/>
        <a:lstStyle/>
        <a:p>
          <a:endParaRPr lang="zh-CN" altLang="en-US" b="0">
            <a:solidFill>
              <a:schemeClr val="tx1"/>
            </a:solidFill>
            <a:latin typeface="华文中宋" panose="02010600040101010101" charset="-122"/>
            <a:ea typeface="华文中宋" panose="02010600040101010101" charset="-122"/>
          </a:endParaRPr>
        </a:p>
      </dgm:t>
    </dgm:pt>
    <dgm:pt modelId="{9E8C7EE7-B92C-466C-ADA5-07EFC8121EE3}">
      <dgm:prSet phldrT="[文本]" phldr="0" custT="1"/>
      <dgm:spPr>
        <a:xfrm>
          <a:off x="5424060" y="2016223"/>
          <a:ext cx="2694577" cy="544550"/>
        </a:xfrm>
      </dgm:spPr>
      <dgm:t>
        <a:bodyPr vert="horz" wrap="square"/>
        <a:lstStyle/>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扇</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形</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gm:t>
    </dgm:pt>
    <dgm:pt modelId="{D4AF6C53-ADC7-4BDF-BBF7-A7BEA285C36A}" cxnId="{EC885C95-616E-433A-B2B4-6DD1F9035A89}" type="parTrans">
      <dgm:prSet/>
      <dgm:spPr>
        <a:xfrm>
          <a:off x="5066978" y="2288498"/>
          <a:ext cx="357082" cy="247540"/>
        </a:xfrm>
        <a:custGeom>
          <a:avLst/>
          <a:gdLst/>
          <a:ahLst/>
          <a:cxnLst/>
          <a:rect l="0" t="0" r="0" b="0"/>
          <a:pathLst>
            <a:path>
              <a:moveTo>
                <a:pt x="0" y="247540"/>
              </a:moveTo>
              <a:lnTo>
                <a:pt x="178541" y="247540"/>
              </a:lnTo>
              <a:lnTo>
                <a:pt x="178541" y="0"/>
              </a:lnTo>
              <a:lnTo>
                <a:pt x="357082" y="0"/>
              </a:lnTo>
            </a:path>
          </a:pathLst>
        </a:custGeom>
      </dgm:spPr>
      <dgm:t>
        <a:bodyPr/>
        <a:lstStyle/>
        <a:p>
          <a:endParaRPr lang="zh-CN" altLang="en-US" b="0">
            <a:solidFill>
              <a:schemeClr val="tx1"/>
            </a:solidFill>
            <a:latin typeface="华文中宋" panose="02010600040101010101" charset="-122"/>
            <a:ea typeface="华文中宋" panose="02010600040101010101" charset="-122"/>
          </a:endParaRPr>
        </a:p>
      </dgm:t>
    </dgm:pt>
    <dgm:pt modelId="{534E4831-94AA-493F-879F-420D2DEB671B}" cxnId="{EC885C95-616E-433A-B2B4-6DD1F9035A89}" type="sibTrans">
      <dgm:prSet/>
      <dgm:spPr/>
      <dgm:t>
        <a:bodyPr/>
        <a:lstStyle/>
        <a:p>
          <a:endParaRPr lang="zh-CN" altLang="en-US" b="0">
            <a:solidFill>
              <a:schemeClr val="tx1"/>
            </a:solidFill>
            <a:latin typeface="华文中宋" panose="02010600040101010101" charset="-122"/>
            <a:ea typeface="华文中宋" panose="02010600040101010101" charset="-122"/>
          </a:endParaRPr>
        </a:p>
      </dgm:t>
    </dgm:pt>
    <dgm:pt modelId="{AAD835B2-A2C4-4400-B8E6-212930A24C76}">
      <dgm:prSet phldrT="[文本]" phldr="0" custT="1"/>
      <dgm:spPr>
        <a:xfrm>
          <a:off x="5424060" y="2736307"/>
          <a:ext cx="2694577" cy="544550"/>
        </a:xfrm>
      </dgm:spPr>
      <dgm:t>
        <a:bodyPr vert="horz" wrap="square"/>
        <a:lstStyle/>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复</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合</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gm:t>
    </dgm:pt>
    <dgm:pt modelId="{E4803527-6C56-4029-AB12-042AD6816A60}" cxnId="{81A03F20-A055-41A4-9EAC-A83C6A1FEDEA}" type="parTrans">
      <dgm:prSet/>
      <dgm:spPr>
        <a:xfrm>
          <a:off x="5066978" y="2536038"/>
          <a:ext cx="357082" cy="472543"/>
        </a:xfrm>
        <a:custGeom>
          <a:avLst/>
          <a:gdLst/>
          <a:ahLst/>
          <a:cxnLst/>
          <a:rect l="0" t="0" r="0" b="0"/>
          <a:pathLst>
            <a:path>
              <a:moveTo>
                <a:pt x="0" y="0"/>
              </a:moveTo>
              <a:lnTo>
                <a:pt x="178541" y="0"/>
              </a:lnTo>
              <a:lnTo>
                <a:pt x="178541" y="472543"/>
              </a:lnTo>
              <a:lnTo>
                <a:pt x="357082" y="472543"/>
              </a:lnTo>
            </a:path>
          </a:pathLst>
        </a:custGeom>
      </dgm:spPr>
      <dgm:t>
        <a:bodyPr/>
        <a:lstStyle/>
        <a:p>
          <a:endParaRPr lang="zh-CN" altLang="en-US" b="0">
            <a:solidFill>
              <a:schemeClr val="tx1"/>
            </a:solidFill>
            <a:latin typeface="华文中宋" panose="02010600040101010101" charset="-122"/>
            <a:ea typeface="华文中宋" panose="02010600040101010101" charset="-122"/>
          </a:endParaRPr>
        </a:p>
      </dgm:t>
    </dgm:pt>
    <dgm:pt modelId="{3736943A-F66D-4DDB-9C3A-0DF0F4C58A06}" cxnId="{81A03F20-A055-41A4-9EAC-A83C6A1FEDEA}" type="sibTrans">
      <dgm:prSet/>
      <dgm:spPr/>
      <dgm:t>
        <a:bodyPr/>
        <a:lstStyle/>
        <a:p>
          <a:endParaRPr lang="zh-CN" altLang="en-US" b="0">
            <a:solidFill>
              <a:schemeClr val="tx1"/>
            </a:solidFill>
            <a:latin typeface="华文中宋" panose="02010600040101010101" charset="-122"/>
            <a:ea typeface="华文中宋" panose="02010600040101010101" charset="-122"/>
          </a:endParaRPr>
        </a:p>
      </dgm:t>
    </dgm:pt>
    <dgm:pt modelId="{E6DB677E-6452-4CB5-9422-8AD9AD696D47}">
      <dgm:prSet phldrT="[文本]" phldr="0" custT="1"/>
      <dgm:spPr>
        <a:xfrm>
          <a:off x="5436612" y="3456385"/>
          <a:ext cx="2694577" cy="544550"/>
        </a:xfrm>
      </dgm:spPr>
      <dgm:t>
        <a:bodyPr vert="horz" wrap="square"/>
        <a:lstStyle/>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散</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点</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gm:t>
    </dgm:pt>
    <dgm:pt modelId="{B7F18CF6-DD4B-4C02-839C-C89ACDF9B80F}" cxnId="{AAFE7A1A-D93E-4648-AF6C-7878FEA70E7D}" type="parTrans">
      <dgm:prSet/>
      <dgm:spPr>
        <a:xfrm>
          <a:off x="5066978" y="2536038"/>
          <a:ext cx="369633" cy="1192621"/>
        </a:xfrm>
        <a:custGeom>
          <a:avLst/>
          <a:gdLst/>
          <a:ahLst/>
          <a:cxnLst/>
          <a:rect l="0" t="0" r="0" b="0"/>
          <a:pathLst>
            <a:path>
              <a:moveTo>
                <a:pt x="0" y="0"/>
              </a:moveTo>
              <a:lnTo>
                <a:pt x="191092" y="0"/>
              </a:lnTo>
              <a:lnTo>
                <a:pt x="191092" y="1192621"/>
              </a:lnTo>
              <a:lnTo>
                <a:pt x="369633" y="1192621"/>
              </a:lnTo>
            </a:path>
          </a:pathLst>
        </a:custGeom>
      </dgm:spPr>
      <dgm:t>
        <a:bodyPr/>
        <a:lstStyle/>
        <a:p>
          <a:endParaRPr lang="zh-CN" altLang="en-US">
            <a:solidFill>
              <a:schemeClr val="tx1"/>
            </a:solidFill>
          </a:endParaRPr>
        </a:p>
      </dgm:t>
    </dgm:pt>
    <dgm:pt modelId="{F209FDE3-5E9D-4006-92C0-51AF4B01BB92}" cxnId="{AAFE7A1A-D93E-4648-AF6C-7878FEA70E7D}" type="sibTrans">
      <dgm:prSet/>
      <dgm:spPr/>
      <dgm:t>
        <a:bodyPr/>
        <a:lstStyle/>
        <a:p>
          <a:endParaRPr lang="zh-CN" altLang="en-US">
            <a:solidFill>
              <a:schemeClr val="tx1"/>
            </a:solidFill>
          </a:endParaRPr>
        </a:p>
      </dgm:t>
    </dgm:pt>
    <dgm:pt modelId="{7E691A1B-7C19-43CE-B4D8-4B1F5974BBE6}">
      <dgm:prSet phldrT="[文本]" phldr="0" custT="1"/>
      <dgm:spPr>
        <a:xfrm>
          <a:off x="5424060" y="4176463"/>
          <a:ext cx="2694577" cy="544550"/>
        </a:xfrm>
      </dgm:spPr>
      <dgm:t>
        <a:bodyPr vert="horz" wrap="square"/>
        <a:lstStyle/>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雷</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达</a:t>
          </a:r>
        </a:p>
        <a:p>
          <a:pPr>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gm:t>
    </dgm:pt>
    <dgm:pt modelId="{6AEAC98F-6954-4DE3-AABC-C0B8F6654454}" cxnId="{E36E7C7D-654D-4D89-B862-36375C44336E}" type="parTrans">
      <dgm:prSet/>
      <dgm:spPr>
        <a:xfrm>
          <a:off x="5066978" y="2536038"/>
          <a:ext cx="357082" cy="1912700"/>
        </a:xfrm>
        <a:custGeom>
          <a:avLst/>
          <a:gdLst/>
          <a:ahLst/>
          <a:cxnLst/>
          <a:rect l="0" t="0" r="0" b="0"/>
          <a:pathLst>
            <a:path>
              <a:moveTo>
                <a:pt x="0" y="0"/>
              </a:moveTo>
              <a:lnTo>
                <a:pt x="178541" y="0"/>
              </a:lnTo>
              <a:lnTo>
                <a:pt x="178541" y="1912700"/>
              </a:lnTo>
              <a:lnTo>
                <a:pt x="357082" y="1912700"/>
              </a:lnTo>
            </a:path>
          </a:pathLst>
        </a:custGeom>
      </dgm:spPr>
      <dgm:t>
        <a:bodyPr/>
        <a:lstStyle/>
        <a:p>
          <a:endParaRPr lang="zh-CN" altLang="en-US">
            <a:solidFill>
              <a:schemeClr val="tx1"/>
            </a:solidFill>
          </a:endParaRPr>
        </a:p>
      </dgm:t>
    </dgm:pt>
    <dgm:pt modelId="{53F9D507-8D38-4C03-8F7D-14936F84ECFF}" cxnId="{E36E7C7D-654D-4D89-B862-36375C44336E}" type="sibTrans">
      <dgm:prSet/>
      <dgm:spPr/>
      <dgm:t>
        <a:bodyPr/>
        <a:lstStyle/>
        <a:p>
          <a:endParaRPr lang="zh-CN" altLang="en-US">
            <a:solidFill>
              <a:schemeClr val="tx1"/>
            </a:solidFill>
          </a:endParaRPr>
        </a:p>
      </dgm:t>
    </dgm:pt>
    <dgm:pt modelId="{DD284C24-3E0F-4674-BC81-0E0567F5595A}" type="pres">
      <dgm:prSet presAssocID="{4C961F42-0CBE-4E76-B726-0B37A9EE922B}" presName="Name0" presStyleCnt="0">
        <dgm:presLayoutVars>
          <dgm:chPref val="1"/>
          <dgm:dir/>
          <dgm:animOne val="branch"/>
          <dgm:animLvl val="lvl"/>
          <dgm:resizeHandles/>
        </dgm:presLayoutVars>
      </dgm:prSet>
      <dgm:spPr/>
    </dgm:pt>
    <dgm:pt modelId="{D2096844-7293-45A1-805D-4A901B566B9A}" type="pres">
      <dgm:prSet presAssocID="{C133B565-00FA-446F-8C1E-ACC565E4D0DE}" presName="vertOne" presStyleCnt="0"/>
      <dgm:spPr/>
    </dgm:pt>
    <dgm:pt modelId="{1EF9184C-89C7-4BB2-B014-33B921705E2E}" type="pres">
      <dgm:prSet presAssocID="{C133B565-00FA-446F-8C1E-ACC565E4D0DE}" presName="txOne" presStyleLbl="node0" presStyleIdx="0" presStyleCnt="1">
        <dgm:presLayoutVars>
          <dgm:chPref val="3"/>
        </dgm:presLayoutVars>
      </dgm:prSet>
      <dgm:spPr>
        <a:prstGeom prst="rect">
          <a:avLst/>
        </a:prstGeom>
      </dgm:spPr>
    </dgm:pt>
    <dgm:pt modelId="{F6C34D49-6990-4A5A-8FF5-F5975870D718}" type="pres">
      <dgm:prSet presAssocID="{C133B565-00FA-446F-8C1E-ACC565E4D0DE}" presName="parTransOne" presStyleCnt="0"/>
      <dgm:spPr/>
    </dgm:pt>
    <dgm:pt modelId="{C3C2EF0B-E6A2-4B5D-8D65-B85DA869B05E}" type="pres">
      <dgm:prSet presAssocID="{C133B565-00FA-446F-8C1E-ACC565E4D0DE}" presName="horzOne" presStyleCnt="0"/>
      <dgm:spPr/>
    </dgm:pt>
    <dgm:pt modelId="{1DA3DB62-58CC-4114-A635-8893D0D28B0A}" type="pres">
      <dgm:prSet presAssocID="{CA34891C-E892-41E5-8D31-4AC1C2E781BB}" presName="vertTwo" presStyleCnt="0"/>
      <dgm:spPr/>
    </dgm:pt>
    <dgm:pt modelId="{F0855E15-6B2C-4250-AEBE-BC51434B5189}" type="pres">
      <dgm:prSet presAssocID="{CA34891C-E892-41E5-8D31-4AC1C2E781BB}" presName="txTwo" presStyleLbl="node2" presStyleIdx="0" presStyleCnt="2">
        <dgm:presLayoutVars>
          <dgm:chPref val="3"/>
        </dgm:presLayoutVars>
      </dgm:prSet>
      <dgm:spPr/>
    </dgm:pt>
    <dgm:pt modelId="{BD41F44D-C28F-4FD3-AD20-D19179FA42F7}" type="pres">
      <dgm:prSet presAssocID="{CA34891C-E892-41E5-8D31-4AC1C2E781BB}" presName="horzTwo" presStyleCnt="0"/>
      <dgm:spPr/>
    </dgm:pt>
    <dgm:pt modelId="{5C18C0AB-51F9-4703-9D87-51EB9C59D93D}" type="pres">
      <dgm:prSet presAssocID="{E7FBAD2F-EC42-4E61-A3B2-06A1C5D8E4E0}" presName="sibSpaceTwo" presStyleCnt="0"/>
      <dgm:spPr/>
    </dgm:pt>
    <dgm:pt modelId="{0C55277D-7D46-4F93-8AC3-4E385678EFDB}" type="pres">
      <dgm:prSet presAssocID="{62C1E1BE-558D-4AC8-896C-C8CB98750F2A}" presName="vertTwo" presStyleCnt="0"/>
      <dgm:spPr/>
    </dgm:pt>
    <dgm:pt modelId="{E05E0506-46CA-42E9-90CC-683277429520}" type="pres">
      <dgm:prSet presAssocID="{62C1E1BE-558D-4AC8-896C-C8CB98750F2A}" presName="txTwo" presStyleLbl="node2" presStyleIdx="1" presStyleCnt="2">
        <dgm:presLayoutVars>
          <dgm:chPref val="3"/>
        </dgm:presLayoutVars>
      </dgm:prSet>
      <dgm:spPr>
        <a:prstGeom prst="rect">
          <a:avLst/>
        </a:prstGeom>
      </dgm:spPr>
    </dgm:pt>
    <dgm:pt modelId="{1AED4ADF-0CF3-4931-9F74-569952306778}" type="pres">
      <dgm:prSet presAssocID="{62C1E1BE-558D-4AC8-896C-C8CB98750F2A}" presName="parTransTwo" presStyleCnt="0"/>
      <dgm:spPr/>
    </dgm:pt>
    <dgm:pt modelId="{31B66316-4ADB-4EBF-9FAC-02FE3FE3C664}" type="pres">
      <dgm:prSet presAssocID="{62C1E1BE-558D-4AC8-896C-C8CB98750F2A}" presName="horzTwo" presStyleCnt="0"/>
      <dgm:spPr/>
    </dgm:pt>
    <dgm:pt modelId="{1E26D5E0-D35B-432C-AF4B-E127E964D798}" type="pres">
      <dgm:prSet presAssocID="{805C6C53-078F-422A-9F41-59D5929F860D}" presName="vertThree" presStyleCnt="0"/>
      <dgm:spPr/>
    </dgm:pt>
    <dgm:pt modelId="{B2B06DEE-EF3C-44DE-8B4F-D14F6412D3F9}" type="pres">
      <dgm:prSet presAssocID="{805C6C53-078F-422A-9F41-59D5929F860D}" presName="txThree" presStyleLbl="node3" presStyleIdx="0" presStyleCnt="6">
        <dgm:presLayoutVars>
          <dgm:chPref val="3"/>
        </dgm:presLayoutVars>
      </dgm:prSet>
      <dgm:spPr>
        <a:prstGeom prst="rect">
          <a:avLst/>
        </a:prstGeom>
      </dgm:spPr>
    </dgm:pt>
    <dgm:pt modelId="{E7BE72A6-A2BB-4425-93D1-CA4E55D0EC00}" type="pres">
      <dgm:prSet presAssocID="{805C6C53-078F-422A-9F41-59D5929F860D}" presName="horzThree" presStyleCnt="0"/>
      <dgm:spPr/>
    </dgm:pt>
    <dgm:pt modelId="{6B38FE14-C31D-4018-8F99-7A72A71EC75B}" type="pres">
      <dgm:prSet presAssocID="{20C31079-1B6F-410B-A3DD-ABE67780DB08}" presName="sibSpaceThree" presStyleCnt="0"/>
      <dgm:spPr/>
    </dgm:pt>
    <dgm:pt modelId="{82D5B1EA-F480-4881-ABCB-3A92D79EC881}" type="pres">
      <dgm:prSet presAssocID="{8FA47A06-53A2-4FEE-98C7-C5177E73FCE9}" presName="vertThree" presStyleCnt="0"/>
      <dgm:spPr/>
    </dgm:pt>
    <dgm:pt modelId="{688B2014-6611-491B-880D-1E8E9CF9D3EB}" type="pres">
      <dgm:prSet presAssocID="{8FA47A06-53A2-4FEE-98C7-C5177E73FCE9}" presName="txThree" presStyleLbl="node3" presStyleIdx="1" presStyleCnt="6">
        <dgm:presLayoutVars>
          <dgm:chPref val="3"/>
        </dgm:presLayoutVars>
      </dgm:prSet>
      <dgm:spPr>
        <a:prstGeom prst="rect">
          <a:avLst/>
        </a:prstGeom>
      </dgm:spPr>
    </dgm:pt>
    <dgm:pt modelId="{387F2DFA-5C49-457F-8922-9CA78E31A15C}" type="pres">
      <dgm:prSet presAssocID="{8FA47A06-53A2-4FEE-98C7-C5177E73FCE9}" presName="horzThree" presStyleCnt="0"/>
      <dgm:spPr/>
    </dgm:pt>
    <dgm:pt modelId="{F9233709-E1D8-47CD-9A88-3EBF9B0DB87D}" type="pres">
      <dgm:prSet presAssocID="{D3D41F42-3221-4111-A713-3F9299883FB7}" presName="sibSpaceThree" presStyleCnt="0"/>
      <dgm:spPr/>
    </dgm:pt>
    <dgm:pt modelId="{BC866B0F-498F-451E-B3A9-70D2E03C4032}" type="pres">
      <dgm:prSet presAssocID="{9E8C7EE7-B92C-466C-ADA5-07EFC8121EE3}" presName="vertThree" presStyleCnt="0"/>
      <dgm:spPr/>
    </dgm:pt>
    <dgm:pt modelId="{D5874E4D-4545-4751-BBAB-611719022025}" type="pres">
      <dgm:prSet presAssocID="{9E8C7EE7-B92C-466C-ADA5-07EFC8121EE3}" presName="txThree" presStyleLbl="node3" presStyleIdx="2" presStyleCnt="6">
        <dgm:presLayoutVars>
          <dgm:chPref val="3"/>
        </dgm:presLayoutVars>
      </dgm:prSet>
      <dgm:spPr>
        <a:prstGeom prst="rect">
          <a:avLst/>
        </a:prstGeom>
      </dgm:spPr>
    </dgm:pt>
    <dgm:pt modelId="{0A55731F-0F93-4328-944F-88FFCA2DBCE1}" type="pres">
      <dgm:prSet presAssocID="{9E8C7EE7-B92C-466C-ADA5-07EFC8121EE3}" presName="horzThree" presStyleCnt="0"/>
      <dgm:spPr/>
    </dgm:pt>
    <dgm:pt modelId="{317F3709-45C9-49DC-975B-4F5189794E1C}" type="pres">
      <dgm:prSet presAssocID="{534E4831-94AA-493F-879F-420D2DEB671B}" presName="sibSpaceThree" presStyleCnt="0"/>
      <dgm:spPr/>
    </dgm:pt>
    <dgm:pt modelId="{E0CA2EB1-FE39-453C-BAE4-92335138F565}" type="pres">
      <dgm:prSet presAssocID="{AAD835B2-A2C4-4400-B8E6-212930A24C76}" presName="vertThree" presStyleCnt="0"/>
      <dgm:spPr/>
    </dgm:pt>
    <dgm:pt modelId="{7FAD91E1-EEDF-4C09-8C18-68B06F4549C7}" type="pres">
      <dgm:prSet presAssocID="{AAD835B2-A2C4-4400-B8E6-212930A24C76}" presName="txThree" presStyleLbl="node3" presStyleIdx="3" presStyleCnt="6">
        <dgm:presLayoutVars>
          <dgm:chPref val="3"/>
        </dgm:presLayoutVars>
      </dgm:prSet>
      <dgm:spPr>
        <a:prstGeom prst="rect">
          <a:avLst/>
        </a:prstGeom>
      </dgm:spPr>
    </dgm:pt>
    <dgm:pt modelId="{C3EFDF0A-C558-40CF-85A5-466632E4A7E2}" type="pres">
      <dgm:prSet presAssocID="{AAD835B2-A2C4-4400-B8E6-212930A24C76}" presName="horzThree" presStyleCnt="0"/>
      <dgm:spPr/>
    </dgm:pt>
    <dgm:pt modelId="{02235B92-49B6-46C7-B201-6E8F221F2412}" type="pres">
      <dgm:prSet presAssocID="{3736943A-F66D-4DDB-9C3A-0DF0F4C58A06}" presName="sibSpaceThree" presStyleCnt="0"/>
      <dgm:spPr/>
    </dgm:pt>
    <dgm:pt modelId="{B4312003-D62D-4694-9AC1-A90783FC59F6}" type="pres">
      <dgm:prSet presAssocID="{E6DB677E-6452-4CB5-9422-8AD9AD696D47}" presName="vertThree" presStyleCnt="0"/>
      <dgm:spPr/>
    </dgm:pt>
    <dgm:pt modelId="{D06BBE04-4E9F-4C91-97CE-9699A7B700AD}" type="pres">
      <dgm:prSet presAssocID="{E6DB677E-6452-4CB5-9422-8AD9AD696D47}" presName="txThree" presStyleLbl="node3" presStyleIdx="4" presStyleCnt="6">
        <dgm:presLayoutVars>
          <dgm:chPref val="3"/>
        </dgm:presLayoutVars>
      </dgm:prSet>
      <dgm:spPr>
        <a:prstGeom prst="rect">
          <a:avLst/>
        </a:prstGeom>
      </dgm:spPr>
    </dgm:pt>
    <dgm:pt modelId="{95B2D149-B50B-4877-95A9-86862D50240B}" type="pres">
      <dgm:prSet presAssocID="{E6DB677E-6452-4CB5-9422-8AD9AD696D47}" presName="horzThree" presStyleCnt="0"/>
      <dgm:spPr/>
    </dgm:pt>
    <dgm:pt modelId="{BF39408A-8732-49A8-AE53-7A2844DFC7EC}" type="pres">
      <dgm:prSet presAssocID="{F209FDE3-5E9D-4006-92C0-51AF4B01BB92}" presName="sibSpaceThree" presStyleCnt="0"/>
      <dgm:spPr/>
    </dgm:pt>
    <dgm:pt modelId="{836B64E4-8F00-4369-B1A9-714D2DDFA1B0}" type="pres">
      <dgm:prSet presAssocID="{7E691A1B-7C19-43CE-B4D8-4B1F5974BBE6}" presName="vertThree" presStyleCnt="0"/>
      <dgm:spPr/>
    </dgm:pt>
    <dgm:pt modelId="{263183C0-708D-4518-8195-C1EA5BC60C26}" type="pres">
      <dgm:prSet presAssocID="{7E691A1B-7C19-43CE-B4D8-4B1F5974BBE6}" presName="txThree" presStyleLbl="node3" presStyleIdx="5" presStyleCnt="6">
        <dgm:presLayoutVars>
          <dgm:chPref val="3"/>
        </dgm:presLayoutVars>
      </dgm:prSet>
      <dgm:spPr>
        <a:prstGeom prst="rect">
          <a:avLst/>
        </a:prstGeom>
      </dgm:spPr>
    </dgm:pt>
    <dgm:pt modelId="{ED592A83-50D5-4E55-BF32-6C2EEC7EF7F2}" type="pres">
      <dgm:prSet presAssocID="{7E691A1B-7C19-43CE-B4D8-4B1F5974BBE6}" presName="horzThree" presStyleCnt="0"/>
      <dgm:spPr/>
    </dgm:pt>
  </dgm:ptLst>
  <dgm:cxnLst>
    <dgm:cxn modelId="{48CDC47C-F039-4B7A-947B-567C367E6F8D}" srcId="{4C961F42-0CBE-4E76-B726-0B37A9EE922B}" destId="{C133B565-00FA-446F-8C1E-ACC565E4D0DE}" srcOrd="0" destOrd="0" parTransId="{844B2EEC-3CB9-4226-9CDC-4E81B19CC9DC}" sibTransId="{906C004E-E44F-41F7-B759-43C0E6893CDA}"/>
    <dgm:cxn modelId="{8F975DD2-43E6-448D-AB07-66864D42C981}" srcId="{C133B565-00FA-446F-8C1E-ACC565E4D0DE}" destId="{CA34891C-E892-41E5-8D31-4AC1C2E781BB}" srcOrd="0" destOrd="0" parTransId="{FB958AA5-DB83-4DB8-A246-90C785068CBD}" sibTransId="{E7FBAD2F-EC42-4E61-A3B2-06A1C5D8E4E0}"/>
    <dgm:cxn modelId="{38D2EF9C-A52F-4119-B101-A64BAB4DC3F9}" srcId="{C133B565-00FA-446F-8C1E-ACC565E4D0DE}" destId="{62C1E1BE-558D-4AC8-896C-C8CB98750F2A}" srcOrd="1" destOrd="0" parTransId="{03E4F3FB-7E95-4656-BE6B-636B02C0F074}" sibTransId="{6C56E09B-72DE-4B2E-A7AF-7B94F6056938}"/>
    <dgm:cxn modelId="{1A8E2998-72E4-494B-A233-0781CCBB9750}" srcId="{62C1E1BE-558D-4AC8-896C-C8CB98750F2A}" destId="{805C6C53-078F-422A-9F41-59D5929F860D}" srcOrd="0" destOrd="1" parTransId="{CF1A9500-EB1D-469A-B40D-EE44D2A1C6C5}" sibTransId="{20C31079-1B6F-410B-A3DD-ABE67780DB08}"/>
    <dgm:cxn modelId="{FD5041CF-6C8C-4915-BCDF-BBF24CC59A05}" srcId="{62C1E1BE-558D-4AC8-896C-C8CB98750F2A}" destId="{8FA47A06-53A2-4FEE-98C7-C5177E73FCE9}" srcOrd="1" destOrd="1" parTransId="{AB17E2FF-9D43-4193-9B52-2502D619F65E}" sibTransId="{D3D41F42-3221-4111-A713-3F9299883FB7}"/>
    <dgm:cxn modelId="{EC885C95-616E-433A-B2B4-6DD1F9035A89}" srcId="{62C1E1BE-558D-4AC8-896C-C8CB98750F2A}" destId="{9E8C7EE7-B92C-466C-ADA5-07EFC8121EE3}" srcOrd="2" destOrd="1" parTransId="{D4AF6C53-ADC7-4BDF-BBF7-A7BEA285C36A}" sibTransId="{534E4831-94AA-493F-879F-420D2DEB671B}"/>
    <dgm:cxn modelId="{81A03F20-A055-41A4-9EAC-A83C6A1FEDEA}" srcId="{62C1E1BE-558D-4AC8-896C-C8CB98750F2A}" destId="{AAD835B2-A2C4-4400-B8E6-212930A24C76}" srcOrd="3" destOrd="1" parTransId="{E4803527-6C56-4029-AB12-042AD6816A60}" sibTransId="{3736943A-F66D-4DDB-9C3A-0DF0F4C58A06}"/>
    <dgm:cxn modelId="{AAFE7A1A-D93E-4648-AF6C-7878FEA70E7D}" srcId="{62C1E1BE-558D-4AC8-896C-C8CB98750F2A}" destId="{E6DB677E-6452-4CB5-9422-8AD9AD696D47}" srcOrd="4" destOrd="1" parTransId="{B7F18CF6-DD4B-4C02-839C-C89ACDF9B80F}" sibTransId="{F209FDE3-5E9D-4006-92C0-51AF4B01BB92}"/>
    <dgm:cxn modelId="{E36E7C7D-654D-4D89-B862-36375C44336E}" srcId="{62C1E1BE-558D-4AC8-896C-C8CB98750F2A}" destId="{7E691A1B-7C19-43CE-B4D8-4B1F5974BBE6}" srcOrd="5" destOrd="1" parTransId="{6AEAC98F-6954-4DE3-AABC-C0B8F6654454}" sibTransId="{53F9D507-8D38-4C03-8F7D-14936F84ECFF}"/>
    <dgm:cxn modelId="{17CC2150-1CF5-4BE5-9E36-D8F77AE6EE40}" type="presOf" srcId="{4C961F42-0CBE-4E76-B726-0B37A9EE922B}" destId="{DD284C24-3E0F-4674-BC81-0E0567F5595A}" srcOrd="0" destOrd="0" presId="urn:microsoft.com/office/officeart/2005/8/layout/hierarchy4"/>
    <dgm:cxn modelId="{48D9A2C7-F19F-41DE-B20E-260B30B3C236}" type="presParOf" srcId="{DD284C24-3E0F-4674-BC81-0E0567F5595A}" destId="{D2096844-7293-45A1-805D-4A901B566B9A}" srcOrd="0" destOrd="0" presId="urn:microsoft.com/office/officeart/2005/8/layout/hierarchy4"/>
    <dgm:cxn modelId="{68A832A3-B8C8-4ED0-BD05-61304B83A8A0}" type="presParOf" srcId="{D2096844-7293-45A1-805D-4A901B566B9A}" destId="{1EF9184C-89C7-4BB2-B014-33B921705E2E}" srcOrd="0" destOrd="0" presId="urn:microsoft.com/office/officeart/2005/8/layout/hierarchy4"/>
    <dgm:cxn modelId="{86463BA7-6501-4292-A3AA-AAF9D320C5DC}" type="presOf" srcId="{C133B565-00FA-446F-8C1E-ACC565E4D0DE}" destId="{1EF9184C-89C7-4BB2-B014-33B921705E2E}" srcOrd="0" destOrd="0" presId="urn:microsoft.com/office/officeart/2005/8/layout/hierarchy4"/>
    <dgm:cxn modelId="{73A405DD-7B5B-4AAB-AC06-93ECB6881E64}" type="presParOf" srcId="{D2096844-7293-45A1-805D-4A901B566B9A}" destId="{F6C34D49-6990-4A5A-8FF5-F5975870D718}" srcOrd="1" destOrd="0" presId="urn:microsoft.com/office/officeart/2005/8/layout/hierarchy4"/>
    <dgm:cxn modelId="{FCB6DB46-CE1D-4108-9B9A-5F0D5047B696}" type="presParOf" srcId="{D2096844-7293-45A1-805D-4A901B566B9A}" destId="{C3C2EF0B-E6A2-4B5D-8D65-B85DA869B05E}" srcOrd="2" destOrd="0" presId="urn:microsoft.com/office/officeart/2005/8/layout/hierarchy4"/>
    <dgm:cxn modelId="{46924A67-BF7D-45F6-84D1-B58F5949B21F}" type="presParOf" srcId="{C3C2EF0B-E6A2-4B5D-8D65-B85DA869B05E}" destId="{1DA3DB62-58CC-4114-A635-8893D0D28B0A}" srcOrd="0" destOrd="2" presId="urn:microsoft.com/office/officeart/2005/8/layout/hierarchy4"/>
    <dgm:cxn modelId="{92C0E39D-ADA8-495E-83CA-56C3B1D3EE66}" type="presParOf" srcId="{1DA3DB62-58CC-4114-A635-8893D0D28B0A}" destId="{F0855E15-6B2C-4250-AEBE-BC51434B5189}" srcOrd="0" destOrd="0" presId="urn:microsoft.com/office/officeart/2005/8/layout/hierarchy4"/>
    <dgm:cxn modelId="{0F5CAA82-FC29-4442-822F-42AF8F3B36B8}" type="presOf" srcId="{CA34891C-E892-41E5-8D31-4AC1C2E781BB}" destId="{F0855E15-6B2C-4250-AEBE-BC51434B5189}" srcOrd="0" destOrd="0" presId="urn:microsoft.com/office/officeart/2005/8/layout/hierarchy4"/>
    <dgm:cxn modelId="{A6BFE9A6-A3B7-4FC2-A69D-1BA5C40CBD6E}" type="presParOf" srcId="{1DA3DB62-58CC-4114-A635-8893D0D28B0A}" destId="{BD41F44D-C28F-4FD3-AD20-D19179FA42F7}" srcOrd="1" destOrd="0" presId="urn:microsoft.com/office/officeart/2005/8/layout/hierarchy4"/>
    <dgm:cxn modelId="{36979AD3-B9C2-4E64-A29A-19BC1D3110B1}" type="presParOf" srcId="{C3C2EF0B-E6A2-4B5D-8D65-B85DA869B05E}" destId="{5C18C0AB-51F9-4703-9D87-51EB9C59D93D}" srcOrd="1" destOrd="2" presId="urn:microsoft.com/office/officeart/2005/8/layout/hierarchy4"/>
    <dgm:cxn modelId="{78832014-168F-4882-8A94-C656B91751D9}" type="presParOf" srcId="{C3C2EF0B-E6A2-4B5D-8D65-B85DA869B05E}" destId="{0C55277D-7D46-4F93-8AC3-4E385678EFDB}" srcOrd="2" destOrd="2" presId="urn:microsoft.com/office/officeart/2005/8/layout/hierarchy4"/>
    <dgm:cxn modelId="{2F567E4F-2488-4AA4-96D9-B18C2BA9CE7C}" type="presParOf" srcId="{0C55277D-7D46-4F93-8AC3-4E385678EFDB}" destId="{E05E0506-46CA-42E9-90CC-683277429520}" srcOrd="0" destOrd="2" presId="urn:microsoft.com/office/officeart/2005/8/layout/hierarchy4"/>
    <dgm:cxn modelId="{385C56C8-0CA8-46A6-8D3C-9F00AD28F77D}" type="presOf" srcId="{62C1E1BE-558D-4AC8-896C-C8CB98750F2A}" destId="{E05E0506-46CA-42E9-90CC-683277429520}" srcOrd="0" destOrd="0" presId="urn:microsoft.com/office/officeart/2005/8/layout/hierarchy4"/>
    <dgm:cxn modelId="{52802E48-3EFF-402C-ACDA-F66AC192A2A9}" type="presParOf" srcId="{0C55277D-7D46-4F93-8AC3-4E385678EFDB}" destId="{1AED4ADF-0CF3-4931-9F74-569952306778}" srcOrd="1" destOrd="2" presId="urn:microsoft.com/office/officeart/2005/8/layout/hierarchy4"/>
    <dgm:cxn modelId="{B1B751AF-63C0-48E8-BFB6-BE2EB11E2F81}" type="presParOf" srcId="{0C55277D-7D46-4F93-8AC3-4E385678EFDB}" destId="{31B66316-4ADB-4EBF-9FAC-02FE3FE3C664}" srcOrd="2" destOrd="2" presId="urn:microsoft.com/office/officeart/2005/8/layout/hierarchy4"/>
    <dgm:cxn modelId="{D41F2734-FCF8-4DEF-90D7-E3199599A96A}" type="presParOf" srcId="{31B66316-4ADB-4EBF-9FAC-02FE3FE3C664}" destId="{1E26D5E0-D35B-432C-AF4B-E127E964D798}" srcOrd="0" destOrd="2" presId="urn:microsoft.com/office/officeart/2005/8/layout/hierarchy4"/>
    <dgm:cxn modelId="{55CBF7A5-5577-4F17-8D39-38AF07572F7B}" type="presParOf" srcId="{1E26D5E0-D35B-432C-AF4B-E127E964D798}" destId="{B2B06DEE-EF3C-44DE-8B4F-D14F6412D3F9}" srcOrd="0" destOrd="0" presId="urn:microsoft.com/office/officeart/2005/8/layout/hierarchy4"/>
    <dgm:cxn modelId="{983ACE37-DC01-43F4-ABE8-9202DF1516BE}" type="presOf" srcId="{805C6C53-078F-422A-9F41-59D5929F860D}" destId="{B2B06DEE-EF3C-44DE-8B4F-D14F6412D3F9}" srcOrd="0" destOrd="0" presId="urn:microsoft.com/office/officeart/2005/8/layout/hierarchy4"/>
    <dgm:cxn modelId="{6E51AE25-C0CB-44D7-A428-C45C66544BF1}" type="presParOf" srcId="{1E26D5E0-D35B-432C-AF4B-E127E964D798}" destId="{E7BE72A6-A2BB-4425-93D1-CA4E55D0EC00}" srcOrd="1" destOrd="0" presId="urn:microsoft.com/office/officeart/2005/8/layout/hierarchy4"/>
    <dgm:cxn modelId="{19836E52-357C-4C58-8BC7-01378E5D2159}" type="presParOf" srcId="{31B66316-4ADB-4EBF-9FAC-02FE3FE3C664}" destId="{6B38FE14-C31D-4018-8F99-7A72A71EC75B}" srcOrd="1" destOrd="2" presId="urn:microsoft.com/office/officeart/2005/8/layout/hierarchy4"/>
    <dgm:cxn modelId="{D631DD43-5CCA-472F-8274-E855CB344363}" type="presParOf" srcId="{31B66316-4ADB-4EBF-9FAC-02FE3FE3C664}" destId="{82D5B1EA-F480-4881-ABCB-3A92D79EC881}" srcOrd="2" destOrd="2" presId="urn:microsoft.com/office/officeart/2005/8/layout/hierarchy4"/>
    <dgm:cxn modelId="{974EC183-EB93-4EF8-9E69-525A029A2CA8}" type="presParOf" srcId="{82D5B1EA-F480-4881-ABCB-3A92D79EC881}" destId="{688B2014-6611-491B-880D-1E8E9CF9D3EB}" srcOrd="0" destOrd="2" presId="urn:microsoft.com/office/officeart/2005/8/layout/hierarchy4"/>
    <dgm:cxn modelId="{A50A9B95-2331-41FC-B6CC-E3D1FC358840}" type="presOf" srcId="{8FA47A06-53A2-4FEE-98C7-C5177E73FCE9}" destId="{688B2014-6611-491B-880D-1E8E9CF9D3EB}" srcOrd="0" destOrd="0" presId="urn:microsoft.com/office/officeart/2005/8/layout/hierarchy4"/>
    <dgm:cxn modelId="{B82F40C8-71BD-45F5-AE6D-CA7926FB95A3}" type="presParOf" srcId="{82D5B1EA-F480-4881-ABCB-3A92D79EC881}" destId="{387F2DFA-5C49-457F-8922-9CA78E31A15C}" srcOrd="1" destOrd="2" presId="urn:microsoft.com/office/officeart/2005/8/layout/hierarchy4"/>
    <dgm:cxn modelId="{0325143D-6744-41CB-BE41-47AD75D5C645}" type="presParOf" srcId="{31B66316-4ADB-4EBF-9FAC-02FE3FE3C664}" destId="{F9233709-E1D8-47CD-9A88-3EBF9B0DB87D}" srcOrd="3" destOrd="2" presId="urn:microsoft.com/office/officeart/2005/8/layout/hierarchy4"/>
    <dgm:cxn modelId="{6492CE93-50C0-4C2F-B377-06BADE62B0B0}" type="presParOf" srcId="{31B66316-4ADB-4EBF-9FAC-02FE3FE3C664}" destId="{BC866B0F-498F-451E-B3A9-70D2E03C4032}" srcOrd="4" destOrd="2" presId="urn:microsoft.com/office/officeart/2005/8/layout/hierarchy4"/>
    <dgm:cxn modelId="{928F0A4A-F7F6-4905-B40C-7CD43BD0F765}" type="presParOf" srcId="{BC866B0F-498F-451E-B3A9-70D2E03C4032}" destId="{D5874E4D-4545-4751-BBAB-611719022025}" srcOrd="0" destOrd="4" presId="urn:microsoft.com/office/officeart/2005/8/layout/hierarchy4"/>
    <dgm:cxn modelId="{112DCEB4-F719-4874-91E4-91A2FDC6572F}" type="presOf" srcId="{9E8C7EE7-B92C-466C-ADA5-07EFC8121EE3}" destId="{D5874E4D-4545-4751-BBAB-611719022025}" srcOrd="0" destOrd="0" presId="urn:microsoft.com/office/officeart/2005/8/layout/hierarchy4"/>
    <dgm:cxn modelId="{38E4ADEF-7B24-4D29-8D57-332BD1AB44A6}" type="presParOf" srcId="{BC866B0F-498F-451E-B3A9-70D2E03C4032}" destId="{0A55731F-0F93-4328-944F-88FFCA2DBCE1}" srcOrd="1" destOrd="4" presId="urn:microsoft.com/office/officeart/2005/8/layout/hierarchy4"/>
    <dgm:cxn modelId="{3877EDB8-5006-4139-B4F7-6FDA7DA69694}" type="presParOf" srcId="{31B66316-4ADB-4EBF-9FAC-02FE3FE3C664}" destId="{317F3709-45C9-49DC-975B-4F5189794E1C}" srcOrd="5" destOrd="2" presId="urn:microsoft.com/office/officeart/2005/8/layout/hierarchy4"/>
    <dgm:cxn modelId="{132B72B4-F3C0-4086-815A-80A082B2644C}" type="presParOf" srcId="{31B66316-4ADB-4EBF-9FAC-02FE3FE3C664}" destId="{E0CA2EB1-FE39-453C-BAE4-92335138F565}" srcOrd="6" destOrd="2" presId="urn:microsoft.com/office/officeart/2005/8/layout/hierarchy4"/>
    <dgm:cxn modelId="{D240D454-68EF-4D3B-8494-5B5646A051F4}" type="presParOf" srcId="{E0CA2EB1-FE39-453C-BAE4-92335138F565}" destId="{7FAD91E1-EEDF-4C09-8C18-68B06F4549C7}" srcOrd="0" destOrd="6" presId="urn:microsoft.com/office/officeart/2005/8/layout/hierarchy4"/>
    <dgm:cxn modelId="{E7C3B9C5-189F-48DD-8AA3-A808A23FD7B5}" type="presOf" srcId="{AAD835B2-A2C4-4400-B8E6-212930A24C76}" destId="{7FAD91E1-EEDF-4C09-8C18-68B06F4549C7}" srcOrd="0" destOrd="0" presId="urn:microsoft.com/office/officeart/2005/8/layout/hierarchy4"/>
    <dgm:cxn modelId="{1AC035B6-B12B-42CB-A07E-5473E206D73B}" type="presParOf" srcId="{E0CA2EB1-FE39-453C-BAE4-92335138F565}" destId="{C3EFDF0A-C558-40CF-85A5-466632E4A7E2}" srcOrd="1" destOrd="6" presId="urn:microsoft.com/office/officeart/2005/8/layout/hierarchy4"/>
    <dgm:cxn modelId="{652E6865-87F6-4BD8-A87E-D0E949622A64}" type="presParOf" srcId="{31B66316-4ADB-4EBF-9FAC-02FE3FE3C664}" destId="{02235B92-49B6-46C7-B201-6E8F221F2412}" srcOrd="7" destOrd="2" presId="urn:microsoft.com/office/officeart/2005/8/layout/hierarchy4"/>
    <dgm:cxn modelId="{B627DB40-B0D0-4DB6-8DE5-D0563FF5B89D}" type="presParOf" srcId="{31B66316-4ADB-4EBF-9FAC-02FE3FE3C664}" destId="{B4312003-D62D-4694-9AC1-A90783FC59F6}" srcOrd="8" destOrd="2" presId="urn:microsoft.com/office/officeart/2005/8/layout/hierarchy4"/>
    <dgm:cxn modelId="{ECA4D89E-4E59-4F09-A70A-9921005077B3}" type="presParOf" srcId="{B4312003-D62D-4694-9AC1-A90783FC59F6}" destId="{D06BBE04-4E9F-4C91-97CE-9699A7B700AD}" srcOrd="0" destOrd="8" presId="urn:microsoft.com/office/officeart/2005/8/layout/hierarchy4"/>
    <dgm:cxn modelId="{8B2FC355-654B-42A8-B74C-B4495F9ABEE9}" type="presOf" srcId="{E6DB677E-6452-4CB5-9422-8AD9AD696D47}" destId="{D06BBE04-4E9F-4C91-97CE-9699A7B700AD}" srcOrd="0" destOrd="0" presId="urn:microsoft.com/office/officeart/2005/8/layout/hierarchy4"/>
    <dgm:cxn modelId="{3836E6F2-AFF9-42D8-BACC-DC7CF9171EE8}" type="presParOf" srcId="{B4312003-D62D-4694-9AC1-A90783FC59F6}" destId="{95B2D149-B50B-4877-95A9-86862D50240B}" srcOrd="1" destOrd="8" presId="urn:microsoft.com/office/officeart/2005/8/layout/hierarchy4"/>
    <dgm:cxn modelId="{9810FD35-C500-4FED-9C31-A60B70B58D9D}" type="presParOf" srcId="{31B66316-4ADB-4EBF-9FAC-02FE3FE3C664}" destId="{BF39408A-8732-49A8-AE53-7A2844DFC7EC}" srcOrd="9" destOrd="2" presId="urn:microsoft.com/office/officeart/2005/8/layout/hierarchy4"/>
    <dgm:cxn modelId="{9C07B2E6-1282-4197-B783-8F1C515829A0}" type="presParOf" srcId="{31B66316-4ADB-4EBF-9FAC-02FE3FE3C664}" destId="{836B64E4-8F00-4369-B1A9-714D2DDFA1B0}" srcOrd="10" destOrd="2" presId="urn:microsoft.com/office/officeart/2005/8/layout/hierarchy4"/>
    <dgm:cxn modelId="{AE060F78-111E-41B3-BD67-DA10B9BD05F6}" type="presParOf" srcId="{836B64E4-8F00-4369-B1A9-714D2DDFA1B0}" destId="{263183C0-708D-4518-8195-C1EA5BC60C26}" srcOrd="0" destOrd="10" presId="urn:microsoft.com/office/officeart/2005/8/layout/hierarchy4"/>
    <dgm:cxn modelId="{E1CA9A92-0D3D-46AE-812F-A251610216BD}" type="presOf" srcId="{7E691A1B-7C19-43CE-B4D8-4B1F5974BBE6}" destId="{263183C0-708D-4518-8195-C1EA5BC60C26}" srcOrd="0" destOrd="0" presId="urn:microsoft.com/office/officeart/2005/8/layout/hierarchy4"/>
    <dgm:cxn modelId="{E87D6CD7-B0D4-4DE2-90A2-044EC46ACB64}" type="presParOf" srcId="{836B64E4-8F00-4369-B1A9-714D2DDFA1B0}" destId="{ED592A83-50D5-4E55-BF32-6C2EEC7EF7F2}" srcOrd="1" destOrd="10" presId="urn:microsoft.com/office/officeart/2005/8/layout/hierarchy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5472410" cy="8804910"/>
        <a:chOff x="0" y="0"/>
        <a:chExt cx="15472410" cy="8804910"/>
      </a:xfrm>
    </dsp:grpSpPr>
    <dsp:sp modelId="{1EF9184C-89C7-4BB2-B014-33B921705E2E}">
      <dsp:nvSpPr>
        <dsp:cNvPr id="3" name="矩形 2"/>
        <dsp:cNvSpPr/>
      </dsp:nvSpPr>
      <dsp:spPr bwMode="white">
        <a:xfrm>
          <a:off x="0" y="0"/>
          <a:ext cx="15472410" cy="2754279"/>
        </a:xfrm>
        <a:prstGeom prst="rect">
          <a:avLst/>
        </a:prstGeom>
      </dsp:spPr>
      <dsp:style>
        <a:lnRef idx="3">
          <a:schemeClr val="lt1"/>
        </a:lnRef>
        <a:fillRef idx="1">
          <a:schemeClr val="accent3">
            <a:alpha val="80000"/>
            <a:hueOff val="0"/>
            <a:satOff val="0"/>
            <a:lumOff val="0"/>
            <a:alpha val="80000"/>
          </a:schemeClr>
        </a:fillRef>
        <a:effectRef idx="1">
          <a:scrgbClr r="0" g="0" b="0"/>
        </a:effectRef>
        <a:fontRef idx="minor">
          <a:schemeClr val="lt1"/>
        </a:fontRef>
      </dsp:style>
      <dsp:txBody>
        <a:bodyPr vert="horz" wrap="square" lIns="251460" tIns="251460" rIns="251460" bIns="2514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6600" b="0" dirty="0">
              <a:solidFill>
                <a:schemeClr val="tx1"/>
              </a:solidFill>
              <a:latin typeface="方正兰亭黑简体" panose="02000000000000000000" pitchFamily="2" charset="-122"/>
              <a:ea typeface="方正兰亭黑简体" panose="02000000000000000000" pitchFamily="2" charset="-122"/>
              <a:cs typeface="+mn-cs"/>
            </a:rPr>
            <a:t>图表</a:t>
          </a:r>
          <a:r>
            <a:rPr lang="zh-CN" altLang="en-US" sz="6600" b="0" dirty="0">
              <a:solidFill>
                <a:schemeClr val="tx1"/>
              </a:solidFill>
              <a:latin typeface="方正兰亭黑简体" panose="02000000000000000000" pitchFamily="2" charset="-122"/>
              <a:ea typeface="方正兰亭黑简体" panose="02000000000000000000" pitchFamily="2" charset="-122"/>
              <a:cs typeface="+mn-cs"/>
            </a:rPr>
            <a:t>阅读</a:t>
          </a:r>
          <a:endParaRPr sz="6500"/>
        </a:p>
      </dsp:txBody>
      <dsp:txXfrm>
        <a:off x="0" y="0"/>
        <a:ext cx="15472410" cy="2754279"/>
      </dsp:txXfrm>
    </dsp:sp>
    <dsp:sp modelId="{F0855E15-6B2C-4250-AEBE-BC51434B5189}">
      <dsp:nvSpPr>
        <dsp:cNvPr id="4" name="圆角矩形 3"/>
        <dsp:cNvSpPr/>
      </dsp:nvSpPr>
      <dsp:spPr bwMode="white">
        <a:xfrm>
          <a:off x="0" y="3025316"/>
          <a:ext cx="2121252" cy="2754279"/>
        </a:xfrm>
        <a:prstGeom prst="roundRect">
          <a:avLst>
            <a:gd name="adj" fmla="val 10000"/>
          </a:avLst>
        </a:prstGeom>
      </dsp:spPr>
      <dsp:style>
        <a:lnRef idx="3">
          <a:schemeClr val="lt1"/>
        </a:lnRef>
        <a:fillRef idx="1">
          <a:schemeClr val="accent3">
            <a:alpha val="70000"/>
            <a:hueOff val="0"/>
            <a:satOff val="0"/>
            <a:lumOff val="0"/>
            <a:alpha val="7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统计表</a:t>
          </a:r>
          <a:endParaRPr lang="zh-CN" altLang="en-US" sz="4800" b="0" dirty="0">
            <a:solidFill>
              <a:schemeClr val="tx1"/>
            </a:solidFill>
            <a:latin typeface="华文中宋" panose="02010600040101010101" charset="-122"/>
            <a:ea typeface="华文中宋" panose="02010600040101010101" charset="-122"/>
            <a:cs typeface="+mn-cs"/>
          </a:endParaRPr>
        </a:p>
      </dsp:txBody>
      <dsp:txXfrm>
        <a:off x="0" y="3025316"/>
        <a:ext cx="2121252" cy="2754279"/>
      </dsp:txXfrm>
    </dsp:sp>
    <dsp:sp modelId="{E05E0506-46CA-42E9-90CC-683277429520}">
      <dsp:nvSpPr>
        <dsp:cNvPr id="5" name="矩形 4"/>
        <dsp:cNvSpPr/>
      </dsp:nvSpPr>
      <dsp:spPr bwMode="white">
        <a:xfrm>
          <a:off x="2299437" y="3025316"/>
          <a:ext cx="13172973" cy="2754279"/>
        </a:xfrm>
        <a:prstGeom prst="rect">
          <a:avLst/>
        </a:prstGeom>
      </dsp:spPr>
      <dsp:style>
        <a:lnRef idx="3">
          <a:schemeClr val="lt1"/>
        </a:lnRef>
        <a:fillRef idx="1">
          <a:schemeClr val="accent3">
            <a:alpha val="70000"/>
            <a:hueOff val="0"/>
            <a:satOff val="0"/>
            <a:lumOff val="0"/>
            <a:alpha val="7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dirty="0">
              <a:solidFill>
                <a:schemeClr val="tx1"/>
              </a:solidFill>
              <a:latin typeface="方正兰亭黑简体" panose="02000000000000000000" pitchFamily="2" charset="-122"/>
              <a:ea typeface="方正兰亭黑简体" panose="02000000000000000000" pitchFamily="2" charset="-122"/>
              <a:cs typeface="+mn-cs"/>
            </a:rPr>
            <a:t>统计图</a:t>
          </a:r>
          <a:endParaRPr sz="4800"/>
        </a:p>
      </dsp:txBody>
      <dsp:txXfrm>
        <a:off x="2299437" y="3025316"/>
        <a:ext cx="13172973" cy="2754279"/>
      </dsp:txXfrm>
    </dsp:sp>
    <dsp:sp modelId="{B2B06DEE-EF3C-44DE-8B4F-D14F6412D3F9}">
      <dsp:nvSpPr>
        <dsp:cNvPr id="6" name="矩形 5"/>
        <dsp:cNvSpPr/>
      </dsp:nvSpPr>
      <dsp:spPr bwMode="white">
        <a:xfrm>
          <a:off x="2299437" y="6050631"/>
          <a:ext cx="2121252" cy="2754279"/>
        </a:xfrm>
        <a:prstGeom prst="rect">
          <a:avLst/>
        </a:prstGeom>
      </dsp:spPr>
      <dsp:style>
        <a:lnRef idx="3">
          <a:schemeClr val="lt1"/>
        </a:lnRef>
        <a:fillRef idx="1">
          <a:schemeClr val="accent3">
            <a:alpha val="50000"/>
            <a:hueOff val="0"/>
            <a:satOff val="0"/>
            <a:lumOff val="0"/>
            <a:alpha val="5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柱</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状</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sp:txBody>
      <dsp:txXfrm>
        <a:off x="2299437" y="6050631"/>
        <a:ext cx="2121252" cy="2754279"/>
      </dsp:txXfrm>
    </dsp:sp>
    <dsp:sp modelId="{688B2014-6611-491B-880D-1E8E9CF9D3EB}">
      <dsp:nvSpPr>
        <dsp:cNvPr id="7" name="矩形 6"/>
        <dsp:cNvSpPr/>
      </dsp:nvSpPr>
      <dsp:spPr bwMode="white">
        <a:xfrm>
          <a:off x="4509781" y="6050631"/>
          <a:ext cx="2121252" cy="2754279"/>
        </a:xfrm>
        <a:prstGeom prst="rect">
          <a:avLst/>
        </a:prstGeom>
      </dsp:spPr>
      <dsp:style>
        <a:lnRef idx="3">
          <a:schemeClr val="lt1"/>
        </a:lnRef>
        <a:fillRef idx="1">
          <a:schemeClr val="accent3">
            <a:alpha val="50000"/>
            <a:hueOff val="0"/>
            <a:satOff val="0"/>
            <a:lumOff val="0"/>
            <a:alpha val="5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折</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线</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sp:txBody>
      <dsp:txXfrm>
        <a:off x="4509781" y="6050631"/>
        <a:ext cx="2121252" cy="2754279"/>
      </dsp:txXfrm>
    </dsp:sp>
    <dsp:sp modelId="{D5874E4D-4545-4751-BBAB-611719022025}">
      <dsp:nvSpPr>
        <dsp:cNvPr id="8" name="矩形 7"/>
        <dsp:cNvSpPr/>
      </dsp:nvSpPr>
      <dsp:spPr bwMode="white">
        <a:xfrm>
          <a:off x="6720125" y="6050631"/>
          <a:ext cx="2121252" cy="2754279"/>
        </a:xfrm>
        <a:prstGeom prst="rect">
          <a:avLst/>
        </a:prstGeom>
      </dsp:spPr>
      <dsp:style>
        <a:lnRef idx="3">
          <a:schemeClr val="lt1"/>
        </a:lnRef>
        <a:fillRef idx="1">
          <a:schemeClr val="accent3">
            <a:alpha val="50000"/>
            <a:hueOff val="0"/>
            <a:satOff val="0"/>
            <a:lumOff val="0"/>
            <a:alpha val="5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扇</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形</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sp:txBody>
      <dsp:txXfrm>
        <a:off x="6720125" y="6050631"/>
        <a:ext cx="2121252" cy="2754279"/>
      </dsp:txXfrm>
    </dsp:sp>
    <dsp:sp modelId="{7FAD91E1-EEDF-4C09-8C18-68B06F4549C7}">
      <dsp:nvSpPr>
        <dsp:cNvPr id="9" name="矩形 8"/>
        <dsp:cNvSpPr/>
      </dsp:nvSpPr>
      <dsp:spPr bwMode="white">
        <a:xfrm>
          <a:off x="8930470" y="6050631"/>
          <a:ext cx="2121252" cy="2754279"/>
        </a:xfrm>
        <a:prstGeom prst="rect">
          <a:avLst/>
        </a:prstGeom>
      </dsp:spPr>
      <dsp:style>
        <a:lnRef idx="3">
          <a:schemeClr val="lt1"/>
        </a:lnRef>
        <a:fillRef idx="1">
          <a:schemeClr val="accent3">
            <a:alpha val="50000"/>
            <a:hueOff val="0"/>
            <a:satOff val="0"/>
            <a:lumOff val="0"/>
            <a:alpha val="5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复</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合</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sp:txBody>
      <dsp:txXfrm>
        <a:off x="8930470" y="6050631"/>
        <a:ext cx="2121252" cy="2754279"/>
      </dsp:txXfrm>
    </dsp:sp>
    <dsp:sp modelId="{D06BBE04-4E9F-4C91-97CE-9699A7B700AD}">
      <dsp:nvSpPr>
        <dsp:cNvPr id="10" name="矩形 9"/>
        <dsp:cNvSpPr/>
      </dsp:nvSpPr>
      <dsp:spPr bwMode="white">
        <a:xfrm>
          <a:off x="11140814" y="6050631"/>
          <a:ext cx="2121252" cy="2754279"/>
        </a:xfrm>
        <a:prstGeom prst="rect">
          <a:avLst/>
        </a:prstGeom>
      </dsp:spPr>
      <dsp:style>
        <a:lnRef idx="3">
          <a:schemeClr val="lt1"/>
        </a:lnRef>
        <a:fillRef idx="1">
          <a:schemeClr val="accent3">
            <a:alpha val="50000"/>
            <a:hueOff val="0"/>
            <a:satOff val="0"/>
            <a:lumOff val="0"/>
            <a:alpha val="5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散</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点</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sp:txBody>
      <dsp:txXfrm>
        <a:off x="11140814" y="6050631"/>
        <a:ext cx="2121252" cy="2754279"/>
      </dsp:txXfrm>
    </dsp:sp>
    <dsp:sp modelId="{263183C0-708D-4518-8195-C1EA5BC60C26}">
      <dsp:nvSpPr>
        <dsp:cNvPr id="11" name="矩形 10"/>
        <dsp:cNvSpPr/>
      </dsp:nvSpPr>
      <dsp:spPr bwMode="white">
        <a:xfrm>
          <a:off x="13351158" y="6050631"/>
          <a:ext cx="2121252" cy="2754279"/>
        </a:xfrm>
        <a:prstGeom prst="rect">
          <a:avLst/>
        </a:prstGeom>
      </dsp:spPr>
      <dsp:style>
        <a:lnRef idx="3">
          <a:schemeClr val="lt1"/>
        </a:lnRef>
        <a:fillRef idx="1">
          <a:schemeClr val="accent3">
            <a:alpha val="50000"/>
            <a:hueOff val="0"/>
            <a:satOff val="0"/>
            <a:lumOff val="0"/>
            <a:alpha val="50196"/>
          </a:schemeClr>
        </a:fillRef>
        <a:effectRef idx="1">
          <a:scrgbClr r="0" g="0" b="0"/>
        </a:effectRef>
        <a:fontRef idx="minor">
          <a:schemeClr val="lt1"/>
        </a:fontRef>
      </dsp:style>
      <dsp:txBody>
        <a:bodyPr vert="horz" wrap="square" lIns="182879" tIns="182879" rIns="182879" bIns="18287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雷</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达</a:t>
          </a:r>
          <a:endParaRPr lang="zh-CN" altLang="en-US" sz="4800" b="0">
            <a:solidFill>
              <a:schemeClr val="tx1"/>
            </a:solidFill>
            <a:latin typeface="方正兰亭黑简体" panose="02000000000000000000" pitchFamily="2" charset="-122"/>
            <a:ea typeface="方正兰亭黑简体" panose="02000000000000000000" pitchFamily="2" charset="-122"/>
            <a:cs typeface="+mn-cs"/>
          </a:endParaRPr>
        </a:p>
        <a:p>
          <a:pPr lvl="0">
            <a:lnSpc>
              <a:spcPct val="100000"/>
            </a:lnSpc>
            <a:spcBef>
              <a:spcPct val="0"/>
            </a:spcBef>
            <a:spcAft>
              <a:spcPct val="35000"/>
            </a:spcAft>
          </a:pPr>
          <a:r>
            <a:rPr lang="zh-CN" altLang="en-US" sz="4800" b="0">
              <a:solidFill>
                <a:schemeClr val="tx1"/>
              </a:solidFill>
              <a:latin typeface="方正兰亭黑简体" panose="02000000000000000000" pitchFamily="2" charset="-122"/>
              <a:ea typeface="方正兰亭黑简体" panose="02000000000000000000" pitchFamily="2" charset="-122"/>
              <a:cs typeface="+mn-cs"/>
            </a:rPr>
            <a:t>图</a:t>
          </a:r>
          <a:endParaRPr lang="zh-CN" altLang="en-US" sz="4800" b="0" dirty="0">
            <a:solidFill>
              <a:schemeClr val="tx1"/>
            </a:solidFill>
            <a:latin typeface="华文中宋" panose="02010600040101010101" charset="-122"/>
            <a:ea typeface="华文中宋" panose="02010600040101010101" charset="-122"/>
            <a:cs typeface="+mn-cs"/>
          </a:endParaRPr>
        </a:p>
      </dsp:txBody>
      <dsp:txXfrm>
        <a:off x="13351158" y="6050631"/>
        <a:ext cx="2121252" cy="27542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71638"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2185095" y="0"/>
            <a:ext cx="1671638"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14387"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385763" y="4400550"/>
            <a:ext cx="30861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1671638"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2185095" y="8685213"/>
            <a:ext cx="1671638"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3"/>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102995" y="1064895"/>
            <a:ext cx="22509480" cy="1158684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综合应用能力</a:t>
            </a:r>
            <a:r>
              <a:rPr lang="en-US" altLang="zh-CN" sz="16600" b="1">
                <a:solidFill>
                  <a:schemeClr val="bg1"/>
                </a:solidFill>
                <a:latin typeface="微软雅黑" panose="020B0503020204020204" charset="-122"/>
                <a:ea typeface="微软雅黑" panose="020B0503020204020204" charset="-122"/>
                <a:cs typeface="微软雅黑" panose="020B0503020204020204" charset="-122"/>
              </a:rPr>
              <a:t>C</a:t>
            </a: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系统课</a:t>
            </a:r>
            <a:br>
              <a:rPr lang="zh-CN" altLang="en-US" sz="16600" b="1">
                <a:solidFill>
                  <a:schemeClr val="bg1"/>
                </a:solidFill>
                <a:latin typeface="微软雅黑" panose="020B0503020204020204" charset="-122"/>
                <a:ea typeface="微软雅黑" panose="020B0503020204020204" charset="-122"/>
                <a:cs typeface="微软雅黑" panose="020B0503020204020204" charset="-122"/>
              </a:rPr>
            </a:br>
            <a:r>
              <a:rPr lang="en-US" altLang="zh-CN" sz="16600" b="1">
                <a:solidFill>
                  <a:schemeClr val="bg1"/>
                </a:solidFill>
                <a:latin typeface="微软雅黑" panose="020B0503020204020204" charset="-122"/>
                <a:ea typeface="微软雅黑" panose="020B0503020204020204" charset="-122"/>
                <a:cs typeface="微软雅黑" panose="020B0503020204020204" charset="-122"/>
              </a:rPr>
              <a:t>        </a:t>
            </a: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11500" b="1">
                <a:solidFill>
                  <a:schemeClr val="bg1"/>
                </a:solidFill>
                <a:latin typeface="微软雅黑" panose="020B0503020204020204" charset="-122"/>
                <a:ea typeface="微软雅黑" panose="020B0503020204020204" charset="-122"/>
                <a:cs typeface="微软雅黑" panose="020B0503020204020204" charset="-122"/>
              </a:rPr>
              <a:t>科技实务</a:t>
            </a: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018395" y="10135870"/>
            <a:ext cx="13594080" cy="1568450"/>
          </a:xfrm>
          <a:prstGeom prst="rect">
            <a:avLst/>
          </a:prstGeom>
          <a:noFill/>
        </p:spPr>
        <p:txBody>
          <a:bodyPr wrap="none" rtlCol="0">
            <a:spAutoFit/>
          </a:bodyPr>
          <a:p>
            <a:r>
              <a:rPr lang="zh-CN" altLang="en-US" sz="9600" b="1">
                <a:solidFill>
                  <a:schemeClr val="bg1"/>
                </a:solidFill>
                <a:latin typeface="微软雅黑" panose="020B0503020204020204" charset="-122"/>
                <a:ea typeface="微软雅黑" panose="020B0503020204020204" charset="-122"/>
              </a:rPr>
              <a:t>主讲人：安步的公考</a:t>
            </a:r>
            <a:r>
              <a:rPr lang="zh-CN" altLang="en-US" sz="9600" b="1">
                <a:solidFill>
                  <a:schemeClr val="bg1"/>
                </a:solidFill>
                <a:latin typeface="微软雅黑" panose="020B0503020204020204" charset="-122"/>
                <a:ea typeface="微软雅黑" panose="020B0503020204020204" charset="-122"/>
              </a:rPr>
              <a:t>课堂</a:t>
            </a:r>
            <a:endParaRPr lang="zh-CN" altLang="en-US" sz="9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5090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图表</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阅读</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ffectLst/>
                <a:ea typeface="宋体" panose="02010600030101010101" pitchFamily="2" charset="-122"/>
                <a:cs typeface="宋体" panose="02010600030101010101" pitchFamily="2" charset="-122"/>
                <a:sym typeface="+mn-ea"/>
              </a:rPr>
              <a:t>【真题</a:t>
            </a:r>
            <a:r>
              <a:rPr lang="en-US" altLang="zh-CN" sz="4800" dirty="0">
                <a:effectLst/>
                <a:ea typeface="宋体" panose="02010600030101010101" pitchFamily="2" charset="-122"/>
                <a:cs typeface="宋体" panose="02010600030101010101" pitchFamily="2" charset="-122"/>
                <a:sym typeface="+mn-ea"/>
              </a:rPr>
              <a:t>1</a:t>
            </a:r>
            <a:r>
              <a:rPr lang="zh-CN" altLang="en-US" sz="4800" dirty="0">
                <a:effectLst/>
                <a:ea typeface="宋体" panose="02010600030101010101" pitchFamily="2" charset="-122"/>
                <a:cs typeface="宋体" panose="02010600030101010101" pitchFamily="2" charset="-122"/>
                <a:sym typeface="+mn-ea"/>
              </a:rPr>
              <a:t>】</a:t>
            </a:r>
            <a:r>
              <a:rPr lang="zh-CN" altLang="en-US" sz="4800" b="1" dirty="0">
                <a:solidFill>
                  <a:schemeClr val="tx1"/>
                </a:solidFill>
                <a:effectLst/>
                <a:ea typeface="宋体" panose="02010600030101010101" pitchFamily="2" charset="-122"/>
                <a:cs typeface="宋体" panose="02010600030101010101" pitchFamily="2" charset="-122"/>
                <a:sym typeface="+mn-ea"/>
              </a:rPr>
              <a:t>根据表</a:t>
            </a:r>
            <a:r>
              <a:rPr lang="en-US" altLang="zh-CN" sz="4800" b="1" dirty="0">
                <a:solidFill>
                  <a:schemeClr val="tx1"/>
                </a:solidFill>
                <a:effectLst/>
                <a:ea typeface="宋体" panose="02010600030101010101" pitchFamily="2" charset="-122"/>
                <a:cs typeface="宋体" panose="02010600030101010101" pitchFamily="2" charset="-122"/>
                <a:sym typeface="+mn-ea"/>
              </a:rPr>
              <a:t>2</a:t>
            </a:r>
            <a:r>
              <a:rPr lang="zh-CN" altLang="en-US" sz="4800" b="1" dirty="0">
                <a:solidFill>
                  <a:schemeClr val="tx1"/>
                </a:solidFill>
                <a:effectLst/>
                <a:ea typeface="宋体" panose="02010600030101010101" pitchFamily="2" charset="-122"/>
                <a:cs typeface="宋体" panose="02010600030101010101" pitchFamily="2" charset="-122"/>
                <a:sym typeface="+mn-ea"/>
              </a:rPr>
              <a:t>，</a:t>
            </a:r>
            <a:r>
              <a:rPr lang="zh-CN" altLang="en-US" sz="4800" b="1" dirty="0">
                <a:solidFill>
                  <a:srgbClr val="FF0000"/>
                </a:solidFill>
                <a:effectLst/>
                <a:ea typeface="宋体" panose="02010600030101010101" pitchFamily="2" charset="-122"/>
                <a:cs typeface="宋体" panose="02010600030101010101" pitchFamily="2" charset="-122"/>
                <a:sym typeface="+mn-ea"/>
              </a:rPr>
              <a:t>指出总体营商环境最好和最差的城市群，并列举二者之间</a:t>
            </a:r>
            <a:r>
              <a:rPr lang="en-US" altLang="zh-CN" sz="4800" b="1" dirty="0">
                <a:solidFill>
                  <a:srgbClr val="FF0000"/>
                </a:solidFill>
                <a:effectLst/>
                <a:ea typeface="宋体" panose="02010600030101010101" pitchFamily="2" charset="-122"/>
                <a:cs typeface="宋体" panose="02010600030101010101" pitchFamily="2" charset="-122"/>
                <a:sym typeface="+mn-ea"/>
              </a:rPr>
              <a:t>3</a:t>
            </a:r>
            <a:r>
              <a:rPr lang="zh-CN" altLang="en-US" sz="4800" b="1" dirty="0">
                <a:solidFill>
                  <a:srgbClr val="FF0000"/>
                </a:solidFill>
                <a:effectLst/>
                <a:ea typeface="宋体" panose="02010600030101010101" pitchFamily="2" charset="-122"/>
                <a:cs typeface="宋体" panose="02010600030101010101" pitchFamily="2" charset="-122"/>
                <a:sym typeface="+mn-ea"/>
              </a:rPr>
              <a:t>个差值最大的分项指标</a:t>
            </a:r>
            <a:r>
              <a:rPr lang="zh-CN" altLang="en-US" sz="4800" b="1" dirty="0">
                <a:solidFill>
                  <a:schemeClr val="tx1"/>
                </a:solidFill>
                <a:effectLst/>
                <a:ea typeface="宋体" panose="02010600030101010101" pitchFamily="2" charset="-122"/>
                <a:cs typeface="宋体" panose="02010600030101010101" pitchFamily="2" charset="-122"/>
                <a:sym typeface="+mn-ea"/>
              </a:rPr>
              <a:t>。（</a:t>
            </a:r>
            <a:r>
              <a:rPr lang="en-US" altLang="zh-CN" sz="4800" b="1" dirty="0">
                <a:solidFill>
                  <a:schemeClr val="tx1"/>
                </a:solidFill>
                <a:effectLst/>
                <a:ea typeface="宋体" panose="02010600030101010101" pitchFamily="2" charset="-122"/>
                <a:cs typeface="宋体" panose="02010600030101010101" pitchFamily="2" charset="-122"/>
                <a:sym typeface="+mn-ea"/>
              </a:rPr>
              <a:t>12</a:t>
            </a:r>
            <a:r>
              <a:rPr lang="zh-CN" altLang="en-US" sz="4800" b="1" dirty="0">
                <a:solidFill>
                  <a:schemeClr val="tx1"/>
                </a:solidFill>
                <a:effectLst/>
                <a:ea typeface="宋体" panose="02010600030101010101" pitchFamily="2" charset="-122"/>
                <a:cs typeface="宋体" panose="02010600030101010101" pitchFamily="2" charset="-122"/>
                <a:sym typeface="+mn-ea"/>
              </a:rPr>
              <a:t>分）要求：简明、准确、全面，不超过</a:t>
            </a:r>
            <a:r>
              <a:rPr lang="en-US" altLang="zh-CN" sz="4800" b="1" dirty="0">
                <a:solidFill>
                  <a:schemeClr val="tx1"/>
                </a:solidFill>
                <a:effectLst/>
                <a:ea typeface="宋体" panose="02010600030101010101" pitchFamily="2" charset="-122"/>
                <a:cs typeface="宋体" panose="02010600030101010101" pitchFamily="2" charset="-122"/>
                <a:sym typeface="+mn-ea"/>
              </a:rPr>
              <a:t>50</a:t>
            </a:r>
            <a:r>
              <a:rPr lang="zh-CN" altLang="en-US" sz="4800" b="1" dirty="0">
                <a:solidFill>
                  <a:schemeClr val="tx1"/>
                </a:solidFill>
                <a:effectLst/>
                <a:ea typeface="宋体" panose="02010600030101010101" pitchFamily="2" charset="-122"/>
                <a:cs typeface="宋体" panose="02010600030101010101" pitchFamily="2" charset="-122"/>
                <a:sym typeface="+mn-ea"/>
              </a:rPr>
              <a:t>字。</a:t>
            </a: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ffectLst/>
                <a:ea typeface="宋体" panose="02010600030101010101" pitchFamily="2" charset="-122"/>
                <a:cs typeface="宋体" panose="02010600030101010101" pitchFamily="2" charset="-122"/>
                <a:sym typeface="+mn-ea"/>
              </a:rPr>
              <a:t>【真题</a:t>
            </a:r>
            <a:r>
              <a:rPr lang="en-US" altLang="zh-CN" sz="4800" dirty="0">
                <a:effectLst/>
                <a:ea typeface="宋体" panose="02010600030101010101" pitchFamily="2" charset="-122"/>
                <a:cs typeface="宋体" panose="02010600030101010101" pitchFamily="2" charset="-122"/>
                <a:sym typeface="+mn-ea"/>
              </a:rPr>
              <a:t>2</a:t>
            </a:r>
            <a:r>
              <a:rPr lang="zh-CN" altLang="en-US" sz="4800" dirty="0">
                <a:effectLst/>
                <a:ea typeface="宋体" panose="02010600030101010101" pitchFamily="2" charset="-122"/>
                <a:cs typeface="宋体" panose="02010600030101010101" pitchFamily="2" charset="-122"/>
                <a:sym typeface="+mn-ea"/>
              </a:rPr>
              <a:t>】</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表</a:t>
            </a:r>
            <a:r>
              <a:rPr lang="en-US" altLang="zh-CN"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中变量中有一项的均值计算有误，</a:t>
            </a:r>
            <a:r>
              <a:rPr lang="zh-CN" altLang="en-US" sz="4800" kern="0" spc="0" noProof="0" dirty="0" smtClean="0">
                <a:ln>
                  <a:noFill/>
                </a:ln>
                <a:solidFill>
                  <a:srgbClr val="FF0000"/>
                </a:solidFill>
                <a:effectLst/>
                <a:uLnTx/>
                <a:ea typeface="宋体" panose="02010600030101010101" pitchFamily="2" charset="-122"/>
                <a:cs typeface="宋体" panose="02010600030101010101" pitchFamily="2" charset="-122"/>
                <a:sym typeface="+mn-ea"/>
              </a:rPr>
              <a:t>请指出变量名称并计算正确的数值</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15</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分）要求：先写出变量名称，再写出计算数值（四舍五入保留小数点后</a:t>
            </a:r>
            <a:r>
              <a:rPr lang="en-US" altLang="zh-CN"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位），不超过</a:t>
            </a:r>
            <a:r>
              <a:rPr lang="en-US" altLang="zh-CN"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25</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字。</a:t>
            </a:r>
            <a:endPar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27997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图表</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阅读</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阅读材料中图形、表格，得出考官所需要的数据信息</a:t>
            </a:r>
            <a:endPar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27228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图表</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阅读</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graphicFrame>
        <p:nvGraphicFramePr>
          <p:cNvPr id="16" name="图示 15"/>
          <p:cNvGraphicFramePr/>
          <p:nvPr/>
        </p:nvGraphicFramePr>
        <p:xfrm>
          <a:off x="1885315" y="4014470"/>
          <a:ext cx="15472410" cy="88049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687768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图表</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阅读</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r>
              <a:rPr lang="en-US" altLang="zh-CN" sz="6000" dirty="0">
                <a:effectLst/>
                <a:latin typeface="微软雅黑" panose="020B0503020204020204" charset="-122"/>
                <a:ea typeface="微软雅黑" panose="020B0503020204020204" charset="-122"/>
                <a:cs typeface="宋体" panose="02010600030101010101" pitchFamily="2" charset="-122"/>
                <a:sym typeface="+mn-ea"/>
              </a:rPr>
              <a:t>1.</a:t>
            </a: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表格型材料</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indent="0" algn="l" fontAlgn="auto">
              <a:lnSpc>
                <a:spcPct val="150000"/>
              </a:lnSpc>
              <a:defRPr/>
            </a:pP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阅读重点：标题、横标目、纵标目、单位、注释等</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pic>
        <p:nvPicPr>
          <p:cNvPr id="4" name="图片 3"/>
          <p:cNvPicPr>
            <a:picLocks noChangeAspect="1"/>
          </p:cNvPicPr>
          <p:nvPr/>
        </p:nvPicPr>
        <p:blipFill>
          <a:blip r:embed="rId1"/>
          <a:stretch>
            <a:fillRect/>
          </a:stretch>
        </p:blipFill>
        <p:spPr>
          <a:xfrm>
            <a:off x="958215" y="6858000"/>
            <a:ext cx="19157315" cy="66490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63239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表格阅读</a:t>
            </a:r>
            <a:r>
              <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演练</a:t>
            </a: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indent="342900" algn="just" defTabSz="685800">
              <a:lnSpc>
                <a:spcPct val="150000"/>
              </a:lnSpc>
              <a:defRPr/>
            </a:pP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2023</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年外出农民工中，省内流动的人数为多少万人？</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indent="342900" algn="just" defTabSz="685800">
              <a:lnSpc>
                <a:spcPct val="150000"/>
              </a:lnSpc>
              <a:defRPr/>
            </a:pP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2023</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年外出农民工中，跨省流动的人数占比为多少？</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indent="342900" algn="just" defTabSz="685800">
              <a:lnSpc>
                <a:spcPct val="150000"/>
              </a:lnSpc>
              <a:defRPr/>
            </a:pP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3</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2023</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年外出农民工中，省内流动人数最多的地区是？</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pic>
        <p:nvPicPr>
          <p:cNvPr id="5" name="图片 4"/>
          <p:cNvPicPr>
            <a:picLocks noChangeAspect="1"/>
          </p:cNvPicPr>
          <p:nvPr/>
        </p:nvPicPr>
        <p:blipFill>
          <a:blip r:embed="rId1"/>
          <a:stretch>
            <a:fillRect/>
          </a:stretch>
        </p:blipFill>
        <p:spPr>
          <a:xfrm>
            <a:off x="1657985" y="7419340"/>
            <a:ext cx="18173065" cy="58388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549275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图表</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阅读</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r>
              <a:rPr lang="en-US" altLang="zh-CN" sz="6000" dirty="0">
                <a:effectLst/>
                <a:latin typeface="微软雅黑" panose="020B0503020204020204" charset="-122"/>
                <a:ea typeface="微软雅黑" panose="020B0503020204020204" charset="-122"/>
                <a:cs typeface="宋体" panose="02010600030101010101" pitchFamily="2" charset="-122"/>
                <a:sym typeface="+mn-ea"/>
              </a:rPr>
              <a:t>2.</a:t>
            </a: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图形型材料</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indent="0" algn="l" fontAlgn="auto">
              <a:lnSpc>
                <a:spcPct val="150000"/>
              </a:lnSpc>
              <a:defRPr/>
            </a:pP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阅读重点：标题、单位、横轴、纵轴、图示</a:t>
            </a: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pic>
        <p:nvPicPr>
          <p:cNvPr id="4"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958215" y="6975475"/>
            <a:ext cx="13378180" cy="6006465"/>
          </a:xfrm>
          <a:prstGeom prst="rect">
            <a:avLst/>
          </a:prstGeom>
          <a:noFill/>
          <a:ln>
            <a:noFill/>
          </a:ln>
        </p:spPr>
      </p:pic>
      <p:pic>
        <p:nvPicPr>
          <p:cNvPr id="12"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969365" y="6858000"/>
            <a:ext cx="10234295" cy="57886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0560050" cy="881697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图形阅读</a:t>
            </a:r>
            <a:r>
              <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演练</a:t>
            </a: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indent="342900" algn="just" defTabSz="685800">
              <a:lnSpc>
                <a:spcPct val="150000"/>
              </a:lnSpc>
              <a:defRPr/>
            </a:pP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1</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2018~2022</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年，国内生产总值最高的年份，对应的增长速度是多少？</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indent="342900" algn="just" defTabSz="685800">
              <a:lnSpc>
                <a:spcPct val="150000"/>
              </a:lnSpc>
              <a:defRPr/>
            </a:pP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r>
              <a:rPr lang="en-US"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2019</a:t>
            </a:r>
            <a:r>
              <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rPr>
              <a:t>年第三产业增加值所占比重为多少？</a:t>
            </a:r>
            <a:endParaRPr lang="zh-CN" altLang="en-US"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pic>
        <p:nvPicPr>
          <p:cNvPr id="11" name="图片 11"/>
          <p:cNvPicPr>
            <a:picLocks noChangeAspect="1"/>
          </p:cNvPicPr>
          <p:nvPr/>
        </p:nvPicPr>
        <p:blipFill>
          <a:blip r:embed="rId1"/>
          <a:stretch>
            <a:fillRect/>
          </a:stretch>
        </p:blipFill>
        <p:spPr>
          <a:xfrm>
            <a:off x="11518265" y="0"/>
            <a:ext cx="12844780" cy="6602095"/>
          </a:xfrm>
          <a:prstGeom prst="rect">
            <a:avLst/>
          </a:prstGeom>
          <a:noFill/>
          <a:ln>
            <a:noFill/>
          </a:ln>
        </p:spPr>
      </p:pic>
      <p:pic>
        <p:nvPicPr>
          <p:cNvPr id="12" name="图片 12"/>
          <p:cNvPicPr>
            <a:picLocks noChangeAspect="1"/>
          </p:cNvPicPr>
          <p:nvPr/>
        </p:nvPicPr>
        <p:blipFill>
          <a:blip r:embed="rId2"/>
          <a:stretch>
            <a:fillRect/>
          </a:stretch>
        </p:blipFill>
        <p:spPr>
          <a:xfrm>
            <a:off x="11783695" y="6542405"/>
            <a:ext cx="12314555" cy="71735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707005" y="2971800"/>
            <a:ext cx="18223230" cy="90792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74009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数据</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分析</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solidFill>
                  <a:schemeClr val="tx1"/>
                </a:solidFill>
                <a:effectLst/>
                <a:ea typeface="宋体" panose="02010600030101010101" pitchFamily="2" charset="-122"/>
                <a:cs typeface="宋体" panose="02010600030101010101" pitchFamily="2" charset="-122"/>
                <a:sym typeface="+mn-ea"/>
              </a:rPr>
              <a:t>【真题</a:t>
            </a:r>
            <a:r>
              <a:rPr lang="en-US" altLang="zh-CN" sz="4800" dirty="0">
                <a:solidFill>
                  <a:schemeClr val="tx1"/>
                </a:solidFill>
                <a:effectLst/>
                <a:ea typeface="宋体" panose="02010600030101010101" pitchFamily="2" charset="-122"/>
                <a:cs typeface="宋体" panose="02010600030101010101" pitchFamily="2" charset="-122"/>
                <a:sym typeface="+mn-ea"/>
              </a:rPr>
              <a:t>1</a:t>
            </a:r>
            <a:r>
              <a:rPr lang="zh-CN" altLang="en-US" sz="4800" dirty="0">
                <a:solidFill>
                  <a:schemeClr val="tx1"/>
                </a:solidFill>
                <a:effectLst/>
                <a:ea typeface="宋体" panose="02010600030101010101" pitchFamily="2" charset="-122"/>
                <a:cs typeface="宋体" panose="02010600030101010101" pitchFamily="2" charset="-122"/>
                <a:sym typeface="+mn-ea"/>
              </a:rPr>
              <a:t>】</a:t>
            </a:r>
            <a:r>
              <a:rPr lang="zh-CN" altLang="en-US" sz="4800" b="1" dirty="0">
                <a:solidFill>
                  <a:schemeClr val="tx1"/>
                </a:solidFill>
                <a:effectLst/>
                <a:ea typeface="宋体" panose="02010600030101010101" pitchFamily="2" charset="-122"/>
                <a:cs typeface="宋体" panose="02010600030101010101" pitchFamily="2" charset="-122"/>
                <a:sym typeface="+mn-ea"/>
              </a:rPr>
              <a:t>根据材料，对比分析长三角与珠三角城市群的产业发展水平。要求：条理清晰，不超过</a:t>
            </a:r>
            <a:r>
              <a:rPr lang="en-US" altLang="zh-CN" sz="4800" b="1" dirty="0">
                <a:solidFill>
                  <a:schemeClr val="tx1"/>
                </a:solidFill>
                <a:effectLst/>
                <a:ea typeface="宋体" panose="02010600030101010101" pitchFamily="2" charset="-122"/>
                <a:cs typeface="宋体" panose="02010600030101010101" pitchFamily="2" charset="-122"/>
                <a:sym typeface="+mn-ea"/>
              </a:rPr>
              <a:t>100</a:t>
            </a:r>
            <a:r>
              <a:rPr lang="zh-CN" altLang="en-US" sz="4800" b="1" dirty="0">
                <a:solidFill>
                  <a:schemeClr val="tx1"/>
                </a:solidFill>
                <a:effectLst/>
                <a:ea typeface="宋体" panose="02010600030101010101" pitchFamily="2" charset="-122"/>
                <a:cs typeface="宋体" panose="02010600030101010101" pitchFamily="2" charset="-122"/>
                <a:sym typeface="+mn-ea"/>
              </a:rPr>
              <a:t>字。</a:t>
            </a: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solidFill>
                  <a:schemeClr val="tx1"/>
                </a:solidFill>
                <a:effectLst/>
                <a:ea typeface="宋体" panose="02010600030101010101" pitchFamily="2" charset="-122"/>
                <a:cs typeface="宋体" panose="02010600030101010101" pitchFamily="2" charset="-122"/>
                <a:sym typeface="+mn-ea"/>
              </a:rPr>
              <a:t>【真题</a:t>
            </a:r>
            <a:r>
              <a:rPr lang="en-US" altLang="zh-CN" sz="4800" dirty="0">
                <a:solidFill>
                  <a:schemeClr val="tx1"/>
                </a:solidFill>
                <a:effectLst/>
                <a:ea typeface="宋体" panose="02010600030101010101" pitchFamily="2" charset="-122"/>
                <a:cs typeface="宋体" panose="02010600030101010101" pitchFamily="2" charset="-122"/>
                <a:sym typeface="+mn-ea"/>
              </a:rPr>
              <a:t>2</a:t>
            </a:r>
            <a:r>
              <a:rPr lang="zh-CN" altLang="en-US" sz="4800" dirty="0">
                <a:solidFill>
                  <a:schemeClr val="tx1"/>
                </a:solidFill>
                <a:effectLst/>
                <a:ea typeface="宋体" panose="02010600030101010101" pitchFamily="2" charset="-122"/>
                <a:cs typeface="宋体" panose="02010600030101010101" pitchFamily="2" charset="-122"/>
                <a:sym typeface="+mn-ea"/>
              </a:rPr>
              <a:t>】</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根据表格数据，概括</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 2015-2024 </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年该地区能源消费结构的整体变化趋势，并分别指出各类能源消费占比的变化特点。</a:t>
            </a: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74009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数据</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分析</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ffectLst/>
                <a:ea typeface="宋体" panose="02010600030101010101" pitchFamily="2" charset="-122"/>
                <a:cs typeface="宋体" panose="02010600030101010101" pitchFamily="2" charset="-122"/>
                <a:sym typeface="+mn-ea"/>
              </a:rPr>
              <a:t>【真题</a:t>
            </a:r>
            <a:r>
              <a:rPr lang="en-US" altLang="zh-CN" sz="4800" dirty="0">
                <a:effectLst/>
                <a:ea typeface="宋体" panose="02010600030101010101" pitchFamily="2" charset="-122"/>
                <a:cs typeface="宋体" panose="02010600030101010101" pitchFamily="2" charset="-122"/>
                <a:sym typeface="+mn-ea"/>
              </a:rPr>
              <a:t>1</a:t>
            </a:r>
            <a:r>
              <a:rPr lang="zh-CN" altLang="en-US" sz="4800" dirty="0">
                <a:effectLst/>
                <a:ea typeface="宋体" panose="02010600030101010101" pitchFamily="2" charset="-122"/>
                <a:cs typeface="宋体" panose="02010600030101010101" pitchFamily="2" charset="-122"/>
                <a:sym typeface="+mn-ea"/>
              </a:rPr>
              <a:t>】</a:t>
            </a:r>
            <a:r>
              <a:rPr lang="zh-CN" altLang="en-US" sz="4800" b="1" dirty="0">
                <a:solidFill>
                  <a:schemeClr val="tx1"/>
                </a:solidFill>
                <a:effectLst/>
                <a:ea typeface="宋体" panose="02010600030101010101" pitchFamily="2" charset="-122"/>
                <a:cs typeface="宋体" panose="02010600030101010101" pitchFamily="2" charset="-122"/>
                <a:sym typeface="+mn-ea"/>
              </a:rPr>
              <a:t>根据材料，</a:t>
            </a:r>
            <a:r>
              <a:rPr lang="zh-CN" altLang="en-US" sz="4800" b="1" dirty="0">
                <a:solidFill>
                  <a:srgbClr val="FF0000"/>
                </a:solidFill>
                <a:effectLst/>
                <a:ea typeface="宋体" panose="02010600030101010101" pitchFamily="2" charset="-122"/>
                <a:cs typeface="宋体" panose="02010600030101010101" pitchFamily="2" charset="-122"/>
                <a:sym typeface="+mn-ea"/>
              </a:rPr>
              <a:t>对比分析长三角与珠三角城市群的产业发展水平</a:t>
            </a:r>
            <a:r>
              <a:rPr lang="zh-CN" altLang="en-US" sz="4800" b="1" dirty="0">
                <a:solidFill>
                  <a:schemeClr val="tx1"/>
                </a:solidFill>
                <a:effectLst/>
                <a:ea typeface="宋体" panose="02010600030101010101" pitchFamily="2" charset="-122"/>
                <a:cs typeface="宋体" panose="02010600030101010101" pitchFamily="2" charset="-122"/>
                <a:sym typeface="+mn-ea"/>
              </a:rPr>
              <a:t>。要求：条理清晰，不超过</a:t>
            </a:r>
            <a:r>
              <a:rPr lang="en-US" altLang="zh-CN" sz="4800" b="1" dirty="0">
                <a:solidFill>
                  <a:schemeClr val="tx1"/>
                </a:solidFill>
                <a:effectLst/>
                <a:ea typeface="宋体" panose="02010600030101010101" pitchFamily="2" charset="-122"/>
                <a:cs typeface="宋体" panose="02010600030101010101" pitchFamily="2" charset="-122"/>
                <a:sym typeface="+mn-ea"/>
              </a:rPr>
              <a:t>100</a:t>
            </a:r>
            <a:r>
              <a:rPr lang="zh-CN" altLang="en-US" sz="4800" b="1" dirty="0">
                <a:solidFill>
                  <a:schemeClr val="tx1"/>
                </a:solidFill>
                <a:effectLst/>
                <a:ea typeface="宋体" panose="02010600030101010101" pitchFamily="2" charset="-122"/>
                <a:cs typeface="宋体" panose="02010600030101010101" pitchFamily="2" charset="-122"/>
                <a:sym typeface="+mn-ea"/>
              </a:rPr>
              <a:t>字。</a:t>
            </a: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ffectLst/>
                <a:ea typeface="宋体" panose="02010600030101010101" pitchFamily="2" charset="-122"/>
                <a:cs typeface="宋体" panose="02010600030101010101" pitchFamily="2" charset="-122"/>
                <a:sym typeface="+mn-ea"/>
              </a:rPr>
              <a:t>【真题</a:t>
            </a:r>
            <a:r>
              <a:rPr lang="en-US" altLang="zh-CN" sz="4800" dirty="0">
                <a:effectLst/>
                <a:ea typeface="宋体" panose="02010600030101010101" pitchFamily="2" charset="-122"/>
                <a:cs typeface="宋体" panose="02010600030101010101" pitchFamily="2" charset="-122"/>
                <a:sym typeface="+mn-ea"/>
              </a:rPr>
              <a:t>2</a:t>
            </a:r>
            <a:r>
              <a:rPr lang="zh-CN" altLang="en-US" sz="4800" dirty="0">
                <a:effectLst/>
                <a:ea typeface="宋体" panose="02010600030101010101" pitchFamily="2" charset="-122"/>
                <a:cs typeface="宋体" panose="02010600030101010101" pitchFamily="2" charset="-122"/>
                <a:sym typeface="+mn-ea"/>
              </a:rPr>
              <a:t>】</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根据表格数据，</a:t>
            </a:r>
            <a:r>
              <a:rPr lang="zh-CN" altLang="en-US" sz="4800" kern="0" spc="0" noProof="0" dirty="0" smtClean="0">
                <a:ln>
                  <a:noFill/>
                </a:ln>
                <a:solidFill>
                  <a:srgbClr val="FF0000"/>
                </a:solidFill>
                <a:effectLst/>
                <a:uLnTx/>
                <a:ea typeface="宋体" panose="02010600030101010101" pitchFamily="2" charset="-122"/>
                <a:cs typeface="宋体" panose="02010600030101010101" pitchFamily="2" charset="-122"/>
                <a:sym typeface="+mn-ea"/>
              </a:rPr>
              <a:t>概括</a:t>
            </a:r>
            <a:r>
              <a:rPr lang="en-US" altLang="zh-CN" sz="4800" kern="0" spc="0" noProof="0" dirty="0" smtClean="0">
                <a:ln>
                  <a:noFill/>
                </a:ln>
                <a:solidFill>
                  <a:srgbClr val="FF0000"/>
                </a:solidFill>
                <a:effectLst/>
                <a:uLnTx/>
                <a:ea typeface="宋体" panose="02010600030101010101" pitchFamily="2" charset="-122"/>
                <a:cs typeface="宋体" panose="02010600030101010101" pitchFamily="2" charset="-122"/>
                <a:sym typeface="+mn-ea"/>
              </a:rPr>
              <a:t> 2015-2024 </a:t>
            </a:r>
            <a:r>
              <a:rPr lang="zh-CN" altLang="en-US" sz="4800" kern="0" spc="0" noProof="0" dirty="0" smtClean="0">
                <a:ln>
                  <a:noFill/>
                </a:ln>
                <a:solidFill>
                  <a:srgbClr val="FF0000"/>
                </a:solidFill>
                <a:effectLst/>
                <a:uLnTx/>
                <a:ea typeface="宋体" panose="02010600030101010101" pitchFamily="2" charset="-122"/>
                <a:cs typeface="宋体" panose="02010600030101010101" pitchFamily="2" charset="-122"/>
                <a:sym typeface="+mn-ea"/>
              </a:rPr>
              <a:t>年该地区能源消费结构的整体变化趋势，并分别指出各类能源消费占比的变化特点</a:t>
            </a:r>
            <a:r>
              <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rPr>
              <a:t>。</a:t>
            </a:r>
            <a:endParaRPr lang="zh-CN" altLang="en-US" sz="48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截图_20220406180501"/>
          <p:cNvPicPr>
            <a:picLocks noChangeAspect="1"/>
          </p:cNvPicPr>
          <p:nvPr/>
        </p:nvPicPr>
        <p:blipFill>
          <a:blip r:embed="rId1"/>
          <a:stretch>
            <a:fillRect/>
          </a:stretch>
        </p:blipFill>
        <p:spPr>
          <a:xfrm>
            <a:off x="1825625" y="1301750"/>
            <a:ext cx="13957300" cy="11584305"/>
          </a:xfrm>
          <a:prstGeom prst="rect">
            <a:avLst/>
          </a:prstGeom>
        </p:spPr>
      </p:pic>
      <p:pic>
        <p:nvPicPr>
          <p:cNvPr id="7" name="图片 6" descr="1075899154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60320" y="812800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27997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数据</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分析</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基于材料中的数据信息，进行趋势、变化、区别的</a:t>
            </a:r>
            <a:r>
              <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分析</a:t>
            </a:r>
            <a:endPar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410781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数据</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分析</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原则：先整体、再局部、后特殊</a:t>
            </a:r>
            <a:endParaRPr lang="zh-CN" altLang="en-US" sz="6000" dirty="0">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937069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数据</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分析</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原则：先整体、再局部、后特殊</a:t>
            </a:r>
            <a:endParaRPr lang="zh-CN" altLang="en-US" sz="6000" dirty="0">
              <a:effectLst/>
              <a:latin typeface="微软雅黑" panose="020B0503020204020204" charset="-122"/>
              <a:ea typeface="微软雅黑" panose="020B0503020204020204" charset="-122"/>
              <a:cs typeface="宋体" panose="02010600030101010101" pitchFamily="2" charset="-122"/>
              <a:sym typeface="+mn-ea"/>
            </a:endParaRPr>
          </a:p>
          <a:p>
            <a:pPr indent="0" algn="l" fontAlgn="auto">
              <a:lnSpc>
                <a:spcPct val="150000"/>
              </a:lnSpc>
              <a:defRPr/>
            </a:pPr>
            <a:r>
              <a:rPr lang="zh-CN" altLang="en-US" sz="5400" dirty="0">
                <a:effectLst/>
                <a:ea typeface="宋体" panose="02010600030101010101" pitchFamily="2" charset="-122"/>
                <a:cs typeface="宋体" panose="02010600030101010101" pitchFamily="2" charset="-122"/>
                <a:sym typeface="+mn-ea"/>
              </a:rPr>
              <a:t>某市卫健委需对朝阳社区健康服务中心</a:t>
            </a:r>
            <a:r>
              <a:rPr lang="en-US" altLang="zh-CN" sz="5400" dirty="0">
                <a:effectLst/>
                <a:ea typeface="宋体" panose="02010600030101010101" pitchFamily="2" charset="-122"/>
                <a:cs typeface="宋体" panose="02010600030101010101" pitchFamily="2" charset="-122"/>
                <a:sym typeface="+mn-ea"/>
              </a:rPr>
              <a:t>2023</a:t>
            </a:r>
            <a:r>
              <a:rPr lang="zh-CN" altLang="en-US" sz="5400" dirty="0">
                <a:effectLst/>
                <a:ea typeface="宋体" panose="02010600030101010101" pitchFamily="2" charset="-122"/>
                <a:cs typeface="宋体" panose="02010600030101010101" pitchFamily="2" charset="-122"/>
                <a:sym typeface="+mn-ea"/>
              </a:rPr>
              <a:t>年门诊量变化撰写分析报告，数据如下</a:t>
            </a:r>
            <a:r>
              <a:rPr lang="zh-CN" altLang="en-US" sz="5400" dirty="0">
                <a:effectLst/>
                <a:ea typeface="宋体" panose="02010600030101010101" pitchFamily="2" charset="-122"/>
                <a:cs typeface="宋体" panose="02010600030101010101" pitchFamily="2" charset="-122"/>
                <a:sym typeface="+mn-ea"/>
              </a:rPr>
              <a:t>表，请</a:t>
            </a:r>
            <a:r>
              <a:rPr lang="zh-CN" altLang="en-US" sz="5400" dirty="0">
                <a:effectLst/>
                <a:ea typeface="宋体" panose="02010600030101010101" pitchFamily="2" charset="-122"/>
                <a:cs typeface="宋体" panose="02010600030101010101" pitchFamily="2" charset="-122"/>
                <a:sym typeface="+mn-ea"/>
              </a:rPr>
              <a:t>描述月度变化整体趋势</a:t>
            </a:r>
            <a:endParaRPr lang="zh-CN" altLang="en-US" sz="5400" b="1" dirty="0">
              <a:solidFill>
                <a:schemeClr val="tx1"/>
              </a:solidFill>
              <a:effectLst/>
              <a:ea typeface="宋体" panose="02010600030101010101" pitchFamily="2" charset="-122"/>
              <a:cs typeface="宋体" panose="02010600030101010101" pitchFamily="2" charset="-122"/>
              <a:sym typeface="+mn-ea"/>
            </a:endParaRPr>
          </a:p>
          <a:p>
            <a:pPr indent="0" algn="l" fontAlgn="auto">
              <a:lnSpc>
                <a:spcPct val="150000"/>
              </a:lnSpc>
              <a:defRPr/>
            </a:pP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graphicFrame>
        <p:nvGraphicFramePr>
          <p:cNvPr id="4" name="表格 3"/>
          <p:cNvGraphicFramePr/>
          <p:nvPr>
            <p:custDataLst>
              <p:tags r:id="rId1"/>
            </p:custDataLst>
          </p:nvPr>
        </p:nvGraphicFramePr>
        <p:xfrm>
          <a:off x="958215" y="7733030"/>
          <a:ext cx="18577740" cy="5217160"/>
        </p:xfrm>
        <a:graphic>
          <a:graphicData uri="http://schemas.openxmlformats.org/drawingml/2006/table">
            <a:tbl>
              <a:tblPr/>
              <a:tblGrid>
                <a:gridCol w="1729740"/>
                <a:gridCol w="1404000"/>
                <a:gridCol w="1404000"/>
                <a:gridCol w="1404000"/>
                <a:gridCol w="1404000"/>
                <a:gridCol w="1404000"/>
                <a:gridCol w="1404000"/>
                <a:gridCol w="1404000"/>
                <a:gridCol w="1404000"/>
                <a:gridCol w="1404000"/>
                <a:gridCol w="1404000"/>
                <a:gridCol w="1404000"/>
                <a:gridCol w="1404000"/>
              </a:tblGrid>
              <a:tr h="1572895">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Segoe UI" panose="020B0502040204020203" charset="0"/>
                        </a:rPr>
                        <a:t>月份</a:t>
                      </a:r>
                      <a:endParaRPr lang="en-US" altLang="en-US" sz="4400" b="1">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1月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2月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3月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4月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5月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6月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7月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8月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9月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10月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11月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12月</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76200" marR="76200" marT="76200" marB="76200" vert="horz" anchor="ctr" anchorCtr="0">
                    <a:lnL>
                      <a:noFill/>
                    </a:lnL>
                    <a:lnR cap="flat">
                      <a:noFill/>
                    </a:lnR>
                    <a:lnT cap="flat">
                      <a:noFill/>
                    </a:lnT>
                    <a:lnB w="12700" cap="flat" cmpd="sng">
                      <a:solidFill>
                        <a:srgbClr val="BBBBBB"/>
                      </a:solidFill>
                      <a:prstDash val="solid"/>
                      <a:headEnd type="none" w="med" len="med"/>
                      <a:tailEnd type="none" w="med" len="med"/>
                    </a:lnB>
                    <a:lnTlToBr>
                      <a:noFill/>
                    </a:lnTlToBr>
                    <a:lnBlToTr>
                      <a:noFill/>
                    </a:lnBlToTr>
                    <a:solidFill>
                      <a:srgbClr val="FFFFFF"/>
                    </a:solidFill>
                  </a:tcPr>
                </a:tc>
              </a:tr>
              <a:tr h="3644265">
                <a:tc>
                  <a:txBody>
                    <a:bodyPr/>
                    <a:p>
                      <a:pPr indent="0">
                        <a:buNone/>
                      </a:pPr>
                      <a:r>
                        <a:rPr 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rPr>
                        <a:t>门诊量(人次)</a:t>
                      </a:r>
                      <a:endParaRPr lang="en-US" altLang="en-US" sz="4400" b="1">
                        <a:solidFill>
                          <a:srgbClr val="404040"/>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a:txBody>
                  <a:tcPr marL="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1200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800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1500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1600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1800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2000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2200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2400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2100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1900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1700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c>
                  <a:txBody>
                    <a:bodyPr/>
                    <a:p>
                      <a:pPr indent="0">
                        <a:buNone/>
                      </a:pPr>
                      <a:r>
                        <a:rPr 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rPr>
                        <a:t>1600</a:t>
                      </a:r>
                      <a:endParaRPr lang="en-US" altLang="en-US" sz="4400" b="0">
                        <a:solidFill>
                          <a:srgbClr val="404040"/>
                        </a:solidFill>
                        <a:latin typeface="方正兰亭黑简体" panose="02000000000000000000" pitchFamily="2" charset="-122"/>
                        <a:ea typeface="方正兰亭黑简体" panose="02000000000000000000" pitchFamily="2" charset="-122"/>
                        <a:cs typeface="Segoe UI" panose="020B0502040204020203" charset="0"/>
                      </a:endParaRPr>
                    </a:p>
                  </a:txBody>
                  <a:tcPr marL="76200" marR="76200" marT="76200" marB="76200" vert="horz" anchor="ctr" anchorCtr="0">
                    <a:lnL>
                      <a:noFill/>
                    </a:lnL>
                    <a:lnR cap="flat">
                      <a:noFill/>
                    </a:lnR>
                    <a:lnT w="12700" cap="flat" cmpd="sng">
                      <a:solidFill>
                        <a:srgbClr val="BBBBBB"/>
                      </a:solidFill>
                      <a:prstDash val="solid"/>
                      <a:headEnd type="none" w="med" len="med"/>
                      <a:tailEnd type="none" w="med" len="med"/>
                    </a:lnT>
                    <a:lnB w="12700" cap="flat" cmpd="sng">
                      <a:solidFill>
                        <a:srgbClr val="E5E5E5"/>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380299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二、</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数据</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分析</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原则：先整体、再局部、后特殊</a:t>
            </a:r>
            <a:endParaRPr lang="zh-CN" altLang="en-US" sz="6000" dirty="0">
              <a:effectLst/>
              <a:latin typeface="微软雅黑" panose="020B0503020204020204" charset="-122"/>
              <a:ea typeface="微软雅黑" panose="020B0503020204020204" charset="-122"/>
              <a:cs typeface="宋体" panose="02010600030101010101" pitchFamily="2" charset="-122"/>
              <a:sym typeface="+mn-ea"/>
            </a:endParaRPr>
          </a:p>
          <a:p>
            <a:pPr indent="0" algn="l" fontAlgn="auto">
              <a:lnSpc>
                <a:spcPct val="150000"/>
              </a:lnSpc>
              <a:defRPr/>
            </a:pPr>
            <a:r>
              <a:rPr lang="zh-CN" altLang="en-US" sz="5400" dirty="0">
                <a:effectLst/>
                <a:ea typeface="宋体" panose="02010600030101010101" pitchFamily="2" charset="-122"/>
                <a:cs typeface="宋体" panose="02010600030101010101" pitchFamily="2" charset="-122"/>
                <a:sym typeface="+mn-ea"/>
              </a:rPr>
              <a:t>某市卫健委需对朝阳社区健康服务中心</a:t>
            </a:r>
            <a:r>
              <a:rPr lang="en-US" altLang="zh-CN" sz="5400" dirty="0">
                <a:effectLst/>
                <a:ea typeface="宋体" panose="02010600030101010101" pitchFamily="2" charset="-122"/>
                <a:cs typeface="宋体" panose="02010600030101010101" pitchFamily="2" charset="-122"/>
                <a:sym typeface="+mn-ea"/>
              </a:rPr>
              <a:t>2023</a:t>
            </a:r>
            <a:r>
              <a:rPr lang="zh-CN" altLang="en-US" sz="5400" dirty="0">
                <a:effectLst/>
                <a:ea typeface="宋体" panose="02010600030101010101" pitchFamily="2" charset="-122"/>
                <a:cs typeface="宋体" panose="02010600030101010101" pitchFamily="2" charset="-122"/>
                <a:sym typeface="+mn-ea"/>
              </a:rPr>
              <a:t>年门诊量变化撰写分析报告，数据如下</a:t>
            </a:r>
            <a:r>
              <a:rPr lang="zh-CN" altLang="en-US" sz="5400" dirty="0">
                <a:effectLst/>
                <a:ea typeface="宋体" panose="02010600030101010101" pitchFamily="2" charset="-122"/>
                <a:cs typeface="宋体" panose="02010600030101010101" pitchFamily="2" charset="-122"/>
                <a:sym typeface="+mn-ea"/>
              </a:rPr>
              <a:t>表，请描述月度变化整体趋势</a:t>
            </a:r>
            <a:endParaRPr lang="zh-CN" altLang="en-US" sz="5400" dirty="0">
              <a:effectLst/>
              <a:ea typeface="宋体" panose="02010600030101010101" pitchFamily="2" charset="-122"/>
              <a:cs typeface="宋体" panose="02010600030101010101" pitchFamily="2" charset="-122"/>
              <a:sym typeface="+mn-ea"/>
            </a:endParaRPr>
          </a:p>
          <a:p>
            <a:pPr indent="0" algn="l" fontAlgn="auto">
              <a:lnSpc>
                <a:spcPct val="150000"/>
              </a:lnSpc>
              <a:defRPr/>
            </a:pPr>
            <a:r>
              <a:rPr lang="en-US" sz="48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alt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呈现“先升后降”的趋势</a:t>
            </a:r>
            <a:r>
              <a:rPr 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【整体】</a:t>
            </a:r>
            <a:endParaRPr lang="zh-CN" sz="48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r>
              <a:rPr lang="en-US" alt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alt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1-8月逐步上升</a:t>
            </a:r>
            <a:r>
              <a:rPr 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alt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9-12月逐步下降</a:t>
            </a:r>
            <a:r>
              <a:rPr 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【局部】</a:t>
            </a:r>
            <a:br>
              <a:rPr 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br>
            <a:r>
              <a:rPr lang="en-US" alt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alt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其中，2月为最低值（800人次），8月达峰值（2400人次）</a:t>
            </a:r>
            <a:r>
              <a:rPr lang="zh-CN" sz="4800" dirty="0">
                <a:solidFill>
                  <a:srgbClr val="FF0000"/>
                </a:solidFill>
                <a:latin typeface="微软雅黑" panose="020B0503020204020204" charset="-122"/>
                <a:ea typeface="微软雅黑" panose="020B0503020204020204" charset="-122"/>
                <a:cs typeface="微软雅黑" panose="020B0503020204020204" charset="-122"/>
                <a:sym typeface="+mn-ea"/>
              </a:rPr>
              <a:t>【特殊】</a:t>
            </a:r>
            <a:endParaRPr lang="zh-CN" altLang="en-US" sz="4800" b="1"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endParaRPr lang="zh-CN" altLang="en-US" sz="4800" b="1"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p>
            <a:pPr indent="0" algn="l" fontAlgn="auto">
              <a:lnSpc>
                <a:spcPct val="150000"/>
              </a:lnSpc>
              <a:defRPr/>
            </a:pPr>
            <a:endParaRPr lang="zh-CN" altLang="en-US"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indent="0" algn="l" fontAlgn="auto">
              <a:lnSpc>
                <a:spcPct val="150000"/>
              </a:lnSpc>
              <a:defRPr/>
            </a:pP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sp>
        <p:nvSpPr>
          <p:cNvPr id="5" name="文本框 4"/>
          <p:cNvSpPr txBox="1"/>
          <p:nvPr/>
        </p:nvSpPr>
        <p:spPr>
          <a:xfrm>
            <a:off x="958215" y="2298700"/>
            <a:ext cx="22438995" cy="5077460"/>
          </a:xfrm>
          <a:prstGeom prst="rect">
            <a:avLst/>
          </a:prstGeom>
          <a:noFill/>
        </p:spPr>
        <p:txBody>
          <a:bodyPr wrap="square" rtlCol="0" anchor="t">
            <a:spAutoFit/>
          </a:bodyPr>
          <a:p>
            <a:pPr indent="0" fontAlgn="auto">
              <a:lnSpc>
                <a:spcPct val="150000"/>
              </a:lnSpc>
            </a:pP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数据分析演练</a:t>
            </a:r>
            <a:r>
              <a:rPr lang="en-US" altLang="zh-CN" sz="5400" b="1" dirty="0">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5400" b="1" kern="100" dirty="0">
                <a:latin typeface="宋体" panose="02010600030101010101" pitchFamily="2" charset="-122"/>
                <a:ea typeface="宋体" panose="02010600030101010101" pitchFamily="2" charset="-122"/>
                <a:cs typeface="宋体" panose="02010600030101010101" pitchFamily="2" charset="-122"/>
                <a:sym typeface="+mn-ea"/>
              </a:rPr>
              <a:t>根据统计表，针对线上教育与线下教育的教学效果进行对比分析。要求：条理清晰，不超过</a:t>
            </a:r>
            <a:r>
              <a:rPr lang="en-US" altLang="zh-CN" sz="5400" b="1" kern="100" dirty="0">
                <a:latin typeface="宋体" panose="02010600030101010101" pitchFamily="2" charset="-122"/>
                <a:ea typeface="宋体" panose="02010600030101010101" pitchFamily="2" charset="-122"/>
                <a:cs typeface="宋体" panose="02010600030101010101" pitchFamily="2" charset="-122"/>
                <a:sym typeface="+mn-ea"/>
              </a:rPr>
              <a:t>150</a:t>
            </a:r>
            <a:r>
              <a:rPr lang="zh-CN" altLang="en-US" sz="5400" b="1" kern="100" dirty="0">
                <a:latin typeface="宋体" panose="02010600030101010101" pitchFamily="2" charset="-122"/>
                <a:ea typeface="宋体" panose="02010600030101010101" pitchFamily="2" charset="-122"/>
                <a:cs typeface="宋体" panose="02010600030101010101" pitchFamily="2" charset="-122"/>
                <a:sym typeface="+mn-ea"/>
              </a:rPr>
              <a:t>字。</a:t>
            </a:r>
            <a:endParaRPr lang="zh-CN" altLang="en-US" sz="5400" b="1" kern="100" dirty="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endParaRPr lang="zh-CN" altLang="en-US" sz="54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endPar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958215" y="4912360"/>
            <a:ext cx="22441535" cy="532066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sp>
        <p:nvSpPr>
          <p:cNvPr id="5" name="文本框 4"/>
          <p:cNvSpPr txBox="1"/>
          <p:nvPr/>
        </p:nvSpPr>
        <p:spPr>
          <a:xfrm>
            <a:off x="958215" y="2298700"/>
            <a:ext cx="22438995" cy="13802995"/>
          </a:xfrm>
          <a:prstGeom prst="rect">
            <a:avLst/>
          </a:prstGeom>
          <a:noFill/>
        </p:spPr>
        <p:txBody>
          <a:bodyPr wrap="square" rtlCol="0" anchor="t">
            <a:spAutoFit/>
          </a:bodyPr>
          <a:p>
            <a:pPr indent="0" fontAlgn="auto">
              <a:lnSpc>
                <a:spcPct val="150000"/>
              </a:lnSpc>
            </a:pP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数据分析演练</a:t>
            </a:r>
            <a:r>
              <a:rPr lang="en-US" altLang="zh-CN" sz="5400" b="1" dirty="0">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5400" b="1" kern="100" dirty="0">
                <a:latin typeface="宋体" panose="02010600030101010101" pitchFamily="2" charset="-122"/>
                <a:ea typeface="宋体" panose="02010600030101010101" pitchFamily="2" charset="-122"/>
                <a:cs typeface="宋体" panose="02010600030101010101" pitchFamily="2" charset="-122"/>
                <a:sym typeface="+mn-ea"/>
              </a:rPr>
              <a:t>根据统计表，针对线上教育与线下教育的教学效果进行对比分析。要求：条理清晰，不超过</a:t>
            </a:r>
            <a:r>
              <a:rPr lang="en-US" altLang="zh-CN" sz="5400" b="1" kern="100" dirty="0">
                <a:latin typeface="宋体" panose="02010600030101010101" pitchFamily="2" charset="-122"/>
                <a:ea typeface="宋体" panose="02010600030101010101" pitchFamily="2" charset="-122"/>
                <a:cs typeface="宋体" panose="02010600030101010101" pitchFamily="2" charset="-122"/>
                <a:sym typeface="+mn-ea"/>
              </a:rPr>
              <a:t>150</a:t>
            </a:r>
            <a:r>
              <a:rPr lang="zh-CN" altLang="en-US" sz="5400" b="1" kern="100" dirty="0">
                <a:latin typeface="宋体" panose="02010600030101010101" pitchFamily="2" charset="-122"/>
                <a:ea typeface="宋体" panose="02010600030101010101" pitchFamily="2" charset="-122"/>
                <a:cs typeface="宋体" panose="02010600030101010101" pitchFamily="2" charset="-122"/>
                <a:sym typeface="+mn-ea"/>
              </a:rPr>
              <a:t>字。</a:t>
            </a:r>
            <a:endParaRPr lang="zh-CN" altLang="en-US" sz="5400" b="1" kern="100" dirty="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参考答案：</a:t>
            </a:r>
            <a:b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）总体结果：四项内容上线下教育得分三项高于</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线上</a:t>
            </a:r>
            <a:endPar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50000"/>
              </a:lnSpc>
              <a:defRPr/>
            </a:pP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）学习满意度：线下教育80%，高于线上教育的70%。</a:t>
            </a:r>
            <a:b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）知识掌握程度：线下教育的78%优于线上的70%。</a:t>
            </a:r>
            <a:endPar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algn="l" fontAlgn="auto">
              <a:lnSpc>
                <a:spcPct val="150000"/>
              </a:lnSpc>
              <a:defRPr/>
            </a:pP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4</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）自主学习能力提升：线上教育的85%高于线下的75%。</a:t>
            </a:r>
            <a:b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5</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）学习参与度：线下教育的85%，明显高于线上教育的65%。</a:t>
            </a:r>
            <a:endPar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endParaRPr lang="zh-CN" altLang="en-US" sz="5400" b="1" kern="100" dirty="0">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endParaRPr lang="zh-CN" altLang="en-US" sz="54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endPar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sp>
        <p:nvSpPr>
          <p:cNvPr id="5" name="文本框 4"/>
          <p:cNvSpPr txBox="1"/>
          <p:nvPr/>
        </p:nvSpPr>
        <p:spPr>
          <a:xfrm>
            <a:off x="958215" y="2525395"/>
            <a:ext cx="22438995" cy="3415030"/>
          </a:xfrm>
          <a:prstGeom prst="rect">
            <a:avLst/>
          </a:prstGeom>
          <a:noFill/>
        </p:spPr>
        <p:txBody>
          <a:bodyPr wrap="square" rtlCol="0" anchor="t">
            <a:spAutoFit/>
          </a:bodyPr>
          <a:p>
            <a:pPr indent="0" fontAlgn="auto">
              <a:lnSpc>
                <a:spcPct val="150000"/>
              </a:lnSpc>
            </a:pP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数据分析演练</a:t>
            </a:r>
            <a:r>
              <a:rPr lang="en-US" altLang="zh-CN" sz="5400" b="1" dirty="0">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：根据表1和表2，分析说明2011～2014年中国人口主要变化情况。要求：简明扼要，分条列项，每条不超过25字。</a:t>
            </a:r>
            <a:endParaRPr lang="zh-CN" altLang="en-US" sz="54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7" descr="1629546337(1)"/>
          <p:cNvPicPr>
            <a:picLocks noChangeAspect="1"/>
          </p:cNvPicPr>
          <p:nvPr/>
        </p:nvPicPr>
        <p:blipFill>
          <a:blip r:embed="rId1"/>
          <a:stretch>
            <a:fillRect/>
          </a:stretch>
        </p:blipFill>
        <p:spPr>
          <a:xfrm>
            <a:off x="0" y="5217160"/>
            <a:ext cx="12191365" cy="7423785"/>
          </a:xfrm>
          <a:prstGeom prst="rect">
            <a:avLst/>
          </a:prstGeom>
        </p:spPr>
      </p:pic>
      <p:grpSp>
        <p:nvGrpSpPr>
          <p:cNvPr id="8" name="组合 7"/>
          <p:cNvGrpSpPr/>
          <p:nvPr/>
        </p:nvGrpSpPr>
        <p:grpSpPr>
          <a:xfrm>
            <a:off x="12192000" y="5217160"/>
            <a:ext cx="12191365" cy="7425690"/>
            <a:chOff x="7521" y="3724"/>
            <a:chExt cx="11603" cy="6066"/>
          </a:xfrm>
        </p:grpSpPr>
        <p:pic>
          <p:nvPicPr>
            <p:cNvPr id="18" name="图片 18" descr="1629546375(1)"/>
            <p:cNvPicPr>
              <a:picLocks noChangeAspect="1"/>
            </p:cNvPicPr>
            <p:nvPr/>
          </p:nvPicPr>
          <p:blipFill>
            <a:blip r:embed="rId2"/>
            <a:stretch>
              <a:fillRect/>
            </a:stretch>
          </p:blipFill>
          <p:spPr>
            <a:xfrm>
              <a:off x="7521" y="3724"/>
              <a:ext cx="11603" cy="6066"/>
            </a:xfrm>
            <a:prstGeom prst="rect">
              <a:avLst/>
            </a:prstGeom>
          </p:spPr>
        </p:pic>
        <p:sp>
          <p:nvSpPr>
            <p:cNvPr id="9" name="文本框 8"/>
            <p:cNvSpPr txBox="1"/>
            <p:nvPr/>
          </p:nvSpPr>
          <p:spPr>
            <a:xfrm>
              <a:off x="14129" y="5964"/>
              <a:ext cx="708" cy="376"/>
            </a:xfrm>
            <a:prstGeom prst="rect">
              <a:avLst/>
            </a:prstGeom>
            <a:noFill/>
          </p:spPr>
          <p:txBody>
            <a:bodyPr wrap="square" rtlCol="0">
              <a:spAutoFit/>
            </a:bodyPr>
            <a:p>
              <a:r>
                <a:rPr lang="en-US" altLang="zh-CN" sz="2400"/>
                <a:t>3</a:t>
              </a:r>
              <a:endParaRPr lang="en-US" altLang="zh-CN" sz="240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6" name="矩形 5"/>
          <p:cNvSpPr/>
          <p:nvPr/>
        </p:nvSpPr>
        <p:spPr>
          <a:xfrm>
            <a:off x="1885216" y="6208556"/>
            <a:ext cx="15892244" cy="605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33000"/>
              </a:lnSpc>
            </a:pPr>
            <a:r>
              <a:rPr lang="en-US" altLang="zh-CN"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rPr>
              <a:t>     </a:t>
            </a:r>
            <a:endParaRPr lang="zh-CN" altLang="en-US" sz="4800" dirty="0">
              <a:solidFill>
                <a:schemeClr val="tx1"/>
              </a:solidFill>
              <a:latin typeface="方正兰亭黑简体" panose="02000000000000000000" pitchFamily="2" charset="-122"/>
              <a:ea typeface="方正兰亭黑简体" panose="02000000000000000000" pitchFamily="2" charset="-122"/>
              <a:cs typeface="方正兰亭黑简体" panose="02000000000000000000" pitchFamily="2" charset="-122"/>
            </a:endParaRPr>
          </a:p>
        </p:txBody>
      </p:sp>
      <p:sp>
        <p:nvSpPr>
          <p:cNvPr id="5" name="文本框 4"/>
          <p:cNvSpPr txBox="1"/>
          <p:nvPr/>
        </p:nvSpPr>
        <p:spPr>
          <a:xfrm>
            <a:off x="958215" y="2525395"/>
            <a:ext cx="22438995" cy="11309985"/>
          </a:xfrm>
          <a:prstGeom prst="rect">
            <a:avLst/>
          </a:prstGeom>
          <a:noFill/>
        </p:spPr>
        <p:txBody>
          <a:bodyPr wrap="square" rtlCol="0" anchor="t">
            <a:spAutoFit/>
          </a:bodyPr>
          <a:p>
            <a:pPr indent="0" fontAlgn="auto">
              <a:lnSpc>
                <a:spcPct val="150000"/>
              </a:lnSpc>
            </a:pP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数据分析演练</a:t>
            </a:r>
            <a:r>
              <a:rPr lang="en-US" altLang="zh-CN" sz="5400" b="1" dirty="0">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rPr>
              <a:t>：根据表1和表2，分析说明2011～2014年中国人口主要变化情况。要求：简明扼要，分条列项，每条不超过25字。</a:t>
            </a:r>
            <a:endPar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参考答案：</a:t>
            </a:r>
            <a:b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b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1</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）中国人口总量保持低速增长；</a:t>
            </a:r>
            <a:endPar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2</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）城镇人口比重上升，农村人口比重下降；</a:t>
            </a:r>
            <a:endPar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3</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）男性人口比重略降，女性人口比重略增；</a:t>
            </a:r>
            <a:endPar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4</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15-59</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岁人口比重下降，</a:t>
            </a:r>
            <a:r>
              <a:rPr lang="en-US" altLang="zh-CN"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60</a:t>
            </a:r>
            <a:r>
              <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周岁及以上人口比重上升。</a:t>
            </a:r>
            <a:endParaRPr lang="zh-CN" altLang="en-US" sz="54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endParaRPr lang="zh-CN" altLang="en-US" sz="5400" b="1" dirty="0">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50000"/>
              </a:lnSpc>
            </a:pPr>
            <a:endParaRPr lang="zh-CN" altLang="en-US" sz="5400" b="1" dirty="0">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707005" y="2971800"/>
            <a:ext cx="18223230" cy="90792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58583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三、</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实务</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处理</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solidFill>
                  <a:schemeClr val="tx1"/>
                </a:solidFill>
                <a:effectLst/>
                <a:ea typeface="宋体" panose="02010600030101010101" pitchFamily="2" charset="-122"/>
                <a:cs typeface="宋体" panose="02010600030101010101" pitchFamily="2" charset="-122"/>
                <a:sym typeface="+mn-ea"/>
              </a:rPr>
              <a:t>【真题</a:t>
            </a:r>
            <a:r>
              <a:rPr lang="en-US" altLang="zh-CN" sz="4800" dirty="0">
                <a:solidFill>
                  <a:schemeClr val="tx1"/>
                </a:solidFill>
                <a:effectLst/>
                <a:ea typeface="宋体" panose="02010600030101010101" pitchFamily="2" charset="-122"/>
                <a:cs typeface="宋体" panose="02010600030101010101" pitchFamily="2" charset="-122"/>
                <a:sym typeface="+mn-ea"/>
              </a:rPr>
              <a:t>1</a:t>
            </a:r>
            <a:r>
              <a:rPr lang="zh-CN" altLang="en-US" sz="4800" dirty="0">
                <a:solidFill>
                  <a:schemeClr val="tx1"/>
                </a:solidFill>
                <a:effectLst/>
                <a:ea typeface="宋体" panose="02010600030101010101" pitchFamily="2" charset="-122"/>
                <a:cs typeface="宋体" panose="02010600030101010101" pitchFamily="2" charset="-122"/>
                <a:sym typeface="+mn-ea"/>
              </a:rPr>
              <a:t>】请根据资料</a:t>
            </a:r>
            <a:r>
              <a:rPr lang="en-US" altLang="zh-CN" sz="4800" dirty="0">
                <a:solidFill>
                  <a:schemeClr val="tx1"/>
                </a:solidFill>
                <a:effectLst/>
                <a:ea typeface="宋体" panose="02010600030101010101" pitchFamily="2" charset="-122"/>
                <a:cs typeface="宋体" panose="02010600030101010101" pitchFamily="2" charset="-122"/>
                <a:sym typeface="+mn-ea"/>
              </a:rPr>
              <a:t>1</a:t>
            </a:r>
            <a:r>
              <a:rPr lang="zh-CN" altLang="en-US" sz="4800" dirty="0">
                <a:solidFill>
                  <a:schemeClr val="tx1"/>
                </a:solidFill>
                <a:effectLst/>
                <a:ea typeface="宋体" panose="02010600030101010101" pitchFamily="2" charset="-122"/>
                <a:cs typeface="宋体" panose="02010600030101010101" pitchFamily="2" charset="-122"/>
                <a:sym typeface="+mn-ea"/>
              </a:rPr>
              <a:t>（材料</a:t>
            </a:r>
            <a:r>
              <a:rPr lang="en-US" altLang="zh-CN" sz="4800" dirty="0">
                <a:solidFill>
                  <a:schemeClr val="tx1"/>
                </a:solidFill>
                <a:effectLst/>
                <a:ea typeface="宋体" panose="02010600030101010101" pitchFamily="2" charset="-122"/>
                <a:cs typeface="宋体" panose="02010600030101010101" pitchFamily="2" charset="-122"/>
                <a:sym typeface="+mn-ea"/>
              </a:rPr>
              <a:t>2</a:t>
            </a:r>
            <a:r>
              <a:rPr lang="zh-CN" altLang="en-US" sz="4800" dirty="0">
                <a:solidFill>
                  <a:schemeClr val="tx1"/>
                </a:solidFill>
                <a:effectLst/>
                <a:ea typeface="宋体" panose="02010600030101010101" pitchFamily="2" charset="-122"/>
                <a:cs typeface="宋体" panose="02010600030101010101" pitchFamily="2" charset="-122"/>
                <a:sym typeface="+mn-ea"/>
              </a:rPr>
              <a:t>中的资料</a:t>
            </a:r>
            <a:r>
              <a:rPr lang="en-US" altLang="zh-CN" sz="4800" dirty="0">
                <a:solidFill>
                  <a:schemeClr val="tx1"/>
                </a:solidFill>
                <a:effectLst/>
                <a:ea typeface="宋体" panose="02010600030101010101" pitchFamily="2" charset="-122"/>
                <a:cs typeface="宋体" panose="02010600030101010101" pitchFamily="2" charset="-122"/>
                <a:sym typeface="+mn-ea"/>
              </a:rPr>
              <a:t>1</a:t>
            </a:r>
            <a:r>
              <a:rPr lang="zh-CN" altLang="en-US" sz="4800" dirty="0">
                <a:solidFill>
                  <a:schemeClr val="tx1"/>
                </a:solidFill>
                <a:effectLst/>
                <a:ea typeface="宋体" panose="02010600030101010101" pitchFamily="2" charset="-122"/>
                <a:cs typeface="宋体" panose="02010600030101010101" pitchFamily="2" charset="-122"/>
                <a:sym typeface="+mn-ea"/>
              </a:rPr>
              <a:t>），分析</a:t>
            </a:r>
            <a:r>
              <a:rPr lang="en-US" altLang="zh-CN" sz="4800" dirty="0">
                <a:solidFill>
                  <a:schemeClr val="tx1"/>
                </a:solidFill>
                <a:effectLst/>
                <a:ea typeface="宋体" panose="02010600030101010101" pitchFamily="2" charset="-122"/>
                <a:cs typeface="宋体" panose="02010600030101010101" pitchFamily="2" charset="-122"/>
                <a:sym typeface="+mn-ea"/>
              </a:rPr>
              <a:t>2012</a:t>
            </a:r>
            <a:r>
              <a:rPr lang="zh-CN" altLang="en-US" sz="4800" dirty="0">
                <a:solidFill>
                  <a:schemeClr val="tx1"/>
                </a:solidFill>
                <a:effectLst/>
                <a:ea typeface="宋体" panose="02010600030101010101" pitchFamily="2" charset="-122"/>
                <a:cs typeface="宋体" panose="02010600030101010101" pitchFamily="2" charset="-122"/>
                <a:sym typeface="+mn-ea"/>
              </a:rPr>
              <a:t>年全国废水及主要污染物的同比变化情况，并对下一步污染治理的重点提出简要的意见和建议。（</a:t>
            </a:r>
            <a:r>
              <a:rPr lang="en-US" altLang="zh-CN" sz="4800" dirty="0">
                <a:solidFill>
                  <a:schemeClr val="tx1"/>
                </a:solidFill>
                <a:effectLst/>
                <a:ea typeface="宋体" panose="02010600030101010101" pitchFamily="2" charset="-122"/>
                <a:cs typeface="宋体" panose="02010600030101010101" pitchFamily="2" charset="-122"/>
                <a:sym typeface="+mn-ea"/>
              </a:rPr>
              <a:t>20</a:t>
            </a:r>
            <a:r>
              <a:rPr lang="zh-CN" altLang="en-US" sz="4800" dirty="0">
                <a:solidFill>
                  <a:schemeClr val="tx1"/>
                </a:solidFill>
                <a:effectLst/>
                <a:ea typeface="宋体" panose="02010600030101010101" pitchFamily="2" charset="-122"/>
                <a:cs typeface="宋体" panose="02010600030101010101" pitchFamily="2" charset="-122"/>
                <a:sym typeface="+mn-ea"/>
              </a:rPr>
              <a:t>分）</a:t>
            </a:r>
            <a:endParaRPr lang="zh-CN" altLang="en-US" sz="4800"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solidFill>
                  <a:schemeClr val="tx1"/>
                </a:solidFill>
                <a:effectLst/>
                <a:ea typeface="宋体" panose="02010600030101010101" pitchFamily="2" charset="-122"/>
                <a:cs typeface="宋体" panose="02010600030101010101" pitchFamily="2" charset="-122"/>
                <a:sym typeface="+mn-ea"/>
              </a:rPr>
              <a:t>【真题</a:t>
            </a:r>
            <a:r>
              <a:rPr lang="en-US" altLang="zh-CN" sz="4800" dirty="0">
                <a:solidFill>
                  <a:schemeClr val="tx1"/>
                </a:solidFill>
                <a:effectLst/>
                <a:ea typeface="宋体" panose="02010600030101010101" pitchFamily="2" charset="-122"/>
                <a:cs typeface="宋体" panose="02010600030101010101" pitchFamily="2" charset="-122"/>
                <a:sym typeface="+mn-ea"/>
              </a:rPr>
              <a:t>2</a:t>
            </a:r>
            <a:r>
              <a:rPr lang="zh-CN" altLang="en-US" sz="4800" dirty="0">
                <a:solidFill>
                  <a:schemeClr val="tx1"/>
                </a:solidFill>
                <a:effectLst/>
                <a:ea typeface="宋体" panose="02010600030101010101" pitchFamily="2" charset="-122"/>
                <a:cs typeface="宋体" panose="02010600030101010101" pitchFamily="2" charset="-122"/>
                <a:sym typeface="+mn-ea"/>
              </a:rPr>
              <a:t>】根据表</a:t>
            </a:r>
            <a:r>
              <a:rPr lang="en-US" altLang="zh-CN" sz="4800" dirty="0">
                <a:solidFill>
                  <a:schemeClr val="tx1"/>
                </a:solidFill>
                <a:effectLst/>
                <a:ea typeface="宋体" panose="02010600030101010101" pitchFamily="2" charset="-122"/>
                <a:cs typeface="宋体" panose="02010600030101010101" pitchFamily="2" charset="-122"/>
                <a:sym typeface="+mn-ea"/>
              </a:rPr>
              <a:t>1</a:t>
            </a:r>
            <a:r>
              <a:rPr lang="zh-CN" altLang="en-US" sz="4800" dirty="0">
                <a:solidFill>
                  <a:schemeClr val="tx1"/>
                </a:solidFill>
                <a:effectLst/>
                <a:ea typeface="宋体" panose="02010600030101010101" pitchFamily="2" charset="-122"/>
                <a:cs typeface="宋体" panose="02010600030101010101" pitchFamily="2" charset="-122"/>
                <a:sym typeface="+mn-ea"/>
              </a:rPr>
              <a:t>和表</a:t>
            </a:r>
            <a:r>
              <a:rPr lang="en-US" altLang="zh-CN" sz="4800" dirty="0">
                <a:solidFill>
                  <a:schemeClr val="tx1"/>
                </a:solidFill>
                <a:effectLst/>
                <a:ea typeface="宋体" panose="02010600030101010101" pitchFamily="2" charset="-122"/>
                <a:cs typeface="宋体" panose="02010600030101010101" pitchFamily="2" charset="-122"/>
                <a:sym typeface="+mn-ea"/>
              </a:rPr>
              <a:t>2</a:t>
            </a:r>
            <a:r>
              <a:rPr lang="zh-CN" altLang="en-US" sz="4800" dirty="0">
                <a:solidFill>
                  <a:schemeClr val="tx1"/>
                </a:solidFill>
                <a:effectLst/>
                <a:ea typeface="宋体" panose="02010600030101010101" pitchFamily="2" charset="-122"/>
                <a:cs typeface="宋体" panose="02010600030101010101" pitchFamily="2" charset="-122"/>
                <a:sym typeface="+mn-ea"/>
              </a:rPr>
              <a:t>概括</a:t>
            </a:r>
            <a:r>
              <a:rPr lang="en-US" altLang="zh-CN" sz="4800" dirty="0">
                <a:solidFill>
                  <a:schemeClr val="tx1"/>
                </a:solidFill>
                <a:effectLst/>
                <a:ea typeface="宋体" panose="02010600030101010101" pitchFamily="2" charset="-122"/>
                <a:cs typeface="宋体" panose="02010600030101010101" pitchFamily="2" charset="-122"/>
                <a:sym typeface="+mn-ea"/>
              </a:rPr>
              <a:t>2011</a:t>
            </a:r>
            <a:r>
              <a:rPr lang="zh-CN" altLang="en-US" sz="4800" dirty="0">
                <a:solidFill>
                  <a:schemeClr val="tx1"/>
                </a:solidFill>
                <a:effectLst/>
                <a:ea typeface="宋体" panose="02010600030101010101" pitchFamily="2" charset="-122"/>
                <a:cs typeface="宋体" panose="02010600030101010101" pitchFamily="2" charset="-122"/>
                <a:sym typeface="+mn-ea"/>
              </a:rPr>
              <a:t>～</a:t>
            </a:r>
            <a:r>
              <a:rPr lang="en-US" altLang="zh-CN" sz="4800" dirty="0">
                <a:solidFill>
                  <a:schemeClr val="tx1"/>
                </a:solidFill>
                <a:effectLst/>
                <a:ea typeface="宋体" panose="02010600030101010101" pitchFamily="2" charset="-122"/>
                <a:cs typeface="宋体" panose="02010600030101010101" pitchFamily="2" charset="-122"/>
                <a:sym typeface="+mn-ea"/>
              </a:rPr>
              <a:t>2014</a:t>
            </a:r>
            <a:r>
              <a:rPr lang="zh-CN" altLang="en-US" sz="4800" dirty="0">
                <a:solidFill>
                  <a:schemeClr val="tx1"/>
                </a:solidFill>
                <a:effectLst/>
                <a:ea typeface="宋体" panose="02010600030101010101" pitchFamily="2" charset="-122"/>
                <a:cs typeface="宋体" panose="02010600030101010101" pitchFamily="2" charset="-122"/>
                <a:sym typeface="+mn-ea"/>
              </a:rPr>
              <a:t>年中国城镇人口数变化情况并分析其可能原因。（</a:t>
            </a:r>
            <a:r>
              <a:rPr lang="en-US" altLang="zh-CN" sz="4800" dirty="0">
                <a:solidFill>
                  <a:schemeClr val="tx1"/>
                </a:solidFill>
                <a:effectLst/>
                <a:ea typeface="宋体" panose="02010600030101010101" pitchFamily="2" charset="-122"/>
                <a:cs typeface="宋体" panose="02010600030101010101" pitchFamily="2" charset="-122"/>
                <a:sym typeface="+mn-ea"/>
              </a:rPr>
              <a:t>25</a:t>
            </a:r>
            <a:r>
              <a:rPr lang="zh-CN" altLang="en-US" sz="4800" dirty="0">
                <a:solidFill>
                  <a:schemeClr val="tx1"/>
                </a:solidFill>
                <a:effectLst/>
                <a:ea typeface="宋体" panose="02010600030101010101" pitchFamily="2" charset="-122"/>
                <a:cs typeface="宋体" panose="02010600030101010101" pitchFamily="2" charset="-122"/>
                <a:sym typeface="+mn-ea"/>
              </a:rPr>
              <a:t>分）要求：概括分析恰当，条理清晰，不超过</a:t>
            </a:r>
            <a:r>
              <a:rPr lang="en-US" altLang="zh-CN" sz="4800" dirty="0">
                <a:solidFill>
                  <a:schemeClr val="tx1"/>
                </a:solidFill>
                <a:effectLst/>
                <a:ea typeface="宋体" panose="02010600030101010101" pitchFamily="2" charset="-122"/>
                <a:cs typeface="宋体" panose="02010600030101010101" pitchFamily="2" charset="-122"/>
                <a:sym typeface="+mn-ea"/>
              </a:rPr>
              <a:t>100</a:t>
            </a:r>
            <a:r>
              <a:rPr lang="zh-CN" altLang="en-US" sz="4800" dirty="0">
                <a:solidFill>
                  <a:schemeClr val="tx1"/>
                </a:solidFill>
                <a:effectLst/>
                <a:ea typeface="宋体" panose="02010600030101010101" pitchFamily="2" charset="-122"/>
                <a:cs typeface="宋体" panose="02010600030101010101" pitchFamily="2" charset="-122"/>
                <a:sym typeface="+mn-ea"/>
              </a:rPr>
              <a:t>字。</a:t>
            </a: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en-US" sz="4800" b="1"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58583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三、</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实务</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处理</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ffectLst/>
                <a:ea typeface="宋体" panose="02010600030101010101" pitchFamily="2" charset="-122"/>
                <a:cs typeface="宋体" panose="02010600030101010101" pitchFamily="2" charset="-122"/>
                <a:sym typeface="+mn-ea"/>
              </a:rPr>
              <a:t>【真题</a:t>
            </a:r>
            <a:r>
              <a:rPr lang="en-US" altLang="zh-CN" sz="4800" dirty="0">
                <a:effectLst/>
                <a:ea typeface="宋体" panose="02010600030101010101" pitchFamily="2" charset="-122"/>
                <a:cs typeface="宋体" panose="02010600030101010101" pitchFamily="2" charset="-122"/>
                <a:sym typeface="+mn-ea"/>
              </a:rPr>
              <a:t>1</a:t>
            </a:r>
            <a:r>
              <a:rPr lang="zh-CN" altLang="en-US" sz="4800" dirty="0">
                <a:effectLst/>
                <a:ea typeface="宋体" panose="02010600030101010101" pitchFamily="2" charset="-122"/>
                <a:cs typeface="宋体" panose="02010600030101010101" pitchFamily="2" charset="-122"/>
                <a:sym typeface="+mn-ea"/>
              </a:rPr>
              <a:t>】请根据资料</a:t>
            </a:r>
            <a:r>
              <a:rPr lang="en-US" altLang="zh-CN" sz="4800" dirty="0">
                <a:effectLst/>
                <a:ea typeface="宋体" panose="02010600030101010101" pitchFamily="2" charset="-122"/>
                <a:cs typeface="宋体" panose="02010600030101010101" pitchFamily="2" charset="-122"/>
                <a:sym typeface="+mn-ea"/>
              </a:rPr>
              <a:t>1</a:t>
            </a:r>
            <a:r>
              <a:rPr lang="zh-CN" altLang="en-US" sz="4800" dirty="0">
                <a:effectLst/>
                <a:ea typeface="宋体" panose="02010600030101010101" pitchFamily="2" charset="-122"/>
                <a:cs typeface="宋体" panose="02010600030101010101" pitchFamily="2" charset="-122"/>
                <a:sym typeface="+mn-ea"/>
              </a:rPr>
              <a:t>（材料</a:t>
            </a:r>
            <a:r>
              <a:rPr lang="en-US" altLang="zh-CN" sz="4800" dirty="0">
                <a:effectLst/>
                <a:ea typeface="宋体" panose="02010600030101010101" pitchFamily="2" charset="-122"/>
                <a:cs typeface="宋体" panose="02010600030101010101" pitchFamily="2" charset="-122"/>
                <a:sym typeface="+mn-ea"/>
              </a:rPr>
              <a:t>2</a:t>
            </a:r>
            <a:r>
              <a:rPr lang="zh-CN" altLang="en-US" sz="4800" dirty="0">
                <a:effectLst/>
                <a:ea typeface="宋体" panose="02010600030101010101" pitchFamily="2" charset="-122"/>
                <a:cs typeface="宋体" panose="02010600030101010101" pitchFamily="2" charset="-122"/>
                <a:sym typeface="+mn-ea"/>
              </a:rPr>
              <a:t>中的资料</a:t>
            </a:r>
            <a:r>
              <a:rPr lang="en-US" altLang="zh-CN" sz="4800" dirty="0">
                <a:effectLst/>
                <a:ea typeface="宋体" panose="02010600030101010101" pitchFamily="2" charset="-122"/>
                <a:cs typeface="宋体" panose="02010600030101010101" pitchFamily="2" charset="-122"/>
                <a:sym typeface="+mn-ea"/>
              </a:rPr>
              <a:t>1</a:t>
            </a:r>
            <a:r>
              <a:rPr lang="zh-CN" altLang="en-US" sz="4800" dirty="0">
                <a:effectLst/>
                <a:ea typeface="宋体" panose="02010600030101010101" pitchFamily="2" charset="-122"/>
                <a:cs typeface="宋体" panose="02010600030101010101" pitchFamily="2" charset="-122"/>
                <a:sym typeface="+mn-ea"/>
              </a:rPr>
              <a:t>），分析</a:t>
            </a:r>
            <a:r>
              <a:rPr lang="en-US" altLang="zh-CN" sz="4800" dirty="0">
                <a:effectLst/>
                <a:ea typeface="宋体" panose="02010600030101010101" pitchFamily="2" charset="-122"/>
                <a:cs typeface="宋体" panose="02010600030101010101" pitchFamily="2" charset="-122"/>
                <a:sym typeface="+mn-ea"/>
              </a:rPr>
              <a:t>2012</a:t>
            </a:r>
            <a:r>
              <a:rPr lang="zh-CN" altLang="en-US" sz="4800" dirty="0">
                <a:effectLst/>
                <a:ea typeface="宋体" panose="02010600030101010101" pitchFamily="2" charset="-122"/>
                <a:cs typeface="宋体" panose="02010600030101010101" pitchFamily="2" charset="-122"/>
                <a:sym typeface="+mn-ea"/>
              </a:rPr>
              <a:t>年全国废水及主要污染物的同比变化情况，</a:t>
            </a:r>
            <a:r>
              <a:rPr lang="zh-CN" altLang="en-US" sz="4800" dirty="0">
                <a:solidFill>
                  <a:srgbClr val="FF0000"/>
                </a:solidFill>
                <a:effectLst/>
                <a:ea typeface="宋体" panose="02010600030101010101" pitchFamily="2" charset="-122"/>
                <a:cs typeface="宋体" panose="02010600030101010101" pitchFamily="2" charset="-122"/>
                <a:sym typeface="+mn-ea"/>
              </a:rPr>
              <a:t>并对下一步污染治理的重点提出简要的意见和建议</a:t>
            </a:r>
            <a:r>
              <a:rPr lang="zh-CN" altLang="en-US" sz="4800" dirty="0">
                <a:effectLst/>
                <a:ea typeface="宋体" panose="02010600030101010101" pitchFamily="2" charset="-122"/>
                <a:cs typeface="宋体" panose="02010600030101010101" pitchFamily="2" charset="-122"/>
                <a:sym typeface="+mn-ea"/>
              </a:rPr>
              <a:t>。（</a:t>
            </a:r>
            <a:r>
              <a:rPr lang="en-US" altLang="zh-CN" sz="4800" dirty="0">
                <a:effectLst/>
                <a:ea typeface="宋体" panose="02010600030101010101" pitchFamily="2" charset="-122"/>
                <a:cs typeface="宋体" panose="02010600030101010101" pitchFamily="2" charset="-122"/>
                <a:sym typeface="+mn-ea"/>
              </a:rPr>
              <a:t>20</a:t>
            </a:r>
            <a:r>
              <a:rPr lang="zh-CN" altLang="en-US" sz="4800" dirty="0">
                <a:effectLst/>
                <a:ea typeface="宋体" panose="02010600030101010101" pitchFamily="2" charset="-122"/>
                <a:cs typeface="宋体" panose="02010600030101010101" pitchFamily="2" charset="-122"/>
                <a:sym typeface="+mn-ea"/>
              </a:rPr>
              <a:t>分）</a:t>
            </a:r>
            <a:endParaRPr lang="zh-CN" altLang="en-US" sz="4800" dirty="0">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effectLst/>
                <a:ea typeface="宋体" panose="02010600030101010101" pitchFamily="2" charset="-122"/>
                <a:cs typeface="宋体" panose="02010600030101010101" pitchFamily="2" charset="-122"/>
                <a:sym typeface="+mn-ea"/>
              </a:rPr>
              <a:t>【真题</a:t>
            </a:r>
            <a:r>
              <a:rPr lang="en-US" altLang="zh-CN" sz="4800" dirty="0">
                <a:effectLst/>
                <a:ea typeface="宋体" panose="02010600030101010101" pitchFamily="2" charset="-122"/>
                <a:cs typeface="宋体" panose="02010600030101010101" pitchFamily="2" charset="-122"/>
                <a:sym typeface="+mn-ea"/>
              </a:rPr>
              <a:t>2</a:t>
            </a:r>
            <a:r>
              <a:rPr lang="zh-CN" altLang="en-US" sz="4800" dirty="0">
                <a:effectLst/>
                <a:ea typeface="宋体" panose="02010600030101010101" pitchFamily="2" charset="-122"/>
                <a:cs typeface="宋体" panose="02010600030101010101" pitchFamily="2" charset="-122"/>
                <a:sym typeface="+mn-ea"/>
              </a:rPr>
              <a:t>】根据表</a:t>
            </a:r>
            <a:r>
              <a:rPr lang="en-US" altLang="zh-CN" sz="4800" dirty="0">
                <a:effectLst/>
                <a:ea typeface="宋体" panose="02010600030101010101" pitchFamily="2" charset="-122"/>
                <a:cs typeface="宋体" panose="02010600030101010101" pitchFamily="2" charset="-122"/>
                <a:sym typeface="+mn-ea"/>
              </a:rPr>
              <a:t>1</a:t>
            </a:r>
            <a:r>
              <a:rPr lang="zh-CN" altLang="en-US" sz="4800" dirty="0">
                <a:effectLst/>
                <a:ea typeface="宋体" panose="02010600030101010101" pitchFamily="2" charset="-122"/>
                <a:cs typeface="宋体" panose="02010600030101010101" pitchFamily="2" charset="-122"/>
                <a:sym typeface="+mn-ea"/>
              </a:rPr>
              <a:t>和表</a:t>
            </a:r>
            <a:r>
              <a:rPr lang="en-US" altLang="zh-CN" sz="4800" dirty="0">
                <a:effectLst/>
                <a:ea typeface="宋体" panose="02010600030101010101" pitchFamily="2" charset="-122"/>
                <a:cs typeface="宋体" panose="02010600030101010101" pitchFamily="2" charset="-122"/>
                <a:sym typeface="+mn-ea"/>
              </a:rPr>
              <a:t>2</a:t>
            </a:r>
            <a:r>
              <a:rPr lang="zh-CN" altLang="en-US" sz="4800" dirty="0">
                <a:effectLst/>
                <a:ea typeface="宋体" panose="02010600030101010101" pitchFamily="2" charset="-122"/>
                <a:cs typeface="宋体" panose="02010600030101010101" pitchFamily="2" charset="-122"/>
                <a:sym typeface="+mn-ea"/>
              </a:rPr>
              <a:t>概括</a:t>
            </a:r>
            <a:r>
              <a:rPr lang="en-US" altLang="zh-CN" sz="4800" dirty="0">
                <a:effectLst/>
                <a:ea typeface="宋体" panose="02010600030101010101" pitchFamily="2" charset="-122"/>
                <a:cs typeface="宋体" panose="02010600030101010101" pitchFamily="2" charset="-122"/>
                <a:sym typeface="+mn-ea"/>
              </a:rPr>
              <a:t>2011</a:t>
            </a:r>
            <a:r>
              <a:rPr lang="zh-CN" altLang="en-US" sz="4800" dirty="0">
                <a:effectLst/>
                <a:ea typeface="宋体" panose="02010600030101010101" pitchFamily="2" charset="-122"/>
                <a:cs typeface="宋体" panose="02010600030101010101" pitchFamily="2" charset="-122"/>
                <a:sym typeface="+mn-ea"/>
              </a:rPr>
              <a:t>～</a:t>
            </a:r>
            <a:r>
              <a:rPr lang="en-US" altLang="zh-CN" sz="4800" dirty="0">
                <a:effectLst/>
                <a:ea typeface="宋体" panose="02010600030101010101" pitchFamily="2" charset="-122"/>
                <a:cs typeface="宋体" panose="02010600030101010101" pitchFamily="2" charset="-122"/>
                <a:sym typeface="+mn-ea"/>
              </a:rPr>
              <a:t>2014</a:t>
            </a:r>
            <a:r>
              <a:rPr lang="zh-CN" altLang="en-US" sz="4800" dirty="0">
                <a:effectLst/>
                <a:ea typeface="宋体" panose="02010600030101010101" pitchFamily="2" charset="-122"/>
                <a:cs typeface="宋体" panose="02010600030101010101" pitchFamily="2" charset="-122"/>
                <a:sym typeface="+mn-ea"/>
              </a:rPr>
              <a:t>年中国城镇人口数变化情况</a:t>
            </a:r>
            <a:r>
              <a:rPr lang="zh-CN" altLang="en-US" sz="4800" dirty="0">
                <a:solidFill>
                  <a:srgbClr val="FF0000"/>
                </a:solidFill>
                <a:effectLst/>
                <a:ea typeface="宋体" panose="02010600030101010101" pitchFamily="2" charset="-122"/>
                <a:cs typeface="宋体" panose="02010600030101010101" pitchFamily="2" charset="-122"/>
                <a:sym typeface="+mn-ea"/>
              </a:rPr>
              <a:t>并分析其可能原因</a:t>
            </a:r>
            <a:r>
              <a:rPr lang="zh-CN" altLang="en-US" sz="4800" dirty="0">
                <a:effectLst/>
                <a:ea typeface="宋体" panose="02010600030101010101" pitchFamily="2" charset="-122"/>
                <a:cs typeface="宋体" panose="02010600030101010101" pitchFamily="2" charset="-122"/>
                <a:sym typeface="+mn-ea"/>
              </a:rPr>
              <a:t>。（</a:t>
            </a:r>
            <a:r>
              <a:rPr lang="en-US" altLang="zh-CN" sz="4800" dirty="0">
                <a:effectLst/>
                <a:ea typeface="宋体" panose="02010600030101010101" pitchFamily="2" charset="-122"/>
                <a:cs typeface="宋体" panose="02010600030101010101" pitchFamily="2" charset="-122"/>
                <a:sym typeface="+mn-ea"/>
              </a:rPr>
              <a:t>25</a:t>
            </a:r>
            <a:r>
              <a:rPr lang="zh-CN" altLang="en-US" sz="4800" dirty="0">
                <a:effectLst/>
                <a:ea typeface="宋体" panose="02010600030101010101" pitchFamily="2" charset="-122"/>
                <a:cs typeface="宋体" panose="02010600030101010101" pitchFamily="2" charset="-122"/>
                <a:sym typeface="+mn-ea"/>
              </a:rPr>
              <a:t>分）要求：概括分析恰当，条理清晰，不超过</a:t>
            </a:r>
            <a:r>
              <a:rPr lang="en-US" altLang="zh-CN" sz="4800" dirty="0">
                <a:effectLst/>
                <a:ea typeface="宋体" panose="02010600030101010101" pitchFamily="2" charset="-122"/>
                <a:cs typeface="宋体" panose="02010600030101010101" pitchFamily="2" charset="-122"/>
                <a:sym typeface="+mn-ea"/>
              </a:rPr>
              <a:t>100</a:t>
            </a:r>
            <a:r>
              <a:rPr lang="zh-CN" altLang="en-US" sz="4800" dirty="0">
                <a:effectLst/>
                <a:ea typeface="宋体" panose="02010600030101010101" pitchFamily="2" charset="-122"/>
                <a:cs typeface="宋体" panose="02010600030101010101" pitchFamily="2" charset="-122"/>
                <a:sym typeface="+mn-ea"/>
              </a:rPr>
              <a:t>字。</a:t>
            </a: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zh-CN" sz="48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287655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indent="0" algn="just">
              <a:lnSpc>
                <a:spcPct val="150000"/>
              </a:lnSpc>
              <a:spcBef>
                <a:spcPts val="600"/>
              </a:spcBef>
              <a:spcAft>
                <a:spcPts val="600"/>
              </a:spcAft>
              <a:buFont typeface="Wingdings" panose="05000000000000000000" charset="0"/>
              <a:buNone/>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三、</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实务处理</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基于材料中的内容，结合实际分析其背后的原因、影响、</a:t>
            </a:r>
            <a:r>
              <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rPr>
              <a:t>对策</a:t>
            </a:r>
            <a:endParaRPr lang="zh-CN" altLang="en-US" sz="5400"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26262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三、</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实务</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处理</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主体分析法：</a:t>
            </a: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主体分析法是通过明确问题涉及的各类主体，如政府部门、企业、社会组织、个人等，从不同主体的角度出发，分析原因、影响和对策。</a:t>
            </a:r>
            <a:endParaRPr lang="zh-CN" altLang="en-US" sz="6000" dirty="0">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r>
              <a:rPr lang="zh-CN" altLang="en-US" sz="6000" dirty="0">
                <a:effectLst/>
                <a:ea typeface="宋体" panose="02010600030101010101" pitchFamily="2" charset="-122"/>
                <a:cs typeface="宋体" panose="02010600030101010101" pitchFamily="2" charset="-122"/>
                <a:sym typeface="+mn-ea"/>
              </a:rPr>
              <a:t>【真题范例】分析中国城镇人口比例上升的原因。</a:t>
            </a:r>
            <a:endParaRPr lang="zh-CN" altLang="en-US" sz="6000" dirty="0">
              <a:effectLst/>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zh-CN" sz="5400" kern="0" spc="0" noProof="0" dirty="0" smtClean="0">
              <a:ln>
                <a:noFill/>
              </a:ln>
              <a:solidFill>
                <a:prstClr val="black"/>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241806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三、</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实务</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处理</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主体分析法：</a:t>
            </a: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主体分析法是通过明确问题涉及的各类主体，如政府部门、企业、社会组织、个人等，从不同主体的角度出发，分析原因、影响和对策。</a:t>
            </a:r>
            <a:endParaRPr lang="zh-CN" altLang="en-US" sz="6000" dirty="0">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r>
              <a:rPr lang="zh-CN" altLang="en-US" sz="6000" dirty="0">
                <a:effectLst/>
                <a:ea typeface="宋体" panose="02010600030101010101" pitchFamily="2" charset="-122"/>
                <a:cs typeface="宋体" panose="02010600030101010101" pitchFamily="2" charset="-122"/>
                <a:sym typeface="+mn-ea"/>
              </a:rPr>
              <a:t>【真题范例】分析中国城镇人口比例上升的原因。</a:t>
            </a:r>
            <a:endParaRPr lang="zh-CN" altLang="en-US" sz="6000" dirty="0">
              <a:effectLst/>
              <a:ea typeface="宋体" panose="02010600030101010101" pitchFamily="2" charset="-122"/>
              <a:cs typeface="宋体" panose="02010600030101010101" pitchFamily="2" charset="-122"/>
              <a:sym typeface="+mn-ea"/>
            </a:endParaRPr>
          </a:p>
          <a:p>
            <a:pPr indent="342900" algn="just" defTabSz="685800">
              <a:lnSpc>
                <a:spcPct val="150000"/>
              </a:lnSpc>
              <a:defRPr/>
            </a:pPr>
            <a:r>
              <a:rPr lang="zh-CN" altLang="en-US" sz="6000" b="1" dirty="0">
                <a:solidFill>
                  <a:srgbClr val="FF0000"/>
                </a:solidFill>
                <a:effectLst/>
                <a:ea typeface="宋体" panose="02010600030101010101" pitchFamily="2" charset="-122"/>
                <a:cs typeface="宋体" panose="02010600030101010101" pitchFamily="2" charset="-122"/>
                <a:sym typeface="+mn-ea"/>
              </a:rPr>
              <a:t>政府：积极推进城镇化</a:t>
            </a:r>
            <a:endParaRPr lang="zh-CN" altLang="en-US" sz="6000" b="1" dirty="0">
              <a:solidFill>
                <a:srgbClr val="FF0000"/>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r>
              <a:rPr lang="zh-CN" altLang="en-US" sz="6000" b="1" dirty="0">
                <a:solidFill>
                  <a:srgbClr val="FF0000"/>
                </a:solidFill>
                <a:effectLst/>
                <a:ea typeface="宋体" panose="02010600030101010101" pitchFamily="2" charset="-122"/>
                <a:cs typeface="宋体" panose="02010600030101010101" pitchFamily="2" charset="-122"/>
                <a:sym typeface="+mn-ea"/>
              </a:rPr>
              <a:t>企业：城镇建厂生产吸引就业</a:t>
            </a:r>
            <a:endParaRPr lang="zh-CN" altLang="en-US" sz="6000" b="1" dirty="0">
              <a:solidFill>
                <a:srgbClr val="FF0000"/>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r>
              <a:rPr lang="zh-CN" altLang="en-US" sz="6000" b="1" dirty="0">
                <a:solidFill>
                  <a:srgbClr val="FF0000"/>
                </a:solidFill>
                <a:effectLst/>
                <a:ea typeface="宋体" panose="02010600030101010101" pitchFamily="2" charset="-122"/>
                <a:cs typeface="宋体" panose="02010600030101010101" pitchFamily="2" charset="-122"/>
                <a:sym typeface="+mn-ea"/>
              </a:rPr>
              <a:t>群众：追求更便捷的生活</a:t>
            </a:r>
            <a:endParaRPr lang="zh-CN" altLang="en-US" sz="6000" b="1" dirty="0">
              <a:solidFill>
                <a:srgbClr val="FF0000"/>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en-US" sz="6000" b="1" kern="0" spc="0" noProof="0" dirty="0" smtClean="0">
              <a:ln>
                <a:noFill/>
              </a:ln>
              <a:solidFill>
                <a:srgbClr val="FF0000"/>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40168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三、</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实务</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处理</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维度分析法：</a:t>
            </a: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从不同的维度，</a:t>
            </a: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如制度、投入、观念、管理等，对问题进行全面分析，更深入、系统地认识问题，从而提出全面有效的解决对策。</a:t>
            </a:r>
            <a:endParaRPr lang="zh-CN" altLang="en-US" sz="6000" dirty="0">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r>
              <a:rPr lang="zh-CN" altLang="en-US" sz="6000" dirty="0">
                <a:effectLst/>
                <a:ea typeface="宋体" panose="02010600030101010101" pitchFamily="2" charset="-122"/>
                <a:cs typeface="宋体" panose="02010600030101010101" pitchFamily="2" charset="-122"/>
                <a:sym typeface="+mn-ea"/>
              </a:rPr>
              <a:t>【真题范例】</a:t>
            </a:r>
            <a:r>
              <a:rPr lang="zh-CN" altLang="en-US" sz="6000" dirty="0">
                <a:effectLst/>
                <a:ea typeface="宋体" panose="02010600030101010101" pitchFamily="2" charset="-122"/>
                <a:cs typeface="宋体" panose="02010600030101010101" pitchFamily="2" charset="-122"/>
                <a:sym typeface="+mn-ea"/>
              </a:rPr>
              <a:t>针对污染治理的重点提出简要的意见和建议</a:t>
            </a:r>
            <a:endParaRPr lang="zh-CN" altLang="en-US" sz="6000" b="1" dirty="0">
              <a:solidFill>
                <a:schemeClr val="tx1"/>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en-US" sz="6000" b="1"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1255649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三、</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实务</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处理</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indent="342900" algn="just" defTabSz="685800">
              <a:lnSpc>
                <a:spcPct val="150000"/>
              </a:lnSpc>
              <a:defRPr/>
            </a:pPr>
            <a:r>
              <a:rPr lang="zh-CN" altLang="en-US" sz="60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维度分析法：</a:t>
            </a:r>
            <a:r>
              <a:rPr lang="zh-CN" altLang="en-US" sz="6000" dirty="0">
                <a:effectLst/>
                <a:latin typeface="微软雅黑" panose="020B0503020204020204" charset="-122"/>
                <a:ea typeface="微软雅黑" panose="020B0503020204020204" charset="-122"/>
                <a:cs typeface="宋体" panose="02010600030101010101" pitchFamily="2" charset="-122"/>
                <a:sym typeface="+mn-ea"/>
              </a:rPr>
              <a:t>从不同的维度，如制度、投入、观念、管理等，对问题进行全面分析，更深入、系统地认识问题，从而提出全面有效的解决对策。</a:t>
            </a:r>
            <a:endParaRPr lang="zh-CN" altLang="en-US" sz="6000" dirty="0">
              <a:effectLst/>
              <a:latin typeface="微软雅黑" panose="020B0503020204020204" charset="-122"/>
              <a:ea typeface="微软雅黑" panose="020B0503020204020204" charset="-122"/>
              <a:cs typeface="宋体" panose="02010600030101010101" pitchFamily="2" charset="-122"/>
              <a:sym typeface="+mn-ea"/>
            </a:endParaRPr>
          </a:p>
          <a:p>
            <a:pPr indent="342900" algn="just" defTabSz="685800">
              <a:lnSpc>
                <a:spcPct val="150000"/>
              </a:lnSpc>
              <a:defRPr/>
            </a:pPr>
            <a:r>
              <a:rPr lang="zh-CN" altLang="en-US" sz="6000" dirty="0">
                <a:effectLst/>
                <a:ea typeface="宋体" panose="02010600030101010101" pitchFamily="2" charset="-122"/>
                <a:cs typeface="宋体" panose="02010600030101010101" pitchFamily="2" charset="-122"/>
                <a:sym typeface="+mn-ea"/>
              </a:rPr>
              <a:t>【真题范例】</a:t>
            </a:r>
            <a:r>
              <a:rPr lang="zh-CN" altLang="en-US" sz="6000" dirty="0">
                <a:effectLst/>
                <a:ea typeface="宋体" panose="02010600030101010101" pitchFamily="2" charset="-122"/>
                <a:cs typeface="宋体" panose="02010600030101010101" pitchFamily="2" charset="-122"/>
                <a:sym typeface="+mn-ea"/>
              </a:rPr>
              <a:t>针对污染治理的重点提出简要的意见和建议</a:t>
            </a:r>
            <a:endParaRPr lang="zh-CN" altLang="en-US" sz="6000" dirty="0">
              <a:effectLst/>
              <a:ea typeface="宋体" panose="02010600030101010101" pitchFamily="2" charset="-122"/>
              <a:cs typeface="宋体" panose="02010600030101010101" pitchFamily="2" charset="-122"/>
              <a:sym typeface="+mn-ea"/>
            </a:endParaRPr>
          </a:p>
          <a:p>
            <a:pPr indent="342900" algn="just" defTabSz="685800">
              <a:lnSpc>
                <a:spcPct val="150000"/>
              </a:lnSpc>
              <a:defRPr/>
            </a:pPr>
            <a:r>
              <a:rPr lang="zh-CN" altLang="en-US" sz="6000" dirty="0">
                <a:solidFill>
                  <a:srgbClr val="FF0000"/>
                </a:solidFill>
                <a:effectLst/>
                <a:ea typeface="宋体" panose="02010600030101010101" pitchFamily="2" charset="-122"/>
                <a:cs typeface="宋体" panose="02010600030101010101" pitchFamily="2" charset="-122"/>
                <a:sym typeface="+mn-ea"/>
              </a:rPr>
              <a:t>制度：完善环境保护制度，对于污染行为从重处罚</a:t>
            </a:r>
            <a:endParaRPr lang="zh-CN" altLang="en-US" sz="6000" dirty="0">
              <a:solidFill>
                <a:srgbClr val="FF0000"/>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r>
              <a:rPr lang="zh-CN" altLang="en-US" sz="6000" dirty="0">
                <a:solidFill>
                  <a:srgbClr val="FF0000"/>
                </a:solidFill>
                <a:effectLst/>
                <a:ea typeface="宋体" panose="02010600030101010101" pitchFamily="2" charset="-122"/>
                <a:cs typeface="宋体" panose="02010600030101010101" pitchFamily="2" charset="-122"/>
                <a:sym typeface="+mn-ea"/>
              </a:rPr>
              <a:t>投入：投入资金、人员开展技术研发，提高污染处置水平</a:t>
            </a:r>
            <a:endParaRPr lang="zh-CN" altLang="en-US" sz="6000" dirty="0">
              <a:solidFill>
                <a:srgbClr val="FF0000"/>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r>
              <a:rPr lang="zh-CN" altLang="en-US" sz="6000" dirty="0">
                <a:solidFill>
                  <a:srgbClr val="FF0000"/>
                </a:solidFill>
                <a:effectLst/>
                <a:ea typeface="宋体" panose="02010600030101010101" pitchFamily="2" charset="-122"/>
                <a:cs typeface="宋体" panose="02010600030101010101" pitchFamily="2" charset="-122"/>
                <a:sym typeface="+mn-ea"/>
              </a:rPr>
              <a:t>观念：加强环保理念宣传、树立绿色发展理念</a:t>
            </a:r>
            <a:endParaRPr lang="zh-CN" altLang="en-US" sz="6000" b="1" dirty="0">
              <a:solidFill>
                <a:srgbClr val="FF0000"/>
              </a:solidFill>
              <a:effectLst/>
              <a:ea typeface="宋体" panose="02010600030101010101" pitchFamily="2" charset="-122"/>
              <a:cs typeface="宋体" panose="02010600030101010101" pitchFamily="2" charset="-122"/>
              <a:sym typeface="+mn-ea"/>
            </a:endParaRPr>
          </a:p>
          <a:p>
            <a:pPr indent="342900" algn="just" defTabSz="685800">
              <a:lnSpc>
                <a:spcPct val="150000"/>
              </a:lnSpc>
              <a:defRPr/>
            </a:pPr>
            <a:endParaRPr lang="zh-CN" altLang="en-US" sz="6000" b="1" kern="0" spc="0" noProof="0" dirty="0" smtClean="0">
              <a:ln>
                <a:noFill/>
              </a:ln>
              <a:solidFill>
                <a:srgbClr val="FF0000"/>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707005" y="2971800"/>
            <a:ext cx="18223230" cy="907923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答题方法</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rgbClr val="FF0000"/>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rgbClr val="FF0000"/>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8810605"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真题演练</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385020" cy="2962275"/>
          </a:xfrm>
          <a:prstGeom prst="rect">
            <a:avLst/>
          </a:prstGeom>
          <a:noFill/>
        </p:spPr>
        <p:txBody>
          <a:bodyPr wrap="square">
            <a:no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【例】</a:t>
            </a:r>
            <a:r>
              <a:rPr sz="5400" noProof="0" dirty="0" smtClean="0">
                <a:ln>
                  <a:noFill/>
                </a:ln>
                <a:effectLst/>
                <a:uLnTx/>
                <a:uFillTx/>
                <a:latin typeface="微软雅黑" panose="020B0503020204020204" charset="-122"/>
                <a:ea typeface="微软雅黑" panose="020B0503020204020204" charset="-122"/>
                <a:sym typeface="+mn-ea"/>
              </a:rPr>
              <a:t>以下为我国省际人口（不含重庆市和港、澳、台地区）迁出率、迁入率的分布图。其中，图 1 为 1995-2000 年我国省际人口迁出率、迁入率分布图，图 2 为 2005-2010 年我国省际人口迁出率、迁入率分布图。图中每一个黑点代表一个省级行政区。</a:t>
            </a:r>
            <a:endParaRPr sz="5400" noProof="0" dirty="0" smtClean="0">
              <a:ln>
                <a:noFill/>
              </a:ln>
              <a:effectLst/>
              <a:uLnTx/>
              <a:uFillTx/>
              <a:latin typeface="微软雅黑" panose="020B0503020204020204" charset="-122"/>
              <a:ea typeface="微软雅黑" panose="020B0503020204020204" charset="-122"/>
            </a:endParaRPr>
          </a:p>
          <a:p>
            <a:pPr algn="l">
              <a:lnSpc>
                <a:spcPct val="150000"/>
              </a:lnSpc>
              <a:defRPr/>
            </a:pPr>
            <a:endPar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pic>
        <p:nvPicPr>
          <p:cNvPr id="4" name="图片 3"/>
          <p:cNvPicPr>
            <a:picLocks noChangeAspect="1"/>
          </p:cNvPicPr>
          <p:nvPr/>
        </p:nvPicPr>
        <p:blipFill>
          <a:blip r:embed="rId1"/>
          <a:stretch>
            <a:fillRect/>
          </a:stretch>
        </p:blipFill>
        <p:spPr>
          <a:xfrm>
            <a:off x="958215" y="7516495"/>
            <a:ext cx="10133330" cy="6050280"/>
          </a:xfrm>
          <a:prstGeom prst="rect">
            <a:avLst/>
          </a:prstGeom>
        </p:spPr>
      </p:pic>
      <p:pic>
        <p:nvPicPr>
          <p:cNvPr id="6" name="图片 5"/>
          <p:cNvPicPr>
            <a:picLocks noChangeAspect="1"/>
          </p:cNvPicPr>
          <p:nvPr/>
        </p:nvPicPr>
        <p:blipFill>
          <a:blip r:embed="rId2"/>
          <a:stretch>
            <a:fillRect/>
          </a:stretch>
        </p:blipFill>
        <p:spPr>
          <a:xfrm>
            <a:off x="12229465" y="7447280"/>
            <a:ext cx="10191750" cy="611949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8810605"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真题演练</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61195" cy="2962275"/>
          </a:xfrm>
          <a:prstGeom prst="rect">
            <a:avLst/>
          </a:prstGeom>
          <a:noFill/>
        </p:spPr>
        <p:txBody>
          <a:bodyPr wrap="square">
            <a:noAutofit/>
          </a:bodyPr>
          <a:lstStyle>
            <a:defPPr>
              <a:defRPr lang="en-US"/>
            </a:defPPr>
            <a:lvl1pPr marL="17145" algn="just">
              <a:defRPr b="1" u="none">
                <a:latin typeface="宋体" panose="02010600030101010101" pitchFamily="2" charset="-122"/>
              </a:defRPr>
            </a:lvl1pPr>
          </a:lstStyle>
          <a:p>
            <a:pPr marL="0" indent="0" algn="just">
              <a:lnSpc>
                <a:spcPct val="150000"/>
              </a:lnSpc>
              <a:spcBef>
                <a:spcPts val="600"/>
              </a:spcBef>
              <a:spcAft>
                <a:spcPts val="600"/>
              </a:spcAft>
              <a:buNone/>
            </a:pPr>
            <a:r>
              <a:rPr sz="5400" noProof="0" dirty="0" smtClean="0">
                <a:ln>
                  <a:noFill/>
                </a:ln>
                <a:effectLst/>
                <a:uLnTx/>
                <a:latin typeface="微软雅黑" panose="020B0503020204020204" charset="-122"/>
                <a:ea typeface="微软雅黑" panose="020B0503020204020204" charset="-122"/>
                <a:sym typeface="+mn-ea"/>
              </a:rPr>
              <a:t>1.根据图 1 和图 2，说明江西省的人口迁移特点及人口迁移变化情况。 要求：简明扼要，不超过 75 字。</a:t>
            </a:r>
            <a:endParaRPr sz="5400" spc="0" noProof="0" dirty="0" smtClean="0">
              <a:ln>
                <a:noFill/>
              </a:ln>
              <a:effectLst/>
              <a:uLnTx/>
              <a:latin typeface="微软雅黑" panose="020B0503020204020204" charset="-122"/>
              <a:ea typeface="微软雅黑" panose="020B0503020204020204" charset="-122"/>
              <a:sym typeface="+mn-ea"/>
            </a:endParaRPr>
          </a:p>
          <a:p>
            <a:pPr algn="l">
              <a:lnSpc>
                <a:spcPct val="150000"/>
              </a:lnSpc>
              <a:defRPr/>
            </a:pP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pic>
        <p:nvPicPr>
          <p:cNvPr id="5" name="图片 4"/>
          <p:cNvPicPr>
            <a:picLocks noChangeAspect="1"/>
          </p:cNvPicPr>
          <p:nvPr/>
        </p:nvPicPr>
        <p:blipFill>
          <a:blip r:embed="rId1"/>
          <a:stretch>
            <a:fillRect/>
          </a:stretch>
        </p:blipFill>
        <p:spPr>
          <a:xfrm>
            <a:off x="0" y="5026660"/>
            <a:ext cx="11621135" cy="6938645"/>
          </a:xfrm>
          <a:prstGeom prst="rect">
            <a:avLst/>
          </a:prstGeom>
        </p:spPr>
      </p:pic>
      <p:pic>
        <p:nvPicPr>
          <p:cNvPr id="6" name="图片 5"/>
          <p:cNvPicPr>
            <a:picLocks noChangeAspect="1"/>
          </p:cNvPicPr>
          <p:nvPr/>
        </p:nvPicPr>
        <p:blipFill>
          <a:blip r:embed="rId2"/>
          <a:stretch>
            <a:fillRect/>
          </a:stretch>
        </p:blipFill>
        <p:spPr>
          <a:xfrm>
            <a:off x="11476990" y="5026660"/>
            <a:ext cx="11551285" cy="693610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rgbClr val="FF0000"/>
                  </a:solidFill>
                  <a:latin typeface="微软雅黑" panose="020B0503020204020204" charset="-122"/>
                  <a:ea typeface="微软雅黑" panose="020B0503020204020204" charset="-122"/>
                  <a:cs typeface="微软雅黑" panose="020B0503020204020204" charset="-122"/>
                </a:rPr>
                <a:t>1   </a:t>
              </a:r>
              <a:r>
                <a:rPr lang="zh-CN" altLang="en-US" sz="7200" b="1">
                  <a:solidFill>
                    <a:srgbClr val="FF0000"/>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8810605"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真题演练</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61195" cy="2962275"/>
          </a:xfrm>
          <a:prstGeom prst="rect">
            <a:avLst/>
          </a:prstGeom>
          <a:noFill/>
        </p:spPr>
        <p:txBody>
          <a:bodyPr wrap="square">
            <a:noAutofit/>
          </a:bodyPr>
          <a:lstStyle>
            <a:defPPr>
              <a:defRPr lang="en-US"/>
            </a:defPPr>
            <a:lvl1pPr marL="17145" algn="just">
              <a:defRPr b="1" u="none">
                <a:latin typeface="宋体" panose="02010600030101010101" pitchFamily="2" charset="-122"/>
              </a:defRPr>
            </a:lvl1pPr>
          </a:lstStyle>
          <a:p>
            <a:pPr marL="0" indent="0" algn="just">
              <a:lnSpc>
                <a:spcPct val="150000"/>
              </a:lnSpc>
              <a:spcBef>
                <a:spcPts val="600"/>
              </a:spcBef>
              <a:spcAft>
                <a:spcPts val="600"/>
              </a:spcAft>
              <a:buNone/>
            </a:pPr>
            <a:r>
              <a:rPr sz="5400" noProof="0" dirty="0" smtClean="0">
                <a:ln>
                  <a:noFill/>
                </a:ln>
                <a:effectLst/>
                <a:uLnTx/>
                <a:latin typeface="微软雅黑" panose="020B0503020204020204" charset="-122"/>
                <a:ea typeface="微软雅黑" panose="020B0503020204020204" charset="-122"/>
                <a:sym typeface="+mn-ea"/>
              </a:rPr>
              <a:t>1.根据图 1 和图 2，说明江西省的人口迁移特点及人口迁移变化情况。 要求：简明扼要，不超过 75 字。</a:t>
            </a:r>
            <a:endParaRPr sz="5400" spc="0" noProof="0" dirty="0" smtClean="0">
              <a:ln>
                <a:noFill/>
              </a:ln>
              <a:effectLst/>
              <a:uLnTx/>
              <a:latin typeface="微软雅黑" panose="020B0503020204020204" charset="-122"/>
              <a:ea typeface="微软雅黑" panose="020B0503020204020204" charset="-122"/>
              <a:sym typeface="+mn-ea"/>
            </a:endParaRPr>
          </a:p>
          <a:p>
            <a:pPr algn="l">
              <a:lnSpc>
                <a:spcPct val="150000"/>
              </a:lnSpc>
              <a:defRPr/>
            </a:pP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矩形 1"/>
          <p:cNvSpPr>
            <a:spLocks noGrp="1"/>
          </p:cNvSpPr>
          <p:nvPr/>
        </p:nvSpPr>
        <p:spPr>
          <a:xfrm>
            <a:off x="988695" y="6013450"/>
            <a:ext cx="22230080" cy="4761865"/>
          </a:xfrm>
          <a:prstGeom prst="rect">
            <a:avLst/>
          </a:prstGeom>
        </p:spPr>
        <p:txBody>
          <a:bodyPr vert="horz" wrap="square" lIns="101600" tIns="0" rIns="82550" bIns="0" rtlCol="0" anchor="t">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0"/>
              </a:spcAft>
              <a:buFont typeface="Wingdings" panose="05000000000000000000" charset="0"/>
              <a:buNone/>
            </a:pPr>
            <a:r>
              <a:rPr lang="zh-CN" sz="4400" spc="0" noProof="0" dirty="0" smtClean="0">
                <a:ln>
                  <a:noFill/>
                </a:ln>
                <a:solidFill>
                  <a:srgbClr val="FF0000"/>
                </a:solidFill>
                <a:effectLst/>
                <a:uLnTx/>
                <a:latin typeface="微软雅黑" panose="020B0503020204020204" charset="-122"/>
                <a:ea typeface="微软雅黑" panose="020B0503020204020204" charset="-122"/>
                <a:sym typeface="+mn-ea"/>
              </a:rPr>
              <a:t>【参考</a:t>
            </a:r>
            <a:r>
              <a:rPr lang="zh-CN" sz="4400" spc="0" noProof="0" dirty="0" smtClean="0">
                <a:ln>
                  <a:noFill/>
                </a:ln>
                <a:solidFill>
                  <a:srgbClr val="FF0000"/>
                </a:solidFill>
                <a:effectLst/>
                <a:uLnTx/>
                <a:latin typeface="微软雅黑" panose="020B0503020204020204" charset="-122"/>
                <a:ea typeface="微软雅黑" panose="020B0503020204020204" charset="-122"/>
                <a:sym typeface="+mn-ea"/>
              </a:rPr>
              <a:t>要点】</a:t>
            </a:r>
            <a:endParaRPr lang="zh-CN" sz="4400" spc="0" noProof="0" dirty="0" smtClean="0">
              <a:ln>
                <a:noFill/>
              </a:ln>
              <a:solidFill>
                <a:srgbClr val="FF0000"/>
              </a:solidFill>
              <a:effectLst/>
              <a:uLnTx/>
              <a:latin typeface="微软雅黑" panose="020B0503020204020204" charset="-122"/>
              <a:ea typeface="微软雅黑" panose="020B0503020204020204" charset="-122"/>
              <a:sym typeface="+mn-ea"/>
            </a:endParaRPr>
          </a:p>
          <a:p>
            <a:pPr marL="0" indent="0" algn="just">
              <a:lnSpc>
                <a:spcPct val="150000"/>
              </a:lnSpc>
              <a:spcAft>
                <a:spcPts val="0"/>
              </a:spcAft>
              <a:buFont typeface="Wingdings" panose="05000000000000000000" charset="0"/>
              <a:buNone/>
            </a:pPr>
            <a:r>
              <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rPr>
              <a:t>（</a:t>
            </a:r>
            <a:r>
              <a:rPr lang="en-US" altLang="zh-CN" sz="4400" spc="0" noProof="0" dirty="0" smtClean="0">
                <a:ln>
                  <a:noFill/>
                </a:ln>
                <a:solidFill>
                  <a:schemeClr val="tx1"/>
                </a:solidFill>
                <a:effectLst/>
                <a:uLnTx/>
                <a:latin typeface="微软雅黑" panose="020B0503020204020204" charset="-122"/>
                <a:ea typeface="微软雅黑" panose="020B0503020204020204" charset="-122"/>
                <a:sym typeface="+mn-ea"/>
              </a:rPr>
              <a:t>1</a:t>
            </a:r>
            <a:r>
              <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rPr>
              <a:t>）特点：江西省人口迁出率远高于迁入率。迁出率高于平均迁出率，迁入率低于平均迁入率，说明人口流失严重。</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ct val="150000"/>
              </a:lnSpc>
              <a:spcAft>
                <a:spcPts val="0"/>
              </a:spcAft>
              <a:buFont typeface="Wingdings" panose="05000000000000000000" charset="0"/>
              <a:buNone/>
            </a:pPr>
            <a:r>
              <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rPr>
              <a:t>（</a:t>
            </a:r>
            <a:r>
              <a:rPr lang="en-US" altLang="zh-CN" sz="4400" spc="0" noProof="0" dirty="0" smtClean="0">
                <a:ln>
                  <a:noFill/>
                </a:ln>
                <a:solidFill>
                  <a:schemeClr val="tx1"/>
                </a:solidFill>
                <a:effectLst/>
                <a:uLnTx/>
                <a:latin typeface="微软雅黑" panose="020B0503020204020204" charset="-122"/>
                <a:ea typeface="微软雅黑" panose="020B0503020204020204" charset="-122"/>
                <a:sym typeface="+mn-ea"/>
              </a:rPr>
              <a:t>2</a:t>
            </a:r>
            <a:r>
              <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rPr>
              <a:t>）变化情况：</a:t>
            </a:r>
            <a:r>
              <a:rPr lang="en-US" altLang="zh-CN" sz="4400" spc="0" noProof="0" dirty="0" smtClean="0">
                <a:ln>
                  <a:noFill/>
                </a:ln>
                <a:solidFill>
                  <a:schemeClr val="tx1"/>
                </a:solidFill>
                <a:effectLst/>
                <a:uLnTx/>
                <a:latin typeface="微软雅黑" panose="020B0503020204020204" charset="-122"/>
                <a:ea typeface="微软雅黑" panose="020B0503020204020204" charset="-122"/>
                <a:sym typeface="+mn-ea"/>
              </a:rPr>
              <a:t>2005-2010</a:t>
            </a:r>
            <a:r>
              <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rPr>
              <a:t>年江西省人口迁出率、迁入率均略高于</a:t>
            </a:r>
            <a:r>
              <a:rPr lang="en-US" altLang="zh-CN" sz="4400" spc="0" noProof="0" dirty="0" smtClean="0">
                <a:ln>
                  <a:noFill/>
                </a:ln>
                <a:solidFill>
                  <a:schemeClr val="tx1"/>
                </a:solidFill>
                <a:effectLst/>
                <a:uLnTx/>
                <a:latin typeface="微软雅黑" panose="020B0503020204020204" charset="-122"/>
                <a:ea typeface="微软雅黑" panose="020B0503020204020204" charset="-122"/>
                <a:sym typeface="+mn-ea"/>
              </a:rPr>
              <a:t>1995-2000 </a:t>
            </a:r>
            <a:r>
              <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rPr>
              <a:t>年。</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8810605"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真题演练</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61195" cy="2962275"/>
          </a:xfrm>
          <a:prstGeom prst="rect">
            <a:avLst/>
          </a:prstGeom>
          <a:noFill/>
        </p:spPr>
        <p:txBody>
          <a:bodyPr wrap="square">
            <a:noAutofit/>
          </a:bodyPr>
          <a:lstStyle>
            <a:defPPr>
              <a:defRPr lang="en-US"/>
            </a:defPPr>
            <a:lvl1pPr marL="17145" algn="just">
              <a:defRPr b="1" u="none">
                <a:latin typeface="宋体" panose="02010600030101010101" pitchFamily="2" charset="-122"/>
              </a:defRPr>
            </a:lvl1pPr>
          </a:lstStyle>
          <a:p>
            <a:pPr algn="l">
              <a:lnSpc>
                <a:spcPct val="150000"/>
              </a:lnSpc>
              <a:defRPr/>
            </a:pPr>
            <a:r>
              <a:rPr sz="5400" noProof="0" dirty="0" smtClean="0">
                <a:ln>
                  <a:noFill/>
                </a:ln>
                <a:effectLst/>
                <a:uLnTx/>
                <a:latin typeface="微软雅黑" panose="020B0503020204020204" charset="-122"/>
                <a:ea typeface="微软雅黑" panose="020B0503020204020204" charset="-122"/>
                <a:sym typeface="+mn-ea"/>
              </a:rPr>
              <a:t>2.根据图 1 和图 2，概括、比较北京市和上海市的人口迁移特点和变化情况。 要求：全面、准确，不超过 250 字。</a:t>
            </a:r>
            <a:endParaRPr sz="5400" spc="0" noProof="0" dirty="0" smtClean="0">
              <a:ln>
                <a:noFill/>
              </a:ln>
              <a:effectLst/>
              <a:uLnTx/>
              <a:latin typeface="微软雅黑" panose="020B0503020204020204" charset="-122"/>
              <a:ea typeface="微软雅黑" panose="020B0503020204020204" charset="-122"/>
              <a:sym typeface="+mn-ea"/>
            </a:endParaRPr>
          </a:p>
          <a:p>
            <a:pPr algn="l">
              <a:lnSpc>
                <a:spcPct val="150000"/>
              </a:lnSpc>
              <a:defRPr/>
            </a:pP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pic>
        <p:nvPicPr>
          <p:cNvPr id="5" name="图片 4"/>
          <p:cNvPicPr>
            <a:picLocks noChangeAspect="1"/>
          </p:cNvPicPr>
          <p:nvPr/>
        </p:nvPicPr>
        <p:blipFill>
          <a:blip r:embed="rId1"/>
          <a:stretch>
            <a:fillRect/>
          </a:stretch>
        </p:blipFill>
        <p:spPr>
          <a:xfrm>
            <a:off x="0" y="5026660"/>
            <a:ext cx="11621135" cy="6938645"/>
          </a:xfrm>
          <a:prstGeom prst="rect">
            <a:avLst/>
          </a:prstGeom>
        </p:spPr>
      </p:pic>
      <p:pic>
        <p:nvPicPr>
          <p:cNvPr id="6" name="图片 5"/>
          <p:cNvPicPr>
            <a:picLocks noChangeAspect="1"/>
          </p:cNvPicPr>
          <p:nvPr/>
        </p:nvPicPr>
        <p:blipFill>
          <a:blip r:embed="rId2"/>
          <a:stretch>
            <a:fillRect/>
          </a:stretch>
        </p:blipFill>
        <p:spPr>
          <a:xfrm>
            <a:off x="11476990" y="5026660"/>
            <a:ext cx="11551285" cy="693610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8810605"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真题演练</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61195" cy="2962275"/>
          </a:xfrm>
          <a:prstGeom prst="rect">
            <a:avLst/>
          </a:prstGeom>
          <a:noFill/>
        </p:spPr>
        <p:txBody>
          <a:bodyPr wrap="square">
            <a:noAutofit/>
          </a:bodyPr>
          <a:lstStyle>
            <a:defPPr>
              <a:defRPr lang="en-US"/>
            </a:defPPr>
            <a:lvl1pPr marL="17145" algn="just">
              <a:defRPr b="1" u="none">
                <a:latin typeface="宋体" panose="02010600030101010101" pitchFamily="2" charset="-122"/>
              </a:defRPr>
            </a:lvl1pPr>
          </a:lstStyle>
          <a:p>
            <a:pPr algn="l">
              <a:lnSpc>
                <a:spcPct val="150000"/>
              </a:lnSpc>
              <a:defRPr/>
            </a:pPr>
            <a:r>
              <a:rPr sz="5400" noProof="0" dirty="0" smtClean="0">
                <a:ln>
                  <a:noFill/>
                </a:ln>
                <a:effectLst/>
                <a:uLnTx/>
                <a:latin typeface="微软雅黑" panose="020B0503020204020204" charset="-122"/>
                <a:ea typeface="微软雅黑" panose="020B0503020204020204" charset="-122"/>
                <a:sym typeface="+mn-ea"/>
              </a:rPr>
              <a:t>2.根据图 1 和图 2，概括、比较北京市和上海市的人口迁移特点和变化情况。 要求：全面、准确，不超过 250 字。</a:t>
            </a:r>
            <a:endParaRPr sz="5400" spc="0" noProof="0" dirty="0" smtClean="0">
              <a:ln>
                <a:noFill/>
              </a:ln>
              <a:effectLst/>
              <a:uLnTx/>
              <a:latin typeface="微软雅黑" panose="020B0503020204020204" charset="-122"/>
              <a:ea typeface="微软雅黑" panose="020B0503020204020204" charset="-122"/>
              <a:sym typeface="+mn-ea"/>
            </a:endParaRPr>
          </a:p>
          <a:p>
            <a:pPr algn="l">
              <a:lnSpc>
                <a:spcPct val="150000"/>
              </a:lnSpc>
              <a:defRPr/>
            </a:pP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矩形 1"/>
          <p:cNvSpPr>
            <a:spLocks noGrp="1"/>
          </p:cNvSpPr>
          <p:nvPr/>
        </p:nvSpPr>
        <p:spPr>
          <a:xfrm>
            <a:off x="988695" y="6013450"/>
            <a:ext cx="22230080" cy="4761865"/>
          </a:xfrm>
          <a:prstGeom prst="rect">
            <a:avLst/>
          </a:prstGeom>
        </p:spPr>
        <p:txBody>
          <a:bodyPr vert="horz" wrap="square" lIns="101600" tIns="0" rIns="82550" bIns="0" rtlCol="0" anchor="t">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0"/>
              </a:spcAft>
              <a:buFont typeface="Wingdings" panose="05000000000000000000" charset="0"/>
              <a:buNone/>
            </a:pPr>
            <a:r>
              <a:rPr lang="zh-CN" sz="4400" spc="0" noProof="0" dirty="0" smtClean="0">
                <a:ln>
                  <a:noFill/>
                </a:ln>
                <a:solidFill>
                  <a:srgbClr val="FF0000"/>
                </a:solidFill>
                <a:effectLst/>
                <a:uLnTx/>
                <a:latin typeface="微软雅黑" panose="020B0503020204020204" charset="-122"/>
                <a:ea typeface="微软雅黑" panose="020B0503020204020204" charset="-122"/>
                <a:sym typeface="+mn-ea"/>
              </a:rPr>
              <a:t>【参考</a:t>
            </a:r>
            <a:r>
              <a:rPr lang="zh-CN" sz="4400" spc="0" noProof="0" dirty="0" smtClean="0">
                <a:ln>
                  <a:noFill/>
                </a:ln>
                <a:solidFill>
                  <a:srgbClr val="FF0000"/>
                </a:solidFill>
                <a:effectLst/>
                <a:uLnTx/>
                <a:latin typeface="微软雅黑" panose="020B0503020204020204" charset="-122"/>
                <a:ea typeface="微软雅黑" panose="020B0503020204020204" charset="-122"/>
                <a:sym typeface="+mn-ea"/>
              </a:rPr>
              <a:t>要点】</a:t>
            </a:r>
            <a:endParaRPr lang="zh-CN" sz="4400" spc="0" noProof="0" dirty="0" smtClean="0">
              <a:ln>
                <a:noFill/>
              </a:ln>
              <a:solidFill>
                <a:srgbClr val="FF0000"/>
              </a:solidFill>
              <a:effectLst/>
              <a:uLnTx/>
              <a:latin typeface="微软雅黑" panose="020B0503020204020204" charset="-122"/>
              <a:ea typeface="微软雅黑" panose="020B0503020204020204" charset="-122"/>
              <a:sym typeface="+mn-ea"/>
            </a:endParaRPr>
          </a:p>
          <a:p>
            <a:pPr marL="0" indent="0" algn="just">
              <a:lnSpc>
                <a:spcPts val="7080"/>
              </a:lnSpc>
              <a:spcBef>
                <a:spcPts val="600"/>
              </a:spcBef>
              <a:spcAft>
                <a:spcPts val="600"/>
              </a:spcAft>
              <a:buFont typeface="Wingdings" panose="05000000000000000000" charset="0"/>
              <a:buNone/>
            </a:pPr>
            <a:r>
              <a:rPr lang="zh-CN" altLang="en-US" sz="4400" spc="0" noProof="0" dirty="0" smtClean="0">
                <a:ln>
                  <a:noFill/>
                </a:ln>
                <a:effectLst/>
                <a:uLnTx/>
                <a:latin typeface="微软雅黑" panose="020B0503020204020204" charset="-122"/>
                <a:ea typeface="微软雅黑" panose="020B0503020204020204" charset="-122"/>
                <a:sym typeface="+mn-ea"/>
              </a:rPr>
              <a:t>（</a:t>
            </a:r>
            <a:r>
              <a:rPr lang="en-US" altLang="zh-CN" sz="4400" spc="0" noProof="0" dirty="0" smtClean="0">
                <a:ln>
                  <a:noFill/>
                </a:ln>
                <a:effectLst/>
                <a:uLnTx/>
                <a:latin typeface="微软雅黑" panose="020B0503020204020204" charset="-122"/>
                <a:ea typeface="微软雅黑" panose="020B0503020204020204" charset="-122"/>
                <a:sym typeface="+mn-ea"/>
              </a:rPr>
              <a:t>1</a:t>
            </a:r>
            <a:r>
              <a:rPr lang="zh-CN" altLang="en-US" sz="4400" spc="0" noProof="0" dirty="0" smtClean="0">
                <a:ln>
                  <a:noFill/>
                </a:ln>
                <a:effectLst/>
                <a:uLnTx/>
                <a:latin typeface="微软雅黑" panose="020B0503020204020204" charset="-122"/>
                <a:ea typeface="微软雅黑" panose="020B0503020204020204" charset="-122"/>
                <a:sym typeface="+mn-ea"/>
              </a:rPr>
              <a:t>）特点：两市迁入率均远高于各自迁出率，且迁入率均远高于平均迁入率，迁出率均低于平均迁出率，表明两市人口总量均在增加。</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ts val="7080"/>
              </a:lnSpc>
              <a:spcBef>
                <a:spcPts val="600"/>
              </a:spcBef>
              <a:spcAft>
                <a:spcPts val="600"/>
              </a:spcAft>
              <a:buFont typeface="Wingdings" panose="05000000000000000000" charset="0"/>
              <a:buNone/>
            </a:pPr>
            <a:r>
              <a:rPr lang="zh-CN" altLang="en-US" sz="4400" spc="0" noProof="0" dirty="0" smtClean="0">
                <a:ln>
                  <a:noFill/>
                </a:ln>
                <a:effectLst/>
                <a:uLnTx/>
                <a:latin typeface="微软雅黑" panose="020B0503020204020204" charset="-122"/>
                <a:ea typeface="微软雅黑" panose="020B0503020204020204" charset="-122"/>
                <a:sym typeface="+mn-ea"/>
              </a:rPr>
              <a:t>（</a:t>
            </a:r>
            <a:r>
              <a:rPr lang="en-US" altLang="zh-CN" sz="4400" spc="0" noProof="0" dirty="0" smtClean="0">
                <a:ln>
                  <a:noFill/>
                </a:ln>
                <a:effectLst/>
                <a:uLnTx/>
                <a:latin typeface="微软雅黑" panose="020B0503020204020204" charset="-122"/>
                <a:ea typeface="微软雅黑" panose="020B0503020204020204" charset="-122"/>
                <a:sym typeface="+mn-ea"/>
              </a:rPr>
              <a:t>2</a:t>
            </a:r>
            <a:r>
              <a:rPr lang="zh-CN" altLang="en-US" sz="4400" spc="0" noProof="0" dirty="0" smtClean="0">
                <a:ln>
                  <a:noFill/>
                </a:ln>
                <a:effectLst/>
                <a:uLnTx/>
                <a:latin typeface="微软雅黑" panose="020B0503020204020204" charset="-122"/>
                <a:ea typeface="微软雅黑" panose="020B0503020204020204" charset="-122"/>
                <a:sym typeface="+mn-ea"/>
              </a:rPr>
              <a:t>）变化情况：</a:t>
            </a:r>
            <a:r>
              <a:rPr lang="en-US" altLang="en-US" sz="4400" spc="0" noProof="0" dirty="0" smtClean="0">
                <a:ln>
                  <a:noFill/>
                </a:ln>
                <a:effectLst/>
                <a:uLnTx/>
                <a:latin typeface="微软雅黑" panose="020B0503020204020204" charset="-122"/>
                <a:ea typeface="微软雅黑" panose="020B0503020204020204" charset="-122"/>
                <a:sym typeface="+mn-ea"/>
              </a:rPr>
              <a:t>①</a:t>
            </a:r>
            <a:r>
              <a:rPr lang="zh-CN" altLang="en-US" sz="4400" spc="0" noProof="0" dirty="0" smtClean="0">
                <a:ln>
                  <a:noFill/>
                </a:ln>
                <a:effectLst/>
                <a:uLnTx/>
                <a:latin typeface="微软雅黑" panose="020B0503020204020204" charset="-122"/>
                <a:ea typeface="微软雅黑" panose="020B0503020204020204" charset="-122"/>
                <a:sym typeface="+mn-ea"/>
              </a:rPr>
              <a:t>相较于</a:t>
            </a:r>
            <a:r>
              <a:rPr lang="en-US" altLang="zh-CN" sz="4400" spc="0" noProof="0" dirty="0" smtClean="0">
                <a:ln>
                  <a:noFill/>
                </a:ln>
                <a:effectLst/>
                <a:uLnTx/>
                <a:latin typeface="微软雅黑" panose="020B0503020204020204" charset="-122"/>
                <a:ea typeface="微软雅黑" panose="020B0503020204020204" charset="-122"/>
                <a:sym typeface="+mn-ea"/>
              </a:rPr>
              <a:t>1995-2000</a:t>
            </a:r>
            <a:r>
              <a:rPr lang="zh-CN" altLang="en-US" sz="4400" spc="0" noProof="0" dirty="0" smtClean="0">
                <a:ln>
                  <a:noFill/>
                </a:ln>
                <a:effectLst/>
                <a:uLnTx/>
                <a:latin typeface="微软雅黑" panose="020B0503020204020204" charset="-122"/>
                <a:ea typeface="微软雅黑" panose="020B0503020204020204" charset="-122"/>
                <a:sym typeface="+mn-ea"/>
              </a:rPr>
              <a:t>年，</a:t>
            </a:r>
            <a:r>
              <a:rPr lang="en-US" altLang="zh-CN" sz="4400" spc="0" noProof="0" dirty="0" smtClean="0">
                <a:ln>
                  <a:noFill/>
                </a:ln>
                <a:effectLst/>
                <a:uLnTx/>
                <a:latin typeface="微软雅黑" panose="020B0503020204020204" charset="-122"/>
                <a:ea typeface="微软雅黑" panose="020B0503020204020204" charset="-122"/>
                <a:sym typeface="+mn-ea"/>
              </a:rPr>
              <a:t>2005-2010</a:t>
            </a:r>
            <a:r>
              <a:rPr lang="zh-CN" altLang="en-US" sz="4400" spc="0" noProof="0" dirty="0" smtClean="0">
                <a:ln>
                  <a:noFill/>
                </a:ln>
                <a:effectLst/>
                <a:uLnTx/>
                <a:latin typeface="微软雅黑" panose="020B0503020204020204" charset="-122"/>
                <a:ea typeface="微软雅黑" panose="020B0503020204020204" charset="-122"/>
                <a:sym typeface="+mn-ea"/>
              </a:rPr>
              <a:t>年两市人口迁入率和迁出率均有所提高，其中北京市迁入率涨幅</a:t>
            </a:r>
            <a:r>
              <a:rPr lang="en-US" altLang="zh-CN" sz="4400" spc="0" noProof="0" dirty="0" smtClean="0">
                <a:ln>
                  <a:noFill/>
                </a:ln>
                <a:effectLst/>
                <a:uLnTx/>
                <a:latin typeface="微软雅黑" panose="020B0503020204020204" charset="-122"/>
                <a:ea typeface="微软雅黑" panose="020B0503020204020204" charset="-122"/>
                <a:sym typeface="+mn-ea"/>
              </a:rPr>
              <a:t>7</a:t>
            </a:r>
            <a:r>
              <a:rPr lang="zh-CN" altLang="en-US" sz="4400" spc="0" noProof="0" dirty="0" smtClean="0">
                <a:ln>
                  <a:noFill/>
                </a:ln>
                <a:effectLst/>
                <a:uLnTx/>
                <a:latin typeface="微软雅黑" panose="020B0503020204020204" charset="-122"/>
                <a:ea typeface="微软雅黑" panose="020B0503020204020204" charset="-122"/>
                <a:sym typeface="+mn-ea"/>
              </a:rPr>
              <a:t>个百分点左右，上海迁入率涨幅</a:t>
            </a:r>
            <a:r>
              <a:rPr lang="en-US" altLang="zh-CN" sz="4400" spc="0" noProof="0" dirty="0" smtClean="0">
                <a:ln>
                  <a:noFill/>
                </a:ln>
                <a:effectLst/>
                <a:uLnTx/>
                <a:latin typeface="微软雅黑" panose="020B0503020204020204" charset="-122"/>
                <a:ea typeface="微软雅黑" panose="020B0503020204020204" charset="-122"/>
                <a:sym typeface="+mn-ea"/>
              </a:rPr>
              <a:t>11</a:t>
            </a:r>
            <a:r>
              <a:rPr lang="zh-CN" altLang="en-US" sz="4400" spc="0" noProof="0" dirty="0" smtClean="0">
                <a:ln>
                  <a:noFill/>
                </a:ln>
                <a:effectLst/>
                <a:uLnTx/>
                <a:latin typeface="微软雅黑" panose="020B0503020204020204" charset="-122"/>
                <a:ea typeface="微软雅黑" panose="020B0503020204020204" charset="-122"/>
                <a:sym typeface="+mn-ea"/>
              </a:rPr>
              <a:t>个百分点左右，涨幅均较大，而迁出率两市涨幅均为</a:t>
            </a:r>
            <a:r>
              <a:rPr lang="en-US" altLang="zh-CN" sz="4400" spc="0" noProof="0" dirty="0" smtClean="0">
                <a:ln>
                  <a:noFill/>
                </a:ln>
                <a:effectLst/>
                <a:uLnTx/>
                <a:latin typeface="微软雅黑" panose="020B0503020204020204" charset="-122"/>
                <a:ea typeface="微软雅黑" panose="020B0503020204020204" charset="-122"/>
                <a:sym typeface="+mn-ea"/>
              </a:rPr>
              <a:t>1%</a:t>
            </a:r>
            <a:r>
              <a:rPr lang="zh-CN" altLang="en-US" sz="4400" spc="0" noProof="0" dirty="0" smtClean="0">
                <a:ln>
                  <a:noFill/>
                </a:ln>
                <a:effectLst/>
                <a:uLnTx/>
                <a:latin typeface="微软雅黑" panose="020B0503020204020204" charset="-122"/>
                <a:ea typeface="微软雅黑" panose="020B0503020204020204" charset="-122"/>
                <a:sym typeface="+mn-ea"/>
              </a:rPr>
              <a:t>左右；</a:t>
            </a:r>
            <a:r>
              <a:rPr lang="en-US" altLang="en-US" sz="4400" spc="0" noProof="0" dirty="0" smtClean="0">
                <a:ln>
                  <a:noFill/>
                </a:ln>
                <a:effectLst/>
                <a:uLnTx/>
                <a:latin typeface="微软雅黑" panose="020B0503020204020204" charset="-122"/>
                <a:ea typeface="微软雅黑" panose="020B0503020204020204" charset="-122"/>
                <a:sym typeface="+mn-ea"/>
              </a:rPr>
              <a:t>②</a:t>
            </a:r>
            <a:r>
              <a:rPr lang="en-US" altLang="zh-CN" sz="4400" spc="0" noProof="0" dirty="0" smtClean="0">
                <a:ln>
                  <a:noFill/>
                </a:ln>
                <a:effectLst/>
                <a:uLnTx/>
                <a:latin typeface="微软雅黑" panose="020B0503020204020204" charset="-122"/>
                <a:ea typeface="微软雅黑" panose="020B0503020204020204" charset="-122"/>
                <a:sym typeface="+mn-ea"/>
              </a:rPr>
              <a:t>1995-2000</a:t>
            </a:r>
            <a:r>
              <a:rPr lang="zh-CN" altLang="en-US" sz="4400" spc="0" noProof="0" dirty="0" smtClean="0">
                <a:ln>
                  <a:noFill/>
                </a:ln>
                <a:effectLst/>
                <a:uLnTx/>
                <a:latin typeface="微软雅黑" panose="020B0503020204020204" charset="-122"/>
                <a:ea typeface="微软雅黑" panose="020B0503020204020204" charset="-122"/>
                <a:sym typeface="+mn-ea"/>
              </a:rPr>
              <a:t>年北京市的人口迁入率稍高于上海，而</a:t>
            </a:r>
            <a:r>
              <a:rPr lang="en-US" altLang="zh-CN" sz="4400" spc="0" noProof="0" dirty="0" smtClean="0">
                <a:ln>
                  <a:noFill/>
                </a:ln>
                <a:effectLst/>
                <a:uLnTx/>
                <a:latin typeface="微软雅黑" panose="020B0503020204020204" charset="-122"/>
                <a:ea typeface="微软雅黑" panose="020B0503020204020204" charset="-122"/>
                <a:sym typeface="+mn-ea"/>
              </a:rPr>
              <a:t>2005-2010</a:t>
            </a:r>
            <a:r>
              <a:rPr lang="zh-CN" altLang="en-US" sz="4400" spc="0" noProof="0" dirty="0" smtClean="0">
                <a:ln>
                  <a:noFill/>
                </a:ln>
                <a:effectLst/>
                <a:uLnTx/>
                <a:latin typeface="微软雅黑" panose="020B0503020204020204" charset="-122"/>
                <a:ea typeface="微软雅黑" panose="020B0503020204020204" charset="-122"/>
                <a:sym typeface="+mn-ea"/>
              </a:rPr>
              <a:t>年北京市人口迁入率则低于上海。</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8810605"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真题演练</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61195" cy="2962275"/>
          </a:xfrm>
          <a:prstGeom prst="rect">
            <a:avLst/>
          </a:prstGeom>
          <a:noFill/>
        </p:spPr>
        <p:txBody>
          <a:bodyPr wrap="square">
            <a:no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sz="5400" noProof="0" dirty="0">
                <a:ln>
                  <a:noFill/>
                </a:ln>
                <a:effectLst/>
                <a:uLnTx/>
                <a:latin typeface="微软雅黑" panose="020B0503020204020204" charset="-122"/>
                <a:ea typeface="微软雅黑" panose="020B0503020204020204" charset="-122"/>
                <a:sym typeface="+mn-ea"/>
              </a:rPr>
              <a:t>3.</a:t>
            </a:r>
            <a:r>
              <a:rPr sz="5400" noProof="0" dirty="0">
                <a:ln>
                  <a:noFill/>
                </a:ln>
                <a:effectLst/>
                <a:uLnTx/>
                <a:latin typeface="微软雅黑" panose="020B0503020204020204" charset="-122"/>
                <a:ea typeface="微软雅黑" panose="020B0503020204020204" charset="-122"/>
                <a:sym typeface="+mn-ea"/>
              </a:rPr>
              <a:t>根据图1和图2，分析归纳我国省际人口迁移的四个主要趋势。要求：恰当提炼，分条作答，每条不超过50字。</a:t>
            </a:r>
            <a:endParaRPr lang="zh-CN" sz="5400" spc="0" noProof="0" dirty="0">
              <a:ln>
                <a:noFill/>
              </a:ln>
              <a:effectLst/>
              <a:uLnTx/>
              <a:latin typeface="微软雅黑" panose="020B0503020204020204" charset="-122"/>
              <a:ea typeface="微软雅黑" panose="020B0503020204020204" charset="-122"/>
              <a:sym typeface="+mn-ea"/>
            </a:endParaRPr>
          </a:p>
          <a:p>
            <a:pPr algn="l">
              <a:lnSpc>
                <a:spcPct val="150000"/>
              </a:lnSpc>
              <a:defRPr/>
            </a:pP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pic>
        <p:nvPicPr>
          <p:cNvPr id="5" name="图片 4"/>
          <p:cNvPicPr>
            <a:picLocks noChangeAspect="1"/>
          </p:cNvPicPr>
          <p:nvPr/>
        </p:nvPicPr>
        <p:blipFill>
          <a:blip r:embed="rId1"/>
          <a:stretch>
            <a:fillRect/>
          </a:stretch>
        </p:blipFill>
        <p:spPr>
          <a:xfrm>
            <a:off x="0" y="5026660"/>
            <a:ext cx="11621135" cy="6938645"/>
          </a:xfrm>
          <a:prstGeom prst="rect">
            <a:avLst/>
          </a:prstGeom>
        </p:spPr>
      </p:pic>
      <p:pic>
        <p:nvPicPr>
          <p:cNvPr id="6" name="图片 5"/>
          <p:cNvPicPr>
            <a:picLocks noChangeAspect="1"/>
          </p:cNvPicPr>
          <p:nvPr/>
        </p:nvPicPr>
        <p:blipFill>
          <a:blip r:embed="rId2"/>
          <a:stretch>
            <a:fillRect/>
          </a:stretch>
        </p:blipFill>
        <p:spPr>
          <a:xfrm>
            <a:off x="11476990" y="5026660"/>
            <a:ext cx="11551285" cy="693610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8810605"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真题演练</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61195" cy="2962275"/>
          </a:xfrm>
          <a:prstGeom prst="rect">
            <a:avLst/>
          </a:prstGeom>
          <a:noFill/>
        </p:spPr>
        <p:txBody>
          <a:bodyPr wrap="square">
            <a:no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sz="5400" noProof="0" dirty="0">
                <a:ln>
                  <a:noFill/>
                </a:ln>
                <a:effectLst/>
                <a:uLnTx/>
                <a:latin typeface="微软雅黑" panose="020B0503020204020204" charset="-122"/>
                <a:ea typeface="微软雅黑" panose="020B0503020204020204" charset="-122"/>
                <a:sym typeface="+mn-ea"/>
              </a:rPr>
              <a:t>3.</a:t>
            </a:r>
            <a:r>
              <a:rPr sz="5400" noProof="0" dirty="0">
                <a:ln>
                  <a:noFill/>
                </a:ln>
                <a:effectLst/>
                <a:uLnTx/>
                <a:latin typeface="微软雅黑" panose="020B0503020204020204" charset="-122"/>
                <a:ea typeface="微软雅黑" panose="020B0503020204020204" charset="-122"/>
                <a:sym typeface="+mn-ea"/>
              </a:rPr>
              <a:t>根据图1和图2，分析归纳我国省际人口迁移的四个主要趋势。要求：恰当提炼，分条作答，每条不超过50字。</a:t>
            </a:r>
            <a:endParaRPr lang="zh-CN" sz="5400" spc="0" noProof="0" dirty="0">
              <a:ln>
                <a:noFill/>
              </a:ln>
              <a:effectLst/>
              <a:uLnTx/>
              <a:latin typeface="微软雅黑" panose="020B0503020204020204" charset="-122"/>
              <a:ea typeface="微软雅黑" panose="020B0503020204020204" charset="-122"/>
              <a:sym typeface="+mn-ea"/>
            </a:endParaRPr>
          </a:p>
          <a:p>
            <a:pPr algn="l">
              <a:lnSpc>
                <a:spcPct val="150000"/>
              </a:lnSpc>
              <a:defRPr/>
            </a:pP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矩形 1"/>
          <p:cNvSpPr>
            <a:spLocks noGrp="1"/>
          </p:cNvSpPr>
          <p:nvPr/>
        </p:nvSpPr>
        <p:spPr>
          <a:xfrm>
            <a:off x="988695" y="6013450"/>
            <a:ext cx="22230080" cy="4761865"/>
          </a:xfrm>
          <a:prstGeom prst="rect">
            <a:avLst/>
          </a:prstGeom>
        </p:spPr>
        <p:txBody>
          <a:bodyPr vert="horz" wrap="square" lIns="101600" tIns="0" rIns="82550" bIns="0" rtlCol="0" anchor="t">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0"/>
              </a:spcAft>
              <a:buFont typeface="Wingdings" panose="05000000000000000000" charset="0"/>
              <a:buNone/>
            </a:pPr>
            <a:r>
              <a:rPr lang="zh-CN" sz="4400" spc="0" noProof="0" dirty="0" smtClean="0">
                <a:ln>
                  <a:noFill/>
                </a:ln>
                <a:solidFill>
                  <a:srgbClr val="FF0000"/>
                </a:solidFill>
                <a:effectLst/>
                <a:uLnTx/>
                <a:latin typeface="微软雅黑" panose="020B0503020204020204" charset="-122"/>
                <a:ea typeface="微软雅黑" panose="020B0503020204020204" charset="-122"/>
                <a:sym typeface="+mn-ea"/>
              </a:rPr>
              <a:t>【参考</a:t>
            </a:r>
            <a:r>
              <a:rPr lang="zh-CN" sz="4400" spc="0" noProof="0" dirty="0" smtClean="0">
                <a:ln>
                  <a:noFill/>
                </a:ln>
                <a:solidFill>
                  <a:srgbClr val="FF0000"/>
                </a:solidFill>
                <a:effectLst/>
                <a:uLnTx/>
                <a:latin typeface="微软雅黑" panose="020B0503020204020204" charset="-122"/>
                <a:ea typeface="微软雅黑" panose="020B0503020204020204" charset="-122"/>
                <a:sym typeface="+mn-ea"/>
              </a:rPr>
              <a:t>要点】</a:t>
            </a:r>
            <a:endParaRPr lang="zh-CN" sz="4400" spc="0" noProof="0" dirty="0" smtClean="0">
              <a:ln>
                <a:noFill/>
              </a:ln>
              <a:solidFill>
                <a:srgbClr val="FF0000"/>
              </a:solidFill>
              <a:effectLst/>
              <a:uLnTx/>
              <a:latin typeface="微软雅黑" panose="020B0503020204020204" charset="-122"/>
              <a:ea typeface="微软雅黑" panose="020B0503020204020204" charset="-122"/>
              <a:sym typeface="+mn-ea"/>
            </a:endParaRPr>
          </a:p>
          <a:p>
            <a:pPr marL="0" indent="0" algn="just">
              <a:lnSpc>
                <a:spcPts val="6380"/>
              </a:lnSpc>
              <a:spcBef>
                <a:spcPts val="600"/>
              </a:spcBef>
              <a:spcAft>
                <a:spcPts val="600"/>
              </a:spcAft>
              <a:buFont typeface="Wingdings" panose="05000000000000000000" charset="0"/>
              <a:buNone/>
            </a:pPr>
            <a:r>
              <a:rPr lang="zh-CN" altLang="en-US" sz="4400" spc="0" noProof="0" dirty="0" smtClean="0">
                <a:ln>
                  <a:noFill/>
                </a:ln>
                <a:effectLst/>
                <a:uLnTx/>
                <a:latin typeface="微软雅黑" panose="020B0503020204020204" charset="-122"/>
                <a:ea typeface="微软雅黑" panose="020B0503020204020204" charset="-122"/>
                <a:sym typeface="+mn-ea"/>
              </a:rPr>
              <a:t>（</a:t>
            </a:r>
            <a:r>
              <a:rPr lang="en-US" altLang="zh-CN" sz="4400" spc="0" noProof="0" dirty="0" smtClean="0">
                <a:ln>
                  <a:noFill/>
                </a:ln>
                <a:effectLst/>
                <a:uLnTx/>
                <a:latin typeface="微软雅黑" panose="020B0503020204020204" charset="-122"/>
                <a:ea typeface="微软雅黑" panose="020B0503020204020204" charset="-122"/>
                <a:sym typeface="+mn-ea"/>
              </a:rPr>
              <a:t>1</a:t>
            </a:r>
            <a:r>
              <a:rPr lang="zh-CN" altLang="en-US" sz="4400" spc="0" noProof="0" dirty="0" smtClean="0">
                <a:ln>
                  <a:noFill/>
                </a:ln>
                <a:effectLst/>
                <a:uLnTx/>
                <a:latin typeface="微软雅黑" panose="020B0503020204020204" charset="-122"/>
                <a:ea typeface="微软雅黑" panose="020B0503020204020204" charset="-122"/>
                <a:sym typeface="+mn-ea"/>
              </a:rPr>
              <a:t>）平均迁入率和平均迁出率均有所提高，说明省际人口迁移呈现普遍增强趋势；</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ts val="6380"/>
              </a:lnSpc>
              <a:spcBef>
                <a:spcPts val="600"/>
              </a:spcBef>
              <a:spcAft>
                <a:spcPts val="600"/>
              </a:spcAft>
              <a:buFont typeface="Wingdings" panose="05000000000000000000" charset="0"/>
              <a:buNone/>
            </a:pPr>
            <a:r>
              <a:rPr lang="zh-CN" altLang="en-US" sz="4400" spc="0" noProof="0" dirty="0" smtClean="0">
                <a:ln>
                  <a:noFill/>
                </a:ln>
                <a:effectLst/>
                <a:uLnTx/>
                <a:latin typeface="微软雅黑" panose="020B0503020204020204" charset="-122"/>
                <a:ea typeface="微软雅黑" panose="020B0503020204020204" charset="-122"/>
                <a:sym typeface="+mn-ea"/>
              </a:rPr>
              <a:t>（</a:t>
            </a:r>
            <a:r>
              <a:rPr lang="en-US" altLang="zh-CN" sz="4400" spc="0" noProof="0" dirty="0" smtClean="0">
                <a:ln>
                  <a:noFill/>
                </a:ln>
                <a:effectLst/>
                <a:uLnTx/>
                <a:latin typeface="微软雅黑" panose="020B0503020204020204" charset="-122"/>
                <a:ea typeface="微软雅黑" panose="020B0503020204020204" charset="-122"/>
                <a:sym typeface="+mn-ea"/>
              </a:rPr>
              <a:t>2</a:t>
            </a:r>
            <a:r>
              <a:rPr lang="zh-CN" altLang="en-US" sz="4400" spc="0" noProof="0" dirty="0" smtClean="0">
                <a:ln>
                  <a:noFill/>
                </a:ln>
                <a:effectLst/>
                <a:uLnTx/>
                <a:latin typeface="微软雅黑" panose="020B0503020204020204" charset="-122"/>
                <a:ea typeface="微软雅黑" panose="020B0503020204020204" charset="-122"/>
                <a:sym typeface="+mn-ea"/>
              </a:rPr>
              <a:t>）我国人口迁入主要集中在经济发达省份，人口迁出主要集中在中西部各省；</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ts val="6380"/>
              </a:lnSpc>
              <a:spcBef>
                <a:spcPts val="600"/>
              </a:spcBef>
              <a:spcAft>
                <a:spcPts val="600"/>
              </a:spcAft>
              <a:buFont typeface="Wingdings" panose="05000000000000000000" charset="0"/>
              <a:buNone/>
            </a:pPr>
            <a:r>
              <a:rPr lang="zh-CN" altLang="en-US" sz="4400" spc="0" noProof="0" dirty="0" smtClean="0">
                <a:ln>
                  <a:noFill/>
                </a:ln>
                <a:effectLst/>
                <a:uLnTx/>
                <a:latin typeface="微软雅黑" panose="020B0503020204020204" charset="-122"/>
                <a:ea typeface="微软雅黑" panose="020B0503020204020204" charset="-122"/>
                <a:sym typeface="+mn-ea"/>
              </a:rPr>
              <a:t>（</a:t>
            </a:r>
            <a:r>
              <a:rPr lang="en-US" altLang="zh-CN" sz="4400" spc="0" noProof="0" dirty="0" smtClean="0">
                <a:ln>
                  <a:noFill/>
                </a:ln>
                <a:effectLst/>
                <a:uLnTx/>
                <a:latin typeface="微软雅黑" panose="020B0503020204020204" charset="-122"/>
                <a:ea typeface="微软雅黑" panose="020B0503020204020204" charset="-122"/>
                <a:sym typeface="+mn-ea"/>
              </a:rPr>
              <a:t>3</a:t>
            </a:r>
            <a:r>
              <a:rPr lang="zh-CN" altLang="en-US" sz="4400" spc="0" noProof="0" dirty="0" smtClean="0">
                <a:ln>
                  <a:noFill/>
                </a:ln>
                <a:effectLst/>
                <a:uLnTx/>
                <a:latin typeface="微软雅黑" panose="020B0503020204020204" charset="-122"/>
                <a:ea typeface="微软雅黑" panose="020B0503020204020204" charset="-122"/>
                <a:sym typeface="+mn-ea"/>
              </a:rPr>
              <a:t>）迁入省份较为集中，且迁入率呈快速增长趋势；</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ts val="6380"/>
              </a:lnSpc>
              <a:spcBef>
                <a:spcPts val="600"/>
              </a:spcBef>
              <a:spcAft>
                <a:spcPts val="600"/>
              </a:spcAft>
              <a:buFont typeface="Wingdings" panose="05000000000000000000" charset="0"/>
              <a:buNone/>
            </a:pPr>
            <a:r>
              <a:rPr lang="zh-CN" altLang="en-US" sz="4400" spc="0" noProof="0" dirty="0" smtClean="0">
                <a:ln>
                  <a:noFill/>
                </a:ln>
                <a:effectLst/>
                <a:uLnTx/>
                <a:latin typeface="微软雅黑" panose="020B0503020204020204" charset="-122"/>
                <a:ea typeface="微软雅黑" panose="020B0503020204020204" charset="-122"/>
                <a:sym typeface="+mn-ea"/>
              </a:rPr>
              <a:t>（</a:t>
            </a:r>
            <a:r>
              <a:rPr lang="en-US" altLang="zh-CN" sz="4400" spc="0" noProof="0" dirty="0" smtClean="0">
                <a:ln>
                  <a:noFill/>
                </a:ln>
                <a:effectLst/>
                <a:uLnTx/>
                <a:latin typeface="微软雅黑" panose="020B0503020204020204" charset="-122"/>
                <a:ea typeface="微软雅黑" panose="020B0503020204020204" charset="-122"/>
                <a:sym typeface="+mn-ea"/>
              </a:rPr>
              <a:t>4</a:t>
            </a:r>
            <a:r>
              <a:rPr lang="zh-CN" altLang="en-US" sz="4400" spc="0" noProof="0" dirty="0" smtClean="0">
                <a:ln>
                  <a:noFill/>
                </a:ln>
                <a:effectLst/>
                <a:uLnTx/>
                <a:latin typeface="微软雅黑" panose="020B0503020204020204" charset="-122"/>
                <a:ea typeface="微软雅黑" panose="020B0503020204020204" charset="-122"/>
                <a:sym typeface="+mn-ea"/>
              </a:rPr>
              <a:t>）我国传统迁出省份人口迁出规模仍位居前列。</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ts val="6380"/>
              </a:lnSpc>
              <a:spcBef>
                <a:spcPts val="600"/>
              </a:spcBef>
              <a:spcAft>
                <a:spcPts val="600"/>
              </a:spcAft>
              <a:buFont typeface="Wingdings" panose="05000000000000000000" charset="0"/>
              <a:buNone/>
            </a:pPr>
            <a:r>
              <a:rPr lang="zh-CN" altLang="en-US" sz="4400" spc="0" noProof="0" dirty="0" smtClean="0">
                <a:ln>
                  <a:noFill/>
                </a:ln>
                <a:effectLst/>
                <a:uLnTx/>
                <a:latin typeface="微软雅黑" panose="020B0503020204020204" charset="-122"/>
                <a:ea typeface="微软雅黑" panose="020B0503020204020204" charset="-122"/>
                <a:sym typeface="+mn-ea"/>
              </a:rPr>
              <a:t>（</a:t>
            </a:r>
            <a:r>
              <a:rPr lang="en-US" altLang="zh-CN" sz="4400" spc="0" noProof="0" dirty="0" smtClean="0">
                <a:ln>
                  <a:noFill/>
                </a:ln>
                <a:effectLst/>
                <a:uLnTx/>
                <a:latin typeface="微软雅黑" panose="020B0503020204020204" charset="-122"/>
                <a:ea typeface="微软雅黑" panose="020B0503020204020204" charset="-122"/>
                <a:sym typeface="+mn-ea"/>
              </a:rPr>
              <a:t>5</a:t>
            </a:r>
            <a:r>
              <a:rPr lang="zh-CN" altLang="en-US" sz="4400" spc="0" noProof="0" dirty="0" smtClean="0">
                <a:ln>
                  <a:noFill/>
                </a:ln>
                <a:effectLst/>
                <a:uLnTx/>
                <a:latin typeface="微软雅黑" panose="020B0503020204020204" charset="-122"/>
                <a:ea typeface="微软雅黑" panose="020B0503020204020204" charset="-122"/>
                <a:sym typeface="+mn-ea"/>
              </a:rPr>
              <a:t>）迁入、迁出率从比较集中在平均线附近到更为分散，说明迁入迁出呈现不均衡发展态势。</a:t>
            </a: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a:p>
            <a:pPr marL="0" indent="0" algn="just">
              <a:lnSpc>
                <a:spcPct val="150000"/>
              </a:lnSpc>
              <a:spcBef>
                <a:spcPts val="600"/>
              </a:spcBef>
              <a:spcAft>
                <a:spcPts val="600"/>
              </a:spcAft>
              <a:buFont typeface="方正兰亭黑简体" panose="02000000000000000000" pitchFamily="2" charset="-122"/>
              <a:buNone/>
            </a:pPr>
            <a:r>
              <a:rPr lang="zh-CN" sz="4400" noProof="0" dirty="0">
                <a:ln>
                  <a:noFill/>
                </a:ln>
                <a:solidFill>
                  <a:srgbClr val="FF0000"/>
                </a:solidFill>
                <a:effectLst/>
                <a:uLnTx/>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rPr>
              <a:t>。。。</a:t>
            </a:r>
            <a:endParaRPr lang="zh-CN" sz="4400" noProof="0" dirty="0">
              <a:ln>
                <a:noFill/>
              </a:ln>
              <a:solidFill>
                <a:srgbClr val="FF0000"/>
              </a:solidFill>
              <a:effectLst/>
              <a:uLnTx/>
              <a:uFillTx/>
              <a:latin typeface="方正兰亭黑简体" panose="02000000000000000000" pitchFamily="2" charset="-122"/>
              <a:ea typeface="方正兰亭黑简体" panose="02000000000000000000" pitchFamily="2" charset="-122"/>
              <a:cs typeface="方正兰亭黑简体" panose="02000000000000000000" pitchFamily="2" charset="-122"/>
              <a:sym typeface="方正兰亭黑简体" panose="02000000000000000000" pitchFamily="2" charset="-122"/>
            </a:endParaRPr>
          </a:p>
          <a:p>
            <a:pPr marL="0" indent="0" algn="just">
              <a:lnSpc>
                <a:spcPct val="150000"/>
              </a:lnSpc>
              <a:spcBef>
                <a:spcPts val="600"/>
              </a:spcBef>
              <a:spcAft>
                <a:spcPts val="600"/>
              </a:spcAft>
              <a:buFont typeface="Wingdings" panose="05000000000000000000" charset="0"/>
              <a:buNone/>
            </a:pPr>
            <a:endParaRPr lang="zh-CN" altLang="en-US" sz="4400" spc="0" noProof="0" dirty="0" smtClean="0">
              <a:ln>
                <a:noFill/>
              </a:ln>
              <a:solidFill>
                <a:schemeClr val="tx1"/>
              </a:solidFill>
              <a:effectLst/>
              <a:uLnTx/>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3102570" cy="590804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indent="0" algn="just" fontAlgn="auto">
              <a:lnSpc>
                <a:spcPct val="150000"/>
              </a:lnSpc>
              <a:spcBef>
                <a:spcPts val="0"/>
              </a:spcBef>
              <a:spcAft>
                <a:spcPts val="0"/>
              </a:spcAft>
              <a:buNone/>
            </a:pPr>
            <a:r>
              <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科技实务题：请根据给定材料，按照每道题的作答要求作答。（</a:t>
            </a:r>
            <a:r>
              <a:rPr lang="en-US" altLang="zh-CN"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50 </a:t>
            </a:r>
            <a:r>
              <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分）</a:t>
            </a:r>
            <a:endPar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fontAlgn="auto">
              <a:lnSpc>
                <a:spcPct val="150000"/>
              </a:lnSpc>
              <a:spcBef>
                <a:spcPts val="0"/>
              </a:spcBef>
              <a:spcAft>
                <a:spcPts val="0"/>
              </a:spcAft>
              <a:buNone/>
            </a:pPr>
            <a:r>
              <a:rPr lang="en-US" altLang="zh-CN"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       </a:t>
            </a:r>
            <a:r>
              <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为研究消费者对网购食品安全的信心以及可能影响网购食品安全信心的因素，通过对有网购食品经历的消费者进行随机抽样，将调查数据汇总整理，形成表</a:t>
            </a:r>
            <a:r>
              <a:rPr lang="en-US" altLang="zh-CN"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1</a:t>
            </a:r>
            <a:r>
              <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和表</a:t>
            </a:r>
            <a:r>
              <a:rPr lang="en-US" altLang="zh-CN"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2</a:t>
            </a:r>
            <a:r>
              <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，请根据表</a:t>
            </a:r>
            <a:r>
              <a:rPr lang="en-US" altLang="zh-CN"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1</a:t>
            </a:r>
            <a:r>
              <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和表</a:t>
            </a:r>
            <a:r>
              <a:rPr lang="en-US" altLang="zh-CN"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2</a:t>
            </a:r>
            <a:r>
              <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的信息，回答下列问题。</a:t>
            </a:r>
            <a:endPar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fontAlgn="auto">
              <a:lnSpc>
                <a:spcPct val="150000"/>
              </a:lnSpc>
              <a:spcBef>
                <a:spcPts val="0"/>
              </a:spcBef>
              <a:spcAft>
                <a:spcPts val="0"/>
              </a:spcAft>
              <a:buNone/>
            </a:pPr>
            <a:endParaRPr lang="zh-CN" altLang="en-US" sz="4400" noProof="0" dirty="0" smtClean="0">
              <a:ln>
                <a:noFill/>
              </a:ln>
              <a:effectLst/>
              <a:uLnTx/>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fontAlgn="auto">
              <a:lnSpc>
                <a:spcPct val="150000"/>
              </a:lnSpc>
              <a:spcBef>
                <a:spcPts val="0"/>
              </a:spcBef>
              <a:spcAft>
                <a:spcPts val="0"/>
              </a:spcAft>
              <a:buNone/>
            </a:pPr>
            <a:r>
              <a:rPr lang="en-US" sz="320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rPr>
              <a:t>   </a:t>
            </a:r>
            <a:endParaRPr lang="zh-CN" altLang="en-US" sz="3200" kern="100" spc="0" noProof="0" dirty="0" smtClean="0">
              <a:ln>
                <a:noFill/>
              </a:ln>
              <a:effectLst/>
              <a:uLnTx/>
              <a:ea typeface="宋体" panose="02010600030101010101" pitchFamily="2" charset="-122"/>
              <a:cs typeface="宋体" panose="02010600030101010101" pitchFamily="2" charset="-122"/>
              <a:sym typeface="方正兰亭黑简体" panose="02000000000000000000" pitchFamily="2" charset="-122"/>
            </a:endParaRPr>
          </a:p>
        </p:txBody>
      </p:sp>
      <p:pic>
        <p:nvPicPr>
          <p:cNvPr id="6" name="图片 5"/>
          <p:cNvPicPr>
            <a:picLocks noChangeAspect="1"/>
          </p:cNvPicPr>
          <p:nvPr/>
        </p:nvPicPr>
        <p:blipFill>
          <a:blip r:embed="rId1"/>
          <a:stretch>
            <a:fillRect/>
          </a:stretch>
        </p:blipFill>
        <p:spPr>
          <a:xfrm>
            <a:off x="958215" y="6601460"/>
            <a:ext cx="6504940" cy="6767195"/>
          </a:xfrm>
          <a:prstGeom prst="rect">
            <a:avLst/>
          </a:prstGeom>
        </p:spPr>
      </p:pic>
      <p:pic>
        <p:nvPicPr>
          <p:cNvPr id="4" name="图片 3"/>
          <p:cNvPicPr>
            <a:picLocks noChangeAspect="1"/>
          </p:cNvPicPr>
          <p:nvPr/>
        </p:nvPicPr>
        <p:blipFill>
          <a:blip r:embed="rId2"/>
          <a:stretch>
            <a:fillRect/>
          </a:stretch>
        </p:blipFill>
        <p:spPr>
          <a:xfrm>
            <a:off x="7944485" y="6466205"/>
            <a:ext cx="5454015" cy="6902450"/>
          </a:xfrm>
          <a:prstGeom prst="rect">
            <a:avLst/>
          </a:prstGeom>
        </p:spPr>
      </p:pic>
      <p:pic>
        <p:nvPicPr>
          <p:cNvPr id="5" name="图片 4"/>
          <p:cNvPicPr>
            <a:picLocks noChangeAspect="1"/>
          </p:cNvPicPr>
          <p:nvPr/>
        </p:nvPicPr>
        <p:blipFill>
          <a:blip r:embed="rId3"/>
          <a:stretch>
            <a:fillRect/>
          </a:stretch>
        </p:blipFill>
        <p:spPr>
          <a:xfrm>
            <a:off x="13686790" y="6466205"/>
            <a:ext cx="10369550" cy="57689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103185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科技实务</a:t>
            </a:r>
            <a:endParaRPr lang="en-US" altLang="zh-CN" sz="7200" b="1" dirty="0">
              <a:latin typeface="微软雅黑" panose="020B0503020204020204" charset="-122"/>
              <a:ea typeface="微软雅黑" panose="020B0503020204020204" charset="-122"/>
            </a:endParaRPr>
          </a:p>
        </p:txBody>
      </p:sp>
      <p:sp>
        <p:nvSpPr>
          <p:cNvPr id="3" name="文本框 2"/>
          <p:cNvSpPr txBox="1"/>
          <p:nvPr/>
        </p:nvSpPr>
        <p:spPr>
          <a:xfrm>
            <a:off x="958215" y="2745740"/>
            <a:ext cx="23102570" cy="1060704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marL="0" indent="0" algn="just" fontAlgn="auto">
              <a:lnSpc>
                <a:spcPct val="150000"/>
              </a:lnSpc>
              <a:spcAft>
                <a:spcPts val="0"/>
              </a:spcAft>
            </a:pPr>
            <a:r>
              <a:rPr sz="5400" noProof="0" dirty="0" smtClean="0">
                <a:ln>
                  <a:noFill/>
                </a:ln>
                <a:solidFill>
                  <a:srgbClr val="FF0000"/>
                </a:solidFill>
                <a:effectLst/>
                <a:uLnTx/>
                <a:uFillTx/>
                <a:latin typeface="微软雅黑" panose="020B0503020204020204" charset="-122"/>
                <a:ea typeface="微软雅黑" panose="020B0503020204020204" charset="-122"/>
                <a:sym typeface="+mn-ea"/>
              </a:rPr>
              <a:t>数据加工能力：</a:t>
            </a:r>
            <a:r>
              <a:rPr sz="5400" noProof="0" dirty="0" smtClean="0">
                <a:ln>
                  <a:noFill/>
                </a:ln>
                <a:effectLst/>
                <a:uLnTx/>
                <a:uFillTx/>
                <a:latin typeface="微软雅黑" panose="020B0503020204020204" charset="-122"/>
                <a:ea typeface="微软雅黑" panose="020B0503020204020204" charset="-122"/>
                <a:sym typeface="+mn-ea"/>
              </a:rPr>
              <a:t>能够运用科学的方法，对信息和数据进行识别、收集、分析和评价，并将数据处理结果用于解决实际问题。</a:t>
            </a:r>
            <a:endParaRPr sz="5400" b="1" noProof="0" dirty="0" smtClean="0">
              <a:ln>
                <a:noFill/>
              </a:ln>
              <a:effectLst/>
              <a:uLnTx/>
              <a:uFillTx/>
              <a:latin typeface="微软雅黑" panose="020B0503020204020204" charset="-122"/>
              <a:ea typeface="微软雅黑" panose="020B0503020204020204" charset="-122"/>
              <a:sym typeface="+mn-ea"/>
            </a:endParaRPr>
          </a:p>
          <a:p>
            <a:pPr marL="0" marR="0" lvl="0" indent="0" algn="just" defTabSz="914400" rtl="0" eaLnBrk="1" fontAlgn="base" latinLnBrk="0" hangingPunct="1">
              <a:lnSpc>
                <a:spcPct val="150000"/>
              </a:lnSpc>
              <a:spcBef>
                <a:spcPct val="20000"/>
              </a:spcBef>
              <a:spcAft>
                <a:spcPct val="0"/>
              </a:spcAft>
              <a:buClr>
                <a:schemeClr val="accent1"/>
              </a:buClr>
              <a:buSzTx/>
              <a:buFont typeface="Wingdings" panose="05000000000000000000" pitchFamily="2" charset="2"/>
              <a:buNone/>
              <a:defRPr/>
            </a:pPr>
            <a:r>
              <a:rPr lang="zh-CN" altLang="en-US" sz="6600" kern="100" dirty="0">
                <a:ea typeface="宋体" panose="02010600030101010101" pitchFamily="2" charset="-122"/>
                <a:cs typeface="宋体" panose="02010600030101010101" pitchFamily="2" charset="-122"/>
                <a:sym typeface="+mn-ea"/>
              </a:rPr>
              <a:t>考察方式：科技</a:t>
            </a:r>
            <a:r>
              <a:rPr lang="zh-CN" altLang="en-US" sz="6600" kern="100" dirty="0">
                <a:ea typeface="宋体" panose="02010600030101010101" pitchFamily="2" charset="-122"/>
                <a:cs typeface="宋体" panose="02010600030101010101" pitchFamily="2" charset="-122"/>
                <a:sym typeface="+mn-ea"/>
              </a:rPr>
              <a:t>实务题</a:t>
            </a:r>
            <a:endParaRPr lang="zh-CN" altLang="en-US" sz="6600" kern="100" dirty="0">
              <a:ea typeface="宋体" panose="02010600030101010101" pitchFamily="2" charset="-122"/>
              <a:cs typeface="宋体" panose="02010600030101010101" pitchFamily="2" charset="-122"/>
              <a:sym typeface="+mn-ea"/>
            </a:endParaRPr>
          </a:p>
          <a:p>
            <a:pPr marL="0" marR="0" lvl="0" algn="just" defTabSz="914400" rtl="0" eaLnBrk="1" fontAlgn="base" latinLnBrk="0" hangingPunct="1">
              <a:lnSpc>
                <a:spcPct val="150000"/>
              </a:lnSpc>
              <a:spcBef>
                <a:spcPct val="20000"/>
              </a:spcBef>
              <a:buClr>
                <a:schemeClr val="accent1"/>
              </a:buClr>
              <a:buSzTx/>
              <a:buFont typeface="Wingdings" panose="05000000000000000000" pitchFamily="2" charset="2"/>
              <a:buNone/>
              <a:defRPr/>
            </a:pPr>
            <a:r>
              <a:rPr lang="zh-CN" altLang="en-US" sz="6600" kern="100" dirty="0">
                <a:ea typeface="宋体" panose="02010600030101010101" pitchFamily="2" charset="-122"/>
                <a:cs typeface="宋体" panose="02010600030101010101" pitchFamily="2" charset="-122"/>
                <a:sym typeface="方正兰亭黑简体" panose="02000000000000000000" pitchFamily="2" charset="-122"/>
              </a:rPr>
              <a:t>——材料部分是以文字材料和统计图</a:t>
            </a:r>
            <a:r>
              <a:rPr lang="zh-CN" altLang="en-US" sz="6600" kern="100" dirty="0">
                <a:ea typeface="宋体" panose="02010600030101010101" pitchFamily="2" charset="-122"/>
                <a:cs typeface="宋体" panose="02010600030101010101" pitchFamily="2" charset="-122"/>
                <a:sym typeface="方正兰亭黑简体" panose="02000000000000000000" pitchFamily="2" charset="-122"/>
              </a:rPr>
              <a:t>表的形式出现，要求考生对数据信息进行有效识别、收集和分析，进而解决问题</a:t>
            </a:r>
            <a:endParaRPr lang="zh-CN" altLang="en-US" sz="6600" kern="100" dirty="0">
              <a:ea typeface="宋体" panose="02010600030101010101" pitchFamily="2" charset="-122"/>
              <a:cs typeface="宋体" panose="02010600030101010101" pitchFamily="2" charset="-122"/>
              <a:sym typeface="+mn-ea"/>
            </a:endParaRPr>
          </a:p>
          <a:p>
            <a:pPr marL="0" indent="0" algn="just" fontAlgn="auto">
              <a:lnSpc>
                <a:spcPct val="150000"/>
              </a:lnSpc>
              <a:spcAft>
                <a:spcPts val="0"/>
              </a:spcAft>
            </a:pP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【题型特点</a:t>
            </a:r>
            <a:r>
              <a:rPr lang="en-US" altLang="zh-CN"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文科与理科的</a:t>
            </a:r>
            <a:r>
              <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rPr>
              <a:t>结合体】</a:t>
            </a:r>
            <a:endParaRPr lang="zh-CN" altLang="en-US" sz="6600" kern="100" dirty="0">
              <a:solidFill>
                <a:srgbClr val="FF0000"/>
              </a:solidFill>
              <a:latin typeface="微软雅黑" panose="020B0503020204020204" charset="-122"/>
              <a:ea typeface="微软雅黑" panose="020B0503020204020204" charset="-122"/>
              <a:cs typeface="微软雅黑" panose="020B0503020204020204" charset="-122"/>
              <a:sym typeface="方正兰亭黑简体" panose="02000000000000000000" pitchFamily="2" charset="-122"/>
            </a:endParaRPr>
          </a:p>
          <a:p>
            <a:pPr marL="0" indent="0" algn="just" fontAlgn="auto">
              <a:lnSpc>
                <a:spcPct val="150000"/>
              </a:lnSpc>
              <a:spcAft>
                <a:spcPts val="0"/>
              </a:spcAft>
            </a:pPr>
            <a:endParaRPr lang="zh-CN" altLang="en-US" sz="6600" kern="100" dirty="0">
              <a:ea typeface="宋体" panose="02010600030101010101" pitchFamily="2"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2687300" y="3851910"/>
            <a:ext cx="6483985" cy="5590058"/>
            <a:chOff x="16481" y="5610"/>
            <a:chExt cx="8088" cy="6851"/>
          </a:xfrm>
        </p:grpSpPr>
        <p:sp>
          <p:nvSpPr>
            <p:cNvPr id="3" name="文本框 2"/>
            <p:cNvSpPr txBox="1"/>
            <p:nvPr/>
          </p:nvSpPr>
          <p:spPr>
            <a:xfrm>
              <a:off x="16481" y="5610"/>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题型感知</a:t>
              </a:r>
              <a:endParaRPr lang="zh-CN" altLang="en-US"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6481" y="8301"/>
              <a:ext cx="8088" cy="1469"/>
            </a:xfrm>
            <a:prstGeom prst="rect">
              <a:avLst/>
            </a:prstGeom>
            <a:noFill/>
          </p:spPr>
          <p:txBody>
            <a:bodyPr wrap="square" rtlCol="0">
              <a:spAutoFit/>
            </a:bodyPr>
            <a:p>
              <a:pPr algn="l">
                <a:buClrTx/>
                <a:buSzTx/>
                <a:buFontTx/>
              </a:pPr>
              <a:r>
                <a:rPr lang="en-US" altLang="zh-CN" sz="7200" b="1">
                  <a:solidFill>
                    <a:srgbClr val="FF0000"/>
                  </a:solidFill>
                  <a:latin typeface="微软雅黑" panose="020B0503020204020204" charset="-122"/>
                  <a:ea typeface="微软雅黑" panose="020B0503020204020204" charset="-122"/>
                  <a:cs typeface="微软雅黑" panose="020B0503020204020204" charset="-122"/>
                </a:rPr>
                <a:t>2   答题方法</a:t>
              </a:r>
              <a:endParaRPr lang="en-US" altLang="zh-CN" sz="7200"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16481" y="10992"/>
              <a:ext cx="8088" cy="1469"/>
            </a:xfrm>
            <a:prstGeom prst="rect">
              <a:avLst/>
            </a:prstGeom>
            <a:noFill/>
          </p:spPr>
          <p:txBody>
            <a:bodyPr wrap="square" rtlCol="0">
              <a:spAutoFit/>
            </a:bodyPr>
            <a:p>
              <a:r>
                <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3   真题演练</a:t>
              </a:r>
              <a:endParaRPr lang="en-US" altLang="zh-CN" sz="7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7" name="矩形 6"/>
          <p:cNvSpPr/>
          <p:nvPr/>
        </p:nvSpPr>
        <p:spPr>
          <a:xfrm>
            <a:off x="0" y="-30480"/>
            <a:ext cx="9627870" cy="13747115"/>
          </a:xfrm>
          <a:prstGeom prst="rect">
            <a:avLst/>
          </a:prstGeom>
          <a:solidFill>
            <a:srgbClr val="16A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14295" y="5232400"/>
            <a:ext cx="4399280" cy="2646045"/>
          </a:xfrm>
          <a:prstGeom prst="rect">
            <a:avLst/>
          </a:prstGeom>
          <a:noFill/>
        </p:spPr>
        <p:txBody>
          <a:bodyPr wrap="none" rtlCol="0">
            <a:spAutoFit/>
          </a:bodyPr>
          <a:p>
            <a:r>
              <a:rPr lang="zh-CN" altLang="en-US" sz="16600" b="1">
                <a:solidFill>
                  <a:schemeClr val="bg1"/>
                </a:solidFill>
                <a:latin typeface="微软雅黑" panose="020B0503020204020204" charset="-122"/>
                <a:ea typeface="微软雅黑" panose="020B0503020204020204" charset="-122"/>
              </a:rPr>
              <a:t>目录</a:t>
            </a:r>
            <a:endParaRPr lang="zh-CN" altLang="en-US" sz="16600" b="1">
              <a:solidFill>
                <a:schemeClr val="bg1"/>
              </a:solidFill>
              <a:latin typeface="微软雅黑" panose="020B0503020204020204" charset="-122"/>
              <a:ea typeface="微软雅黑" panose="020B0503020204020204" charset="-122"/>
            </a:endParaRPr>
          </a:p>
        </p:txBody>
      </p:sp>
      <p:pic>
        <p:nvPicPr>
          <p:cNvPr id="10" name="图片 9" descr="7b0a202020202266696c746572223a202230220a7d0a"/>
          <p:cNvPicPr>
            <a:picLocks noChangeAspect="1"/>
          </p:cNvPicPr>
          <p:nvPr/>
        </p:nvPicPr>
        <p:blipFill>
          <a:blip r:embed="rId1">
            <a:grayscl/>
            <a:lum bright="100000" contrast="30000"/>
          </a:blip>
          <a:srcRect r="38813" b="-3925"/>
          <a:stretch>
            <a:fillRect/>
          </a:stretch>
        </p:blipFill>
        <p:spPr>
          <a:xfrm>
            <a:off x="880110" y="629920"/>
            <a:ext cx="1584960" cy="4946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707005" y="2971800"/>
            <a:ext cx="18223230" cy="9079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4225905" cy="1198880"/>
          </a:xfrm>
          <a:prstGeom prst="rect">
            <a:avLst/>
          </a:prstGeom>
          <a:noFill/>
        </p:spPr>
        <p:txBody>
          <a:bodyPr wrap="square" rtlCol="0">
            <a:spAutoFit/>
          </a:bodyPr>
          <a:lstStyle/>
          <a:p>
            <a:pPr indent="0">
              <a:buFont typeface="Wingdings" panose="05000000000000000000" pitchFamily="2" charset="2"/>
              <a:buNone/>
            </a:pPr>
            <a:r>
              <a:rPr lang="zh-CN" altLang="en-US" sz="7200" b="1" noProof="0" dirty="0" smtClean="0">
                <a:ln>
                  <a:noFill/>
                </a:ln>
                <a:effectLst/>
                <a:uLnTx/>
                <a:uFillTx/>
                <a:latin typeface="微软雅黑" panose="020B0503020204020204" charset="-122"/>
                <a:ea typeface="微软雅黑" panose="020B0503020204020204" charset="-122"/>
                <a:sym typeface="+mn-ea"/>
              </a:rPr>
              <a:t>科技</a:t>
            </a:r>
            <a:r>
              <a:rPr lang="zh-CN" altLang="en-US" sz="7200" b="1" noProof="0" dirty="0" smtClean="0">
                <a:ln>
                  <a:noFill/>
                </a:ln>
                <a:effectLst/>
                <a:uLnTx/>
                <a:uFillTx/>
                <a:latin typeface="微软雅黑" panose="020B0503020204020204" charset="-122"/>
                <a:ea typeface="微软雅黑" panose="020B0503020204020204" charset="-122"/>
                <a:sym typeface="+mn-ea"/>
              </a:rPr>
              <a:t>实务</a:t>
            </a:r>
            <a:endParaRPr lang="zh-CN" altLang="en-US" sz="7200" b="1" noProof="0" dirty="0" smtClean="0">
              <a:ln>
                <a:noFill/>
              </a:ln>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258655" cy="850900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indent="342900" algn="just" defTabSz="685800">
              <a:lnSpc>
                <a:spcPct val="150000"/>
              </a:lnSpc>
              <a:defRPr/>
            </a:pPr>
            <a:r>
              <a:rPr lang="zh-CN" altLang="en-US" sz="6000" kern="0" dirty="0">
                <a:solidFill>
                  <a:prstClr val="black"/>
                </a:solidFill>
                <a:latin typeface="微软雅黑" panose="020B0503020204020204" charset="-122"/>
                <a:ea typeface="微软雅黑" panose="020B0503020204020204" charset="-122"/>
                <a:cs typeface="微软雅黑" panose="020B0503020204020204" charset="-122"/>
                <a:sym typeface="+mn-ea"/>
              </a:rPr>
              <a:t>一、</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图表</a:t>
            </a:r>
            <a:r>
              <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rPr>
              <a:t>阅读</a:t>
            </a:r>
            <a:endParaRPr lang="zh-CN" altLang="zh-CN" sz="6000" kern="0" dirty="0">
              <a:solidFill>
                <a:prstClr val="black"/>
              </a:solidFill>
              <a:latin typeface="微软雅黑" panose="020B0503020204020204" charset="-122"/>
              <a:ea typeface="微软雅黑" panose="020B0503020204020204" charset="-122"/>
              <a:cs typeface="微软雅黑" panose="020B0503020204020204"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solidFill>
                  <a:schemeClr val="tx1"/>
                </a:solidFill>
                <a:effectLst/>
                <a:ea typeface="宋体" panose="02010600030101010101" pitchFamily="2" charset="-122"/>
                <a:cs typeface="宋体" panose="02010600030101010101" pitchFamily="2" charset="-122"/>
                <a:sym typeface="+mn-ea"/>
              </a:rPr>
              <a:t>【真题</a:t>
            </a:r>
            <a:r>
              <a:rPr lang="en-US" altLang="zh-CN" sz="4800" dirty="0">
                <a:solidFill>
                  <a:schemeClr val="tx1"/>
                </a:solidFill>
                <a:effectLst/>
                <a:ea typeface="宋体" panose="02010600030101010101" pitchFamily="2" charset="-122"/>
                <a:cs typeface="宋体" panose="02010600030101010101" pitchFamily="2" charset="-122"/>
                <a:sym typeface="+mn-ea"/>
              </a:rPr>
              <a:t>1</a:t>
            </a:r>
            <a:r>
              <a:rPr lang="zh-CN" altLang="en-US" sz="4800" dirty="0">
                <a:solidFill>
                  <a:schemeClr val="tx1"/>
                </a:solidFill>
                <a:effectLst/>
                <a:ea typeface="宋体" panose="02010600030101010101" pitchFamily="2" charset="-122"/>
                <a:cs typeface="宋体" panose="02010600030101010101" pitchFamily="2" charset="-122"/>
                <a:sym typeface="+mn-ea"/>
              </a:rPr>
              <a:t>】</a:t>
            </a:r>
            <a:r>
              <a:rPr lang="zh-CN" altLang="en-US" sz="4800" b="1" dirty="0">
                <a:solidFill>
                  <a:schemeClr val="tx1"/>
                </a:solidFill>
                <a:effectLst/>
                <a:ea typeface="宋体" panose="02010600030101010101" pitchFamily="2" charset="-122"/>
                <a:cs typeface="宋体" panose="02010600030101010101" pitchFamily="2" charset="-122"/>
                <a:sym typeface="+mn-ea"/>
              </a:rPr>
              <a:t>根据表</a:t>
            </a:r>
            <a:r>
              <a:rPr lang="en-US" altLang="zh-CN" sz="4800" b="1" dirty="0">
                <a:solidFill>
                  <a:schemeClr val="tx1"/>
                </a:solidFill>
                <a:effectLst/>
                <a:ea typeface="宋体" panose="02010600030101010101" pitchFamily="2" charset="-122"/>
                <a:cs typeface="宋体" panose="02010600030101010101" pitchFamily="2" charset="-122"/>
                <a:sym typeface="+mn-ea"/>
              </a:rPr>
              <a:t>2</a:t>
            </a:r>
            <a:r>
              <a:rPr lang="zh-CN" altLang="en-US" sz="4800" b="1" dirty="0">
                <a:solidFill>
                  <a:schemeClr val="tx1"/>
                </a:solidFill>
                <a:effectLst/>
                <a:ea typeface="宋体" panose="02010600030101010101" pitchFamily="2" charset="-122"/>
                <a:cs typeface="宋体" panose="02010600030101010101" pitchFamily="2" charset="-122"/>
                <a:sym typeface="+mn-ea"/>
              </a:rPr>
              <a:t>，指出总体营商环境最好和最差的城市群，并列举二者之间</a:t>
            </a:r>
            <a:r>
              <a:rPr lang="en-US" altLang="zh-CN" sz="4800" b="1" dirty="0">
                <a:solidFill>
                  <a:schemeClr val="tx1"/>
                </a:solidFill>
                <a:effectLst/>
                <a:ea typeface="宋体" panose="02010600030101010101" pitchFamily="2" charset="-122"/>
                <a:cs typeface="宋体" panose="02010600030101010101" pitchFamily="2" charset="-122"/>
                <a:sym typeface="+mn-ea"/>
              </a:rPr>
              <a:t>3</a:t>
            </a:r>
            <a:r>
              <a:rPr lang="zh-CN" altLang="en-US" sz="4800" b="1" dirty="0">
                <a:solidFill>
                  <a:schemeClr val="tx1"/>
                </a:solidFill>
                <a:effectLst/>
                <a:ea typeface="宋体" panose="02010600030101010101" pitchFamily="2" charset="-122"/>
                <a:cs typeface="宋体" panose="02010600030101010101" pitchFamily="2" charset="-122"/>
                <a:sym typeface="+mn-ea"/>
              </a:rPr>
              <a:t>个差值最大的分项指标。（</a:t>
            </a:r>
            <a:r>
              <a:rPr lang="en-US" altLang="zh-CN" sz="4800" b="1" dirty="0">
                <a:solidFill>
                  <a:schemeClr val="tx1"/>
                </a:solidFill>
                <a:effectLst/>
                <a:ea typeface="宋体" panose="02010600030101010101" pitchFamily="2" charset="-122"/>
                <a:cs typeface="宋体" panose="02010600030101010101" pitchFamily="2" charset="-122"/>
                <a:sym typeface="+mn-ea"/>
              </a:rPr>
              <a:t>12</a:t>
            </a:r>
            <a:r>
              <a:rPr lang="zh-CN" altLang="en-US" sz="4800" b="1" dirty="0">
                <a:solidFill>
                  <a:schemeClr val="tx1"/>
                </a:solidFill>
                <a:effectLst/>
                <a:ea typeface="宋体" panose="02010600030101010101" pitchFamily="2" charset="-122"/>
                <a:cs typeface="宋体" panose="02010600030101010101" pitchFamily="2" charset="-122"/>
                <a:sym typeface="+mn-ea"/>
              </a:rPr>
              <a:t>分）要求：简明、准确、全面，不超过</a:t>
            </a:r>
            <a:r>
              <a:rPr lang="en-US" altLang="zh-CN" sz="4800" b="1" dirty="0">
                <a:solidFill>
                  <a:schemeClr val="tx1"/>
                </a:solidFill>
                <a:effectLst/>
                <a:ea typeface="宋体" panose="02010600030101010101" pitchFamily="2" charset="-122"/>
                <a:cs typeface="宋体" panose="02010600030101010101" pitchFamily="2" charset="-122"/>
                <a:sym typeface="+mn-ea"/>
              </a:rPr>
              <a:t>50</a:t>
            </a:r>
            <a:r>
              <a:rPr lang="zh-CN" altLang="en-US" sz="4800" b="1" dirty="0">
                <a:solidFill>
                  <a:schemeClr val="tx1"/>
                </a:solidFill>
                <a:effectLst/>
                <a:ea typeface="宋体" panose="02010600030101010101" pitchFamily="2" charset="-122"/>
                <a:cs typeface="宋体" panose="02010600030101010101" pitchFamily="2" charset="-122"/>
                <a:sym typeface="+mn-ea"/>
              </a:rPr>
              <a:t>字。</a:t>
            </a: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endParaRPr lang="zh-CN" altLang="en-US" sz="4800" b="1" dirty="0">
              <a:solidFill>
                <a:schemeClr val="tx1"/>
              </a:solidFill>
              <a:effectLst/>
              <a:ea typeface="宋体" panose="02010600030101010101" pitchFamily="2" charset="-122"/>
              <a:cs typeface="宋体" panose="02010600030101010101" pitchFamily="2" charset="-122"/>
              <a:sym typeface="+mn-ea"/>
            </a:endParaRPr>
          </a:p>
          <a:p>
            <a:pPr marL="0" indent="0" algn="just">
              <a:lnSpc>
                <a:spcPct val="150000"/>
              </a:lnSpc>
              <a:spcBef>
                <a:spcPts val="600"/>
              </a:spcBef>
              <a:spcAft>
                <a:spcPts val="600"/>
              </a:spcAft>
              <a:buFont typeface="Wingdings" panose="05000000000000000000" charset="0"/>
              <a:buNone/>
            </a:pPr>
            <a:r>
              <a:rPr lang="zh-CN" altLang="en-US" sz="4800" dirty="0">
                <a:solidFill>
                  <a:schemeClr val="tx1"/>
                </a:solidFill>
                <a:effectLst/>
                <a:ea typeface="宋体" panose="02010600030101010101" pitchFamily="2" charset="-122"/>
                <a:cs typeface="宋体" panose="02010600030101010101" pitchFamily="2" charset="-122"/>
                <a:sym typeface="+mn-ea"/>
              </a:rPr>
              <a:t>【真题</a:t>
            </a:r>
            <a:r>
              <a:rPr lang="en-US" altLang="zh-CN" sz="4800" dirty="0">
                <a:solidFill>
                  <a:schemeClr val="tx1"/>
                </a:solidFill>
                <a:effectLst/>
                <a:ea typeface="宋体" panose="02010600030101010101" pitchFamily="2" charset="-122"/>
                <a:cs typeface="宋体" panose="02010600030101010101" pitchFamily="2" charset="-122"/>
                <a:sym typeface="+mn-ea"/>
              </a:rPr>
              <a:t>2</a:t>
            </a:r>
            <a:r>
              <a:rPr lang="zh-CN" altLang="en-US" sz="4800" dirty="0">
                <a:solidFill>
                  <a:schemeClr val="tx1"/>
                </a:solidFill>
                <a:effectLst/>
                <a:ea typeface="宋体" panose="02010600030101010101" pitchFamily="2" charset="-122"/>
                <a:cs typeface="宋体" panose="02010600030101010101" pitchFamily="2" charset="-122"/>
                <a:sym typeface="+mn-ea"/>
              </a:rPr>
              <a:t>】</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表</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中变量中有一项的均值计算有误，请指出变量名称并计算正确的数值。（</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15</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分）要求：先写出变量名称，再写出计算数值（四舍五入保留小数点后</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位），不超过</a:t>
            </a:r>
            <a:r>
              <a:rPr lang="en-US" altLang="zh-CN"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25</a:t>
            </a:r>
            <a:r>
              <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rPr>
              <a:t>字。</a:t>
            </a:r>
            <a:endParaRPr lang="zh-CN" altLang="en-US" sz="4800" kern="0" spc="0" noProof="0" dirty="0" smtClean="0">
              <a:ln>
                <a:noFill/>
              </a:ln>
              <a:solidFill>
                <a:schemeClr val="tx1"/>
              </a:solidFill>
              <a:effectLst/>
              <a:uLnTx/>
              <a:ea typeface="宋体" panose="02010600030101010101" pitchFamily="2" charset="-122"/>
              <a:cs typeface="宋体" panose="02010600030101010101" pitchFamily="2" charset="-122"/>
              <a:sym typeface="+mn-ea"/>
            </a:endParaRPr>
          </a:p>
        </p:txBody>
      </p:sp>
    </p:spTree>
  </p:cSld>
  <p:clrMapOvr>
    <a:masterClrMapping/>
  </p:clrMapOvr>
</p:sld>
</file>

<file path=ppt/tags/tag1.xml><?xml version="1.0" encoding="utf-8"?>
<p:tagLst xmlns:p="http://schemas.openxmlformats.org/presentationml/2006/main">
  <p:tag name="TABLE_ENDDRAG_ORIGIN_RECT" val="1913*410"/>
  <p:tag name="TABLE_ENDDRAG_RECT" val="-3*310*1913*4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4019</Words>
  <Application>WPS 演示</Application>
  <PresentationFormat>On-screen Show</PresentationFormat>
  <Paragraphs>376</Paragraphs>
  <Slides>44</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44</vt:i4>
      </vt:variant>
    </vt:vector>
  </HeadingPairs>
  <TitlesOfParts>
    <vt:vector size="58" baseType="lpstr">
      <vt:lpstr>Arial</vt:lpstr>
      <vt:lpstr>宋体</vt:lpstr>
      <vt:lpstr>Wingdings</vt:lpstr>
      <vt:lpstr>微软雅黑</vt:lpstr>
      <vt:lpstr>方正兰亭黑简体</vt:lpstr>
      <vt:lpstr>黑体</vt:lpstr>
      <vt:lpstr>Arial Unicode MS</vt:lpstr>
      <vt:lpstr>Calibri</vt:lpstr>
      <vt:lpstr>等线</vt:lpstr>
      <vt:lpstr>华文中宋</vt:lpstr>
      <vt:lpstr>Segoe UI</vt:lpstr>
      <vt:lpstr>Wingdings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刘恒</cp:lastModifiedBy>
  <cp:revision>83</cp:revision>
  <dcterms:created xsi:type="dcterms:W3CDTF">2023-07-19T01:30:00Z</dcterms:created>
  <dcterms:modified xsi:type="dcterms:W3CDTF">2025-09-23T07:52:23Z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B051274F4D334DEB8B0B35D6075EBC9C_13</vt:lpwstr>
  </property>
  <property fmtid="{D5CDD505-2E9C-101B-9397-08002B2CF9AE}" pid="3" name="KSOProductBuildVer">
    <vt:lpwstr>2052-12.1.0.23125</vt:lpwstr>
  </property>
</Properties>
</file>