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4"/>
  </p:notesMasterIdLst>
  <p:sldIdLst>
    <p:sldId id="417" r:id="rId3"/>
    <p:sldId id="535" r:id="rId4"/>
    <p:sldId id="582" r:id="rId5"/>
    <p:sldId id="540" r:id="rId6"/>
    <p:sldId id="585" r:id="rId7"/>
    <p:sldId id="584" r:id="rId8"/>
    <p:sldId id="587" r:id="rId9"/>
    <p:sldId id="586" r:id="rId10"/>
    <p:sldId id="588" r:id="rId11"/>
    <p:sldId id="589" r:id="rId12"/>
    <p:sldId id="591" r:id="rId13"/>
    <p:sldId id="592" r:id="rId14"/>
    <p:sldId id="593" r:id="rId15"/>
    <p:sldId id="594" r:id="rId16"/>
    <p:sldId id="603" r:id="rId17"/>
    <p:sldId id="596" r:id="rId18"/>
    <p:sldId id="597" r:id="rId19"/>
    <p:sldId id="598" r:id="rId20"/>
    <p:sldId id="604" r:id="rId21"/>
    <p:sldId id="606" r:id="rId22"/>
    <p:sldId id="607" r:id="rId23"/>
    <p:sldId id="608" r:id="rId24"/>
    <p:sldId id="609" r:id="rId25"/>
    <p:sldId id="610" r:id="rId26"/>
    <p:sldId id="611" r:id="rId27"/>
    <p:sldId id="612" r:id="rId28"/>
    <p:sldId id="613" r:id="rId29"/>
    <p:sldId id="614" r:id="rId30"/>
    <p:sldId id="615" r:id="rId31"/>
    <p:sldId id="616" r:id="rId32"/>
    <p:sldId id="617" r:id="rId33"/>
  </p:sldIdLst>
  <p:sldSz cx="24384000" cy="13716000" type="screen16x9"/>
  <p:notesSz cx="5143500" cy="9144000"/>
  <p:embeddedFontLst>
    <p:embeddedFont>
      <p:font typeface="微软雅黑" panose="020B0503020204020204" charset="-122"/>
      <p:regular r:id="rId39"/>
    </p:embeddedFont>
    <p:embeddedFont>
      <p:font typeface="Calibri" panose="020F0502020204030204" charset="0"/>
      <p:regular r:id="rId40"/>
      <p:bold r:id="rId41"/>
      <p:italic r:id="rId42"/>
      <p:boldItalic r:id="rId43"/>
    </p:embeddedFont>
    <p:embeddedFont>
      <p:font typeface="等线" panose="02010600030101010101" charset="-122"/>
      <p:regular r:id="rId4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  <p:cmAuthor id="246018932" name="奋斗" initials="奋" lastIdx="1" clrIdx="18"/>
  <p:cmAuthor id="23" name="微软用户" initials="微" lastIdx="0" clrIdx="22"/>
  <p:cmAuthor id="24" name="User" initials="U" lastIdx="0" clrIdx="23"/>
  <p:cmAuthor id="25" name="Administrator" initials="A" lastIdx="0" clrIdx="24"/>
  <p:cmAuthor id="26" name="1" initials="1" lastIdx="0" clrIdx="25"/>
  <p:cmAuthor id="27" name="86195" initials="8" lastIdx="0" clrIdx="2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slide" Target="slides/slide2.xml"/><Relationship Id="rId39" Type="http://schemas.openxmlformats.org/officeDocument/2006/relationships/font" Target="fonts/font1.fntdata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185095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814387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385763" y="4400550"/>
            <a:ext cx="30861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185095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3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2995" y="1064895"/>
            <a:ext cx="22509480" cy="11586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综合应用能力</a:t>
            </a:r>
            <a:r>
              <a:rPr lang="en-US" altLang="zh-CN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b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作文考前预测</a:t>
            </a:r>
            <a:endParaRPr lang="zh-CN" altLang="en-US" sz="1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1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18395" y="10135870"/>
            <a:ext cx="135940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9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主讲人：安步的公考</a:t>
            </a:r>
            <a:r>
              <a:rPr lang="zh-CN" altLang="en-US" sz="9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9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" y="2475230"/>
            <a:ext cx="18150840" cy="7260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90" y="1562100"/>
            <a:ext cx="16720820" cy="103162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01866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科技自立自强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【背景介绍】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科技自立自强，是中国共产党在党的二十大报告中提出的重大战略目标，强调通过自主创新能力提升实现国家发展与安全。其内涵包含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自立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自强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"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双重维度，涵盖关键技术自主可控、创新成果高效转化、产业链安全稳定等核心要素。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16128"/>
          <a:stretch>
            <a:fillRect/>
          </a:stretch>
        </p:blipFill>
        <p:spPr>
          <a:xfrm>
            <a:off x="4955540" y="5835650"/>
            <a:ext cx="9765030" cy="58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0986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科技自立自强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【素材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积累】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案例：嫦娥六号月球探测器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嫦娥六号完成世界首次月球背面采样返回之旅，携带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1935.3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克月球背面样品返回地球，揭示南极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-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艾特肯盆地形成于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42.5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亿年前，突破多项关键技术，为人类月球研究贡献中国力量。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金句：高新技术是讨不来、要不来的，必须加快实现高水平科技自立自强</a:t>
            </a:r>
            <a:endParaRPr lang="zh-CN" altLang="en-US" sz="48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71704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科技自立自强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【框架演示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0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1、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科技自立自强是筑牢国家安全的</a:t>
            </a: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“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压舱石</a:t>
            </a: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2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、科技自立自强是激活产业升级的</a:t>
            </a: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“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强引擎</a:t>
            </a: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3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、科技自立自强是抢占未来发展的</a:t>
            </a: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“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制高点</a:t>
            </a: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90" y="1562100"/>
            <a:ext cx="16720820" cy="103162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00323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人才强国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【背景介绍】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人才是实现民族振兴、赢得国际竞争主动的战略资源，而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科技人才是建设科技强国的核心力量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。党的十八大以来，党对人才工作的领导全面加强，始终坚持面向世界科技前沿、面向经济主战场、面向国家重大需求、面向人民生命健康，深入实施新时代人才强国战略。</a:t>
            </a: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5" y="5598160"/>
            <a:ext cx="9871075" cy="656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87706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人才强国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【素材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积累】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案例：世界首位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我国各类人才资源总量达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2.2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亿人，研发人员总量居世界首位，人才产出水平稳步提高，人才发展环境持续优化，国际人才吸引力显著增强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金句：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</a:rPr>
              <a:t>办好中国的事情，关键在党，关键在人，关键在人才</a:t>
            </a:r>
            <a:endParaRPr lang="zh-CN" altLang="en-US" sz="48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71704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人才强国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【框架演示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1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、完善培养机制，筑牢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人才强国的支撑底座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2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、破除评价壁垒，激活</a:t>
            </a:r>
            <a:r>
              <a:rPr lang="zh-CN" altLang="en-US" sz="6000" kern="0" noProof="0" dirty="0" smtClean="0">
                <a:ln>
                  <a:noFill/>
                </a:ln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人才强国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的创新动能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3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、优化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服务生态，铸牢</a:t>
            </a:r>
            <a:r>
              <a:rPr lang="zh-CN" altLang="en-US" sz="6000" kern="0" noProof="0" dirty="0" smtClean="0">
                <a:ln>
                  <a:noFill/>
                </a:ln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人才强国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的信念内核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90" y="1562100"/>
            <a:ext cx="16720820" cy="10316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95755" y="12082780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主题固定：自然科学</a:t>
            </a:r>
            <a:endParaRPr lang="zh-CN" altLang="en-US" sz="72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90625" y="1414145"/>
          <a:ext cx="17122775" cy="1065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7485"/>
                <a:gridCol w="10575290"/>
              </a:tblGrid>
              <a:tr h="123253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CN" altLang="en-US" sz="72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考试时间</a:t>
                      </a:r>
                      <a:endParaRPr lang="zh-CN" altLang="en-US" sz="7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en-US" altLang="zh-CN" sz="72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C</a:t>
                      </a:r>
                      <a:r>
                        <a:rPr lang="zh-CN" altLang="en-US" sz="72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类作文主题</a:t>
                      </a:r>
                      <a:endParaRPr lang="zh-CN" altLang="en-US" sz="7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2880" marR="182880" marT="91440" marB="91440"/>
                </a:tc>
              </a:tr>
              <a:tr h="1024890">
                <a:tc>
                  <a:txBody>
                    <a:bodyPr/>
                    <a:lstStyle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2020</a:t>
                      </a: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上半年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“科学”流言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</a:tr>
              <a:tr h="1024255">
                <a:tc>
                  <a:txBody>
                    <a:bodyPr/>
                    <a:lstStyle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2021</a:t>
                      </a: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上半年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科技进步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</a:tr>
              <a:tr h="1024255">
                <a:tc>
                  <a:txBody>
                    <a:bodyPr/>
                    <a:lstStyle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2021</a:t>
                      </a: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下半年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开源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</a:tr>
              <a:tr h="1024255">
                <a:tc>
                  <a:txBody>
                    <a:bodyPr/>
                    <a:lstStyle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</a:t>
                      </a: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上半年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怀疑与坚持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</a:tr>
              <a:tr h="1024890">
                <a:tc>
                  <a:txBody>
                    <a:bodyPr/>
                    <a:lstStyle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</a:t>
                      </a: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下半年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科技发展及利用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</a:tr>
              <a:tr h="1024255">
                <a:tc>
                  <a:txBody>
                    <a:bodyPr/>
                    <a:lstStyle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上半年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indent="0" algn="ctr" defTabSz="914400" rtl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5400" b="1" kern="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科技与上层建筑</a:t>
                      </a:r>
                      <a:endParaRPr lang="zh-CN" altLang="en-US" sz="5400" b="1" kern="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</a:tr>
              <a:tr h="1024255">
                <a:tc>
                  <a:txBody>
                    <a:bodyPr/>
                    <a:lstStyle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下半年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indent="0" algn="ctr" defTabSz="914400" rtl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5400" b="1" kern="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网络技术改变</a:t>
                      </a:r>
                      <a:endParaRPr lang="zh-CN" altLang="en-US" sz="5400" b="1" kern="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</a:tr>
              <a:tr h="1024255">
                <a:tc>
                  <a:txBody>
                    <a:bodyPr/>
                    <a:lstStyle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上半年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indent="0" algn="ctr" defTabSz="914400" rtl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5400" b="1" kern="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数字素养</a:t>
                      </a:r>
                      <a:endParaRPr lang="zh-CN" altLang="en-US" sz="5400" b="1" kern="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</a:tr>
              <a:tr h="1179195">
                <a:tc>
                  <a:txBody>
                    <a:bodyPr/>
                    <a:lstStyle/>
                    <a:p>
                      <a:pPr marR="0" lvl="0" indent="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2025</a:t>
                      </a:r>
                      <a:r>
                        <a:rPr lang="zh-CN" altLang="en-US" sz="5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上半年</a:t>
                      </a:r>
                      <a:endParaRPr lang="zh-CN" altLang="en-US" sz="5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indent="0" algn="ctr" defTabSz="914400" rtl="0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5400" b="1" kern="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科学工作中的惯性思维</a:t>
                      </a:r>
                      <a:endParaRPr lang="zh-CN" altLang="en-US" sz="5400" b="1" kern="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00323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科技惠民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【背景介绍】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4800" dirty="0">
                <a:ea typeface="宋体" panose="02010600030101010101" pitchFamily="2" charset="-122"/>
                <a:cs typeface="微软雅黑" panose="020B0503020204020204" charset="-122"/>
              </a:rPr>
              <a:t>科技惠民是指通过科技手段解决民生问题，将科技成果转化为与民众生活直接相关的实际应用，以改善生活质量、降低生活成本为目标。国家近年来密集出台了一系列政策法规，为科技惠民提供制度保障，让更多创新成果</a:t>
            </a:r>
            <a:r>
              <a:rPr lang="en-US" altLang="zh-CN" sz="4800" dirty="0">
                <a:ea typeface="宋体" panose="02010600030101010101" pitchFamily="2" charset="-122"/>
                <a:cs typeface="微软雅黑" panose="020B0503020204020204" charset="-122"/>
              </a:rPr>
              <a:t>“</a:t>
            </a:r>
            <a:r>
              <a:rPr lang="zh-CN" altLang="en-US" sz="4800" dirty="0">
                <a:ea typeface="宋体" panose="02010600030101010101" pitchFamily="2" charset="-122"/>
                <a:cs typeface="微软雅黑" panose="020B0503020204020204" charset="-122"/>
              </a:rPr>
              <a:t>飞入寻常百姓家</a:t>
            </a:r>
            <a:r>
              <a:rPr lang="en-US" altLang="zh-CN" sz="4800" dirty="0">
                <a:ea typeface="宋体" panose="02010600030101010101" pitchFamily="2" charset="-122"/>
                <a:cs typeface="微软雅黑" panose="020B0503020204020204" charset="-122"/>
              </a:rPr>
              <a:t>”</a:t>
            </a:r>
            <a:r>
              <a:rPr lang="zh-CN" altLang="en-US" sz="4800" dirty="0">
                <a:ea typeface="宋体" panose="02010600030101010101" pitchFamily="2" charset="-122"/>
                <a:cs typeface="微软雅黑" panose="020B0503020204020204" charset="-122"/>
              </a:rPr>
              <a:t>，有助于促进科技优势更好转化为发展胜势。</a:t>
            </a: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65" y="5927090"/>
            <a:ext cx="6724650" cy="5253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515" y="5927090"/>
            <a:ext cx="7193280" cy="5253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87706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科技惠民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【素材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积累】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案例：医疗成果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我国研发了全球首款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5.0T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全身扫查磁共振医疗装备、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全球首个获批上市的实体瘤双抗药物并纳入国家医保目录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减轻了广大患者的经济负担。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金句：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</a:rPr>
              <a:t>把满足人民对美好生活的向往作为科技创新的落脚点</a:t>
            </a:r>
            <a:endParaRPr lang="zh-CN" altLang="en-US" sz="48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71704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科技惠民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【框架演示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1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、政策引导、顶层设计，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指引科技惠民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方向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2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、产业赋能、技术攻关，破解</a:t>
            </a:r>
            <a:r>
              <a:rPr lang="zh-CN" altLang="en-US" sz="6000" kern="0" noProof="0" dirty="0" smtClean="0">
                <a:ln>
                  <a:noFill/>
                </a:ln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科技惠民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痛点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3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、要素支撑、资源保障，</a:t>
            </a:r>
            <a:r>
              <a:rPr lang="zh-CN" altLang="en-US" sz="6000" kern="0" noProof="0" dirty="0" smtClean="0">
                <a:ln>
                  <a:noFill/>
                </a:ln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筑牢科技惠民底座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90" y="1562100"/>
            <a:ext cx="16720820" cy="103162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22485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科学家精神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【背景介绍】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4800" dirty="0">
                <a:ea typeface="宋体" panose="02010600030101010101" pitchFamily="2" charset="-122"/>
                <a:cs typeface="微软雅黑" panose="020B0503020204020204" charset="-122"/>
              </a:rPr>
              <a:t>科学家精神是一代代科技工作者植根中华大地，投身科学实践，形成一系列具有智识气质的文明精粹，是中国共产党人精神谱系的重要组成部分。科学家精神是由</a:t>
            </a:r>
            <a:r>
              <a:rPr lang="en-US" altLang="zh-CN" sz="4800" dirty="0">
                <a:ea typeface="宋体" panose="02010600030101010101" pitchFamily="2" charset="-122"/>
                <a:cs typeface="微软雅黑" panose="020B0503020204020204" charset="-122"/>
              </a:rPr>
              <a:t>“</a:t>
            </a:r>
            <a:r>
              <a:rPr lang="zh-CN" altLang="en-US" sz="4800" dirty="0">
                <a:ea typeface="宋体" panose="02010600030101010101" pitchFamily="2" charset="-122"/>
                <a:cs typeface="微软雅黑" panose="020B0503020204020204" charset="-122"/>
              </a:rPr>
              <a:t>胸怀祖国、服务人民的爱国精神，勇攀高峰、敢为人先的创新精神，追求真理、严谨治学的求实精神，淡泊名利、潜心研究的奉献精神，集智攻关、团结协作的协同精神，甘为人梯、奖掖后学的育人精神</a:t>
            </a:r>
            <a:r>
              <a:rPr lang="en-US" altLang="zh-CN" sz="4800" dirty="0">
                <a:ea typeface="宋体" panose="02010600030101010101" pitchFamily="2" charset="-122"/>
                <a:cs typeface="微软雅黑" panose="020B0503020204020204" charset="-122"/>
              </a:rPr>
              <a:t>”</a:t>
            </a:r>
            <a:r>
              <a:rPr lang="zh-CN" altLang="en-US" sz="4800" dirty="0">
                <a:ea typeface="宋体" panose="02010600030101010101" pitchFamily="2" charset="-122"/>
                <a:cs typeface="微软雅黑" panose="020B0503020204020204" charset="-122"/>
              </a:rPr>
              <a:t>构成的科学共同体的精神文化体系</a:t>
            </a: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320" y="5159375"/>
            <a:ext cx="12973050" cy="834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87706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科学家精神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【素材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积累】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案例：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杨振宁</a:t>
            </a: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——“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宁拙毋巧，宁朴毋华</a:t>
            </a: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 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奉为治学圭臬，这份态度贯穿他的科研生涯，科学的高峰，唯有以严谨笃实的态度方能攀登。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金句：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</a:rPr>
              <a:t>科学无国界，科学家有祖国</a:t>
            </a:r>
            <a:endParaRPr lang="zh-CN" altLang="en-US" sz="48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71704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科学家精神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【框架演示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1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、厚植爱国奉献精神，夯实国家发展土壤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2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、坚守求实创新精神，筑牢科学发展根基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3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、传承协同育人精神，绵延科技强国力量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90" y="1562100"/>
            <a:ext cx="16720820" cy="103162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00323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科技创新与产业创新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【背景介绍】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4800" dirty="0">
                <a:ea typeface="宋体" panose="02010600030101010101" pitchFamily="2" charset="-122"/>
                <a:cs typeface="微软雅黑" panose="020B0503020204020204" charset="-122"/>
              </a:rPr>
              <a:t>科技创新是产业升级的核心动力，产业创新则为科技创新提供广阔应用场景和市场空间，扎实推动科技创新和产业创新深度融合，有助于由技术革命性突破催生新质生产力，开辟更多新领域新赛道，对于抢占科技竞争制高点、把握未来发展主动权、实现高质量</a:t>
            </a:r>
            <a:r>
              <a:rPr lang="zh-CN" altLang="en-US" sz="4800" dirty="0">
                <a:ea typeface="宋体" panose="02010600030101010101" pitchFamily="2" charset="-122"/>
                <a:cs typeface="微软雅黑" panose="020B0503020204020204" charset="-122"/>
              </a:rPr>
              <a:t>发展有重要意义。</a:t>
            </a: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7" name="图片 106"/>
          <p:cNvPicPr/>
          <p:nvPr/>
        </p:nvPicPr>
        <p:blipFill>
          <a:blip r:embed="rId2"/>
          <a:srcRect l="4689" r="13766" b="18051"/>
          <a:stretch>
            <a:fillRect/>
          </a:stretch>
        </p:blipFill>
        <p:spPr>
          <a:xfrm>
            <a:off x="10302240" y="9221470"/>
            <a:ext cx="7705725" cy="4227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240" y="4311650"/>
            <a:ext cx="7650480" cy="4615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835" y="6582410"/>
            <a:ext cx="7611110" cy="418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87706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科技创新与产业创新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【素材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积累】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案例：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宇树科技</a:t>
            </a: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作为全球四足机器人领域的领军者，宇树科技凭借持续创新的技术、不断迭代的产品，早已成为行业内的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科技标杆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金句：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</a:rPr>
              <a:t>科技创新和产业创新，是发展新质生产力的基本路径</a:t>
            </a:r>
            <a:endParaRPr lang="zh-CN" altLang="en-US" sz="48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" y="2475230"/>
            <a:ext cx="18150840" cy="72605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71704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五个热点</a:t>
            </a:r>
            <a:r>
              <a:rPr lang="en-US" altLang="zh-CN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科技创新与产业创新</a:t>
            </a:r>
            <a:endParaRPr lang="en-US" altLang="zh-CN" sz="66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【框架演示</a:t>
            </a:r>
            <a:r>
              <a:rPr lang="zh-CN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sz="5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1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、科技创新是产业创新的源头活水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2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、产业创新是科技创新的强大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引擎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3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、科技创新和产业创新激发</a:t>
            </a:r>
            <a:r>
              <a:rPr lang="zh-CN" altLang="en-US" sz="6000" kern="0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新质生产力</a:t>
            </a:r>
            <a:endParaRPr lang="zh-CN" altLang="en-US" sz="6000" kern="0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" y="2475230"/>
            <a:ext cx="18150840" cy="7260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42646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一种开头</a:t>
            </a:r>
            <a:endParaRPr lang="zh-CN" altLang="en-US" sz="60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年上作文例题】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结合上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述材料，以“科学工作中的惯性思维”为话题，联系实际，自选角度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，自拟题目，写一篇议论文。</a:t>
            </a:r>
            <a:endParaRPr lang="zh-CN" altLang="en-US" sz="48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【开头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示范】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习总书记指出：“科学技术从来没有像今天这样深刻影响着国家前途命运，从来没有像今天这样深刻影响着人民生活福祉。” 现如今，中国在太空探索、量子通信、生命科学、能源材料、数字智能等领域取得了巨大成果，而这一系列成绩的背后是对科学工作中惯性思维的理性认知，可以说科学工作中需要利用惯性更要打破惯性。</a:t>
            </a:r>
            <a:endParaRPr lang="zh-CN" altLang="en-US" sz="4800" b="1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kumimoji="0" lang="zh-CN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4418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一种开头</a:t>
            </a:r>
            <a:endParaRPr lang="zh-CN" altLang="en-US" sz="60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年上作文例题】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结合上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述材料，以“科学工作中的惯性思维”为话题，联系实际，自选角度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，自拟题目，写一篇议论文。</a:t>
            </a:r>
            <a:endParaRPr lang="zh-CN" altLang="en-US" sz="48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【开头分析】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习总书记指出：“科学技术从来没有像今天这样深刻影响着国家前途命运，从来没有像今天这样深刻影响着人民生活福祉。” 现如今，中国在太空探索、量子通信、生命科学、能源材料、数字智能等领域取得了巨大成果，而这一系列成绩的背后是对</a:t>
            </a:r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科学工作中惯性思维（作文主题）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的理性认知，由此可见</a:t>
            </a:r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科学工作中需要利用惯性更要打破惯性（作文论点）。</a:t>
            </a:r>
            <a:endParaRPr lang="zh-CN" altLang="en-US" sz="4800" b="1" dirty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kumimoji="0" lang="zh-CN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4110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一种开头</a:t>
            </a:r>
            <a:endParaRPr lang="zh-CN" altLang="en-US" sz="60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2024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下作文例题】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参考给定材料，联系实际、以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科技创新的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‘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长情陪伴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’”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为话题，自拟标题，写一篇议论文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48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【开头套用】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习总书记指出：“科学技术从来没有像今天这样深刻影响着国家前途命运，从来没有像今天这样深刻影响着人民生活福祉。” 现如今，中国在太空探索、量子通信、生命科学、能源材料、数字智能等领域取得了巨大成果，而这一系列成绩的背后是对</a:t>
            </a:r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科技创新</a:t>
            </a:r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（作文主题）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的理性认知，由此可见</a:t>
            </a:r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科技创新工作离不开长情陪伴</a:t>
            </a:r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（作文论点）。</a:t>
            </a:r>
            <a:endParaRPr lang="zh-CN" altLang="en-US" sz="4800" b="1" dirty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kumimoji="0" lang="zh-CN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1063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一种开头</a:t>
            </a:r>
            <a:endParaRPr lang="zh-CN" altLang="en-US" sz="60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习总书记指出：“科学技术从来没有像今天这样深刻影响着国家前途命运，从来没有像今天这样深刻影响着人民生活福祉。” 现如今，中国在太空探索、量子通信、生命科学、能源材料、数字智能等领域取得了巨大成果，而这一系列成绩的背后是对</a:t>
            </a:r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（作文主题）</a:t>
            </a:r>
            <a:r>
              <a:rPr lang="zh-CN" altLang="en-US" sz="4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的理性认知，由此可见</a:t>
            </a:r>
            <a:r>
              <a:rPr lang="zh-CN" altLang="en-US" sz="4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（作文论点）。</a:t>
            </a:r>
            <a:endParaRPr lang="zh-CN" altLang="en-US" sz="4800" b="1" dirty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kumimoji="0" lang="zh-CN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【经典语录】</a:t>
            </a:r>
            <a:r>
              <a:rPr kumimoji="0" lang="en-US" altLang="zh-CN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+</a:t>
            </a:r>
            <a:r>
              <a:rPr kumimoji="0" lang="zh-CN" alt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【科技成就】</a:t>
            </a:r>
            <a:r>
              <a:rPr kumimoji="0" lang="en-US" altLang="zh-CN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+</a:t>
            </a:r>
            <a:r>
              <a:rPr kumimoji="0" lang="zh-CN" alt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【引出论点】</a:t>
            </a:r>
            <a:endParaRPr kumimoji="0" lang="zh-CN" sz="6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4225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作文考前预测</a:t>
            </a:r>
            <a:endParaRPr lang="zh-CN" altLang="en-US" sz="7200" b="1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7759680" cy="13664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altLang="en-US" sz="66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一种开头</a:t>
            </a:r>
            <a:endParaRPr lang="zh-CN" altLang="en-US" sz="6000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90000"/>
              </a:lnSpc>
              <a:defRPr/>
            </a:pPr>
            <a:r>
              <a:rPr 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【经典语录</a:t>
            </a:r>
            <a:r>
              <a:rPr 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一】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既要把握当今科技发展的大方向，又要坚持以我为主，突出问题导向和需求导向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90000"/>
              </a:lnSpc>
              <a:defRPr/>
            </a:pPr>
            <a:r>
              <a:rPr 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【经验语录</a:t>
            </a:r>
            <a:r>
              <a:rPr 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二】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科技兴则民族兴，科技强则国家强，我们党历来高度重视科技事业发展。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90000"/>
              </a:lnSpc>
              <a:defRPr/>
            </a:pPr>
            <a:r>
              <a:rPr 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【经验语录</a:t>
            </a:r>
            <a:r>
              <a:rPr lang="zh-CN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三】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把我国建设成为科技强国，是近代以来中华民族孜孜以求的梦想，一代又一代中华儿女为之殚精竭虑、不懈奋斗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kumimoji="0" lang="zh-CN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dirty="0"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4800" kern="0" spc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88125" y="1414145"/>
            <a:ext cx="457327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安步的公考</a:t>
            </a: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综合C系统课</a:t>
            </a:r>
            <a:endParaRPr lang="zh-CN" altLang="en-US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5000" y="8341995"/>
            <a:ext cx="39820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扫码关注</a:t>
            </a:r>
            <a:r>
              <a:rPr lang="en-US" altLang="zh-CN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三连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点赞投币收藏</a:t>
            </a:r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免费领取讲义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9483070" y="4110990"/>
            <a:ext cx="4184015" cy="39890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288125" y="1281430"/>
            <a:ext cx="4573270" cy="11604625"/>
          </a:xfrm>
          <a:prstGeom prst="roundRect">
            <a:avLst/>
          </a:prstGeom>
          <a:noFill/>
          <a:ln w="38100" cmpd="sng">
            <a:solidFill>
              <a:srgbClr val="16A95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90" y="1131570"/>
            <a:ext cx="15640685" cy="121297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348*840"/>
  <p:tag name="TABLE_ENDDRAG_RECT" val="93*106*1348*8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4128</Words>
  <Application>WPS 演示</Application>
  <PresentationFormat>On-screen Show</PresentationFormat>
  <Paragraphs>478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方正兰亭黑简体</vt:lpstr>
      <vt:lpstr>黑体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刘恒</cp:lastModifiedBy>
  <cp:revision>102</cp:revision>
  <dcterms:created xsi:type="dcterms:W3CDTF">2023-07-19T01:30:00Z</dcterms:created>
  <dcterms:modified xsi:type="dcterms:W3CDTF">2025-10-21T08:30:56Z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B051274F4D334DEB8B0B35D6075EBC9C_13</vt:lpwstr>
  </property>
  <property fmtid="{D5CDD505-2E9C-101B-9397-08002B2CF9AE}" pid="3" name="KSOProductBuildVer">
    <vt:lpwstr>2052-12.1.0.23125</vt:lpwstr>
  </property>
</Properties>
</file>