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sldIdLst>
    <p:sldId id="272" r:id="rId3"/>
    <p:sldId id="513" r:id="rId4"/>
    <p:sldId id="440" r:id="rId5"/>
    <p:sldId id="441" r:id="rId6"/>
    <p:sldId id="442" r:id="rId7"/>
    <p:sldId id="535" r:id="rId8"/>
    <p:sldId id="444" r:id="rId9"/>
    <p:sldId id="489" r:id="rId10"/>
    <p:sldId id="446" r:id="rId11"/>
    <p:sldId id="533" r:id="rId12"/>
    <p:sldId id="534" r:id="rId13"/>
    <p:sldId id="532" r:id="rId14"/>
    <p:sldId id="488" r:id="rId15"/>
    <p:sldId id="490" r:id="rId16"/>
    <p:sldId id="491" r:id="rId17"/>
    <p:sldId id="515" r:id="rId18"/>
    <p:sldId id="529" r:id="rId19"/>
    <p:sldId id="449" r:id="rId20"/>
    <p:sldId id="448" r:id="rId21"/>
    <p:sldId id="451" r:id="rId22"/>
    <p:sldId id="536" r:id="rId23"/>
    <p:sldId id="524" r:id="rId24"/>
    <p:sldId id="525" r:id="rId25"/>
    <p:sldId id="457" r:id="rId26"/>
    <p:sldId id="458" r:id="rId27"/>
    <p:sldId id="484" r:id="rId28"/>
    <p:sldId id="492" r:id="rId29"/>
    <p:sldId id="516" r:id="rId30"/>
    <p:sldId id="463" r:id="rId31"/>
    <p:sldId id="482" r:id="rId32"/>
    <p:sldId id="474" r:id="rId33"/>
    <p:sldId id="466" r:id="rId34"/>
    <p:sldId id="468" r:id="rId36"/>
    <p:sldId id="475" r:id="rId37"/>
    <p:sldId id="477" r:id="rId38"/>
    <p:sldId id="483" r:id="rId39"/>
    <p:sldId id="517" r:id="rId40"/>
    <p:sldId id="530" r:id="rId41"/>
    <p:sldId id="485" r:id="rId42"/>
    <p:sldId id="519" r:id="rId43"/>
    <p:sldId id="520" r:id="rId44"/>
    <p:sldId id="521" r:id="rId45"/>
    <p:sldId id="523" r:id="rId46"/>
    <p:sldId id="486" r:id="rId47"/>
    <p:sldId id="497" r:id="rId48"/>
    <p:sldId id="496" r:id="rId49"/>
    <p:sldId id="508" r:id="rId50"/>
    <p:sldId id="518" r:id="rId51"/>
    <p:sldId id="499" r:id="rId52"/>
    <p:sldId id="494" r:id="rId53"/>
    <p:sldId id="531" r:id="rId54"/>
    <p:sldId id="501" r:id="rId55"/>
    <p:sldId id="504" r:id="rId56"/>
    <p:sldId id="512" r:id="rId57"/>
    <p:sldId id="537" r:id="rId58"/>
  </p:sldIdLst>
  <p:sldSz cx="24384000" cy="13716000" type="screen16x9"/>
  <p:notesSz cx="5143500" cy="9144000"/>
  <p:embeddedFontLst>
    <p:embeddedFont>
      <p:font typeface="微软雅黑" panose="020B0503020204020204" charset="-122"/>
      <p:regular r:id="rId63"/>
    </p:embeddedFont>
    <p:embeddedFont>
      <p:font typeface="楷体" panose="02010609060101010101" pitchFamily="49" charset="-122"/>
      <p:regular r:id="rId64"/>
    </p:embeddedFont>
    <p:embeddedFont>
      <p:font typeface="Calibri" panose="020F0502020204030204" charset="0"/>
      <p:regular r:id="rId65"/>
      <p:bold r:id="rId66"/>
      <p:italic r:id="rId67"/>
      <p:boldItalic r:id="rId68"/>
    </p:embeddedFont>
    <p:embeddedFont>
      <p:font typeface="等线" panose="02010600030101010101" charset="-122"/>
      <p:regular r:id="rId69"/>
    </p:embeddedFont>
    <p:embeddedFont>
      <p:font typeface="等线 Light" panose="02010600030101010101" charset="-122"/>
      <p:regular r:id="rId70"/>
    </p:embeddedFont>
  </p:embeddedFontLst>
  <p:custDataLst>
    <p:tags r:id="rId7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E07402D-7F8E-4418-96A2-148F41C4B1D4}" styleName="表样式 1 12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/>
          </a:solidFill>
        </a:fill>
      </a:tcStyle>
    </a:band2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tags" Target="tags/tag6.xml"/><Relationship Id="rId70" Type="http://schemas.openxmlformats.org/officeDocument/2006/relationships/font" Target="fonts/font8.fntdata"/><Relationship Id="rId7" Type="http://schemas.openxmlformats.org/officeDocument/2006/relationships/slide" Target="slides/slide5.xml"/><Relationship Id="rId69" Type="http://schemas.openxmlformats.org/officeDocument/2006/relationships/font" Target="fonts/font7.fntdata"/><Relationship Id="rId68" Type="http://schemas.openxmlformats.org/officeDocument/2006/relationships/font" Target="fonts/font6.fntdata"/><Relationship Id="rId67" Type="http://schemas.openxmlformats.org/officeDocument/2006/relationships/font" Target="fonts/font5.fntdata"/><Relationship Id="rId66" Type="http://schemas.openxmlformats.org/officeDocument/2006/relationships/font" Target="fonts/font4.fntdata"/><Relationship Id="rId65" Type="http://schemas.openxmlformats.org/officeDocument/2006/relationships/font" Target="fonts/font3.fntdata"/><Relationship Id="rId64" Type="http://schemas.openxmlformats.org/officeDocument/2006/relationships/font" Target="fonts/font2.fntdata"/><Relationship Id="rId63" Type="http://schemas.openxmlformats.org/officeDocument/2006/relationships/font" Target="fonts/font1.fntdata"/><Relationship Id="rId62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185095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814387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85763" y="4400550"/>
            <a:ext cx="30861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185095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2902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3063" y="677863"/>
            <a:ext cx="6096000" cy="3429000"/>
          </a:xfrm>
          <a:ln>
            <a:miter lim="800000"/>
          </a:ln>
        </p:spPr>
      </p:sp>
      <p:sp>
        <p:nvSpPr>
          <p:cNvPr id="35843" name="文本占位符 129026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335463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2902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3063" y="677863"/>
            <a:ext cx="6096000" cy="3429000"/>
          </a:xfrm>
          <a:ln>
            <a:miter lim="800000"/>
          </a:ln>
        </p:spPr>
      </p:sp>
      <p:sp>
        <p:nvSpPr>
          <p:cNvPr id="35843" name="文本占位符 129026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335463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7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186815"/>
            <a:ext cx="21647785" cy="6577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年国考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——</a:t>
            </a:r>
            <a:r>
              <a:rPr lang="zh-CN" altLang="en-US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申论</a:t>
            </a:r>
            <a:r>
              <a:rPr lang="zh-CN" altLang="en-US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大纲解读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13495" y="9174480"/>
            <a:ext cx="9403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主讲人：安步的公考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716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【相同点】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10709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年国考副省】事物的劣势在特定条件下可以转化为优势，这种转化往往有赖于人的主观能动性，请你对此进行深入思考，参考给定资料，联系实际，自选角度，自拟题目，写一篇文章。</a:t>
            </a: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——危机中育先机、变局中开新局</a:t>
            </a: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奋斗）</a:t>
            </a:r>
            <a:endParaRPr lang="en-US" altLang="zh-CN" sz="44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年国考市地】给定资料反映了事物间的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endParaRPr lang="zh-CN" altLang="en-US" sz="44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年国考执法】请你对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b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716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【相同点】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10709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年国考副省】事物的劣势在特定条件下可以转化为优势，这种转化往往有赖于人的主观能动性，请你对此进行深入思考，参考给定资料，联系实际，自选角度，自拟题目，写一篇文章。</a:t>
            </a: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——危机中育先机、变局中开新局</a:t>
            </a: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（奋斗）</a:t>
            </a:r>
            <a:endParaRPr lang="en-US" altLang="zh-CN" sz="44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年国考市地】给定资料反映了事物间的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——两山论、共建共治共享</a:t>
            </a:r>
            <a:endParaRPr lang="zh-CN" altLang="en-US" sz="44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年国考执法】请你对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b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716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【相同点】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10709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年国考副省】事物的劣势在特定条件下可以转化为优势，这种转化往往有赖于人的主观能动性，请你对此进行深入思考，参考给定资料，联系实际，自选角度，自拟题目，写一篇文章。</a:t>
            </a: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——危机中育先机、变局中开新局</a:t>
            </a: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（奋斗）</a:t>
            </a:r>
            <a:endParaRPr lang="en-US" altLang="zh-CN" sz="44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年国考市地】给定资料反映了事物间的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——两山论、共建共治共享</a:t>
            </a:r>
            <a:endParaRPr lang="zh-CN" altLang="en-US" sz="44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年国考执法】请你对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b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4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民生无小事、枝叶总关情</a:t>
            </a:r>
            <a:r>
              <a:rPr lang="en-US" altLang="zh-CN" sz="4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716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【相同点】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8678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年广东】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ZSJ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指出，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新质生产力的显著特点是创新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必须继续做好创新这篇大文章，推动新质生产力加快发展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。请结合给定材料，联系实际，围绕广东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继续做好创新这篇大文章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进行深入思考，自拟题目，撰写一篇议论文。</a:t>
            </a:r>
            <a:endParaRPr lang="zh-CN" altLang="en-US" sz="44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江苏】请根据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ZSJ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要着力激发全民族文化创新创造活力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的重要指示，围绕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文化创新赋能新质生产力，文化创造助力奋进新征程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这一主题，写一篇文章。</a:t>
            </a:r>
            <a:endParaRPr lang="zh-CN" altLang="en-US" sz="44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【上海市考】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结合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XZX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《贯彻司法工作的正确方向》的讲话，围绕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群众路线和美好生活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这一主题，写一篇文章。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7016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笔试内容突出公务员的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标准和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属性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，重点测查用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的创新理论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指导分析和解决问题的能力，教育引导报考者自觉做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新时代中国特色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SHZY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思想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48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坚定信仰者和忠实实践者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4735" y="2544445"/>
            <a:ext cx="17194530" cy="36874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90" y="6605270"/>
            <a:ext cx="8709660" cy="6140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545" y="6858000"/>
            <a:ext cx="8438515" cy="59315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730"/>
            <a:ext cx="24375745" cy="101847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二、基础能力相同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4528820"/>
            <a:ext cx="14339570" cy="791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1401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（一）中央机关及其省级直属机构综合管理类职位。主要测查报考者的阅读理解能力、综合分析能力、提出和解决问题能力、文字表达能力。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（二）市（地）级及以下直属机构综合管理类职位。主要测查报考者的阅读理解能力、贯彻执行能力、解决问题能力和文字表达能力。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（三）行政执法类职位。主要测查报考者的阅读理解能力、依法办事能力、公共服务能力和文字表达能力。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       ——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1401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（一）中央机关及其省级直属机构综合管理类职位。主要测查报考者的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、综合分析能力、提出和解决问题能力、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文字表达能力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（二）市（地）级及以下直属机构综合管理类职位。主要测查报考者的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、贯彻执行能力、解决问题能力和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文字表达能力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（三）行政执法类职位。主要测查报考者的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、依法办事能力、公共服务能力和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文字表达能力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       ——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070" y="1326515"/>
            <a:ext cx="95543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解读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6462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申论试卷按照中央机关及其省级直属机构综合管理类、市（地）级及以下直属机构综合管理类和行政执法类三类职位，分别命制试题。</a:t>
            </a:r>
            <a:r>
              <a:rPr lang="en-US" altLang="zh-CN"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 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4385310"/>
            <a:ext cx="16398875" cy="593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59080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</a:t>
            </a:r>
            <a:r>
              <a:rPr lang="en-US" altLang="zh-CN" sz="9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9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9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文字表达</a:t>
            </a: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59080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</a:t>
            </a:r>
            <a:r>
              <a:rPr lang="en-US" altLang="zh-CN" sz="9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9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》文字表达</a:t>
            </a:r>
            <a:endParaRPr lang="zh-CN" altLang="en-US" sz="9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会抄材料！！！</a:t>
            </a:r>
            <a:endParaRPr lang="zh-CN" altLang="en-US" sz="9600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6554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材料节选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1】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中午下班后，指导组来到了公司食堂，看到食堂菜品种类丰富，员工可以自由取餐，有些员工吃完后餐盘里还剩下不少饭菜，最后和牛奶盒，饮料瓶等食品包装一起扔进了垃圾桶。指导组还发现食堂门口设立了</a:t>
            </a:r>
            <a:r>
              <a:rPr lang="en-US" altLang="zh-CN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无废工厂</a:t>
            </a:r>
            <a:r>
              <a:rPr lang="en-US" altLang="zh-CN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宣传橱窗，走近一看，上面仅张贴了一份关于建设</a:t>
            </a:r>
            <a:r>
              <a:rPr lang="en-US" altLang="zh-CN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无废工厂</a:t>
            </a:r>
            <a:r>
              <a:rPr lang="en-US" altLang="zh-CN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的文件，没有其他宣传材料，也没有看到宣传橱窗前有人停留。橱窗上的玻璃蒙着灰尘，显然很久没有人打理了。</a:t>
            </a: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10293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材料节选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1】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中午下班后，指导组来到了公司食堂，看到食堂菜品种类丰富，员工可以自由取餐，有些员工吃完后餐盘里还剩下不少饭菜，最后和牛奶盒，饮料瓶等食品包装一起扔进了垃圾桶。指导组还发现食堂门口设立了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无废工厂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宣传橱窗，走近一看，上面仅张贴了一份关于建设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无废工厂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的文件，没有其他宣传材料，也没有看到宣传橱窗前有人停留。橱窗上的玻璃蒙着灰尘，显然很久没有人打理了。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【无废理念宣传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不到位】</a:t>
            </a: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》【绿色发展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方式】</a:t>
            </a: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6554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材料节选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2】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这是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Z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市东郊一处工地宿舍，其中一间，十几平方米的空间里摆放了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张架子床，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人居住。刘某夫妻就住在这个简易房里。这个工棚里住了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位男性，只有他媳妇一个女人。 这间简易房里面有一张看不清内容的床面用大床单遮着，床下是两双拖鞋，男女各一双。里面的人担心晚上起风帘子“跑光”，所以中间留出的缝隙也夹上了几个塑料夹子，外面几个光膀子大汉胡乱地睡着。此刻，有些情绪需要克制，因为帘子里躺着一对小夫妻。。。</a:t>
            </a: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047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材料节选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2】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这是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Z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市东郊一处工地宿舍，其中一间，十几平方米的空间里摆放了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张架子床，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人居住。刘某夫妻就住在这个简易房里。这个工棚里住了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位男性，只有他媳妇一个女人。 这间简易房里面有一张看不清内容的床面用大床单遮着，床下是两双拖鞋，男女各一双。里面的人担心晚上起风帘子“跑光”，所以中间留出的缝隙也夹上了几个塑料夹子，外面几个光膀子大汉胡乱地睡着。此刻，有些情绪需要克制，因为帘子里躺着一对小夫妻。。。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务工人员居住环境差】</a:t>
            </a: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》【发展不平衡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不充分】</a:t>
            </a: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81241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二、基础</a:t>
            </a: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能力相同</a:t>
            </a: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阅读理解</a:t>
            </a:r>
            <a:r>
              <a:rPr lang="en-US" altLang="zh-CN" sz="9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9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》文字表达</a:t>
            </a:r>
            <a:endParaRPr lang="zh-CN" altLang="en-US" sz="9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会抄材料！！！</a:t>
            </a:r>
            <a:endParaRPr lang="zh-CN" altLang="en-US" sz="9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9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【透视现象归纳总结实质】</a:t>
            </a: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735" y="3282315"/>
            <a:ext cx="20242530" cy="3138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95" y="6649085"/>
            <a:ext cx="8709660" cy="6140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200" y="6858000"/>
            <a:ext cx="8438515" cy="59315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730"/>
            <a:ext cx="24375745" cy="101847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三、阅卷方式相同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</a:t>
            </a: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95" y="5468620"/>
            <a:ext cx="852995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95" y="9359265"/>
            <a:ext cx="8574405" cy="38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715" y="5468620"/>
            <a:ext cx="10029825" cy="7110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8760" y="4422140"/>
            <a:ext cx="35134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你以为的</a:t>
            </a: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8060" y="4130675"/>
            <a:ext cx="608711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实际上的</a:t>
            </a: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070" y="1326515"/>
            <a:ext cx="95543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解读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509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一】坚持公平公正，对各类报考者一视同仁，试题使用素材具有通用性。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二】实行分类分级，突出人事相宜，根据不同职位类别、不同层级机关的特点分别设置，以提高测评的科学性精准性。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三、阅卷方式相同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999740"/>
            <a:ext cx="23102570" cy="12741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6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【国考阅卷现场节选】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“给定资料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1”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，对调研组的调研材料，从成绩、问题和建议三方面进行概述。（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分）要求：（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）准确、全面；（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）恰当提炼，条理清晰；（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）不超过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350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字。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阅卷规则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endParaRPr lang="zh-CN" altLang="en-US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本题按照三个基本点给分：成绩、问题、建议。每点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分，共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每个基本点里面有若干具体信息，具体见参考要点。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不按成绩、问题、建议分步骤概述，给分也不超过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答题要点根据表述情况酌情给分，同义表达也可给分。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参考要点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endParaRPr lang="en-US" altLang="zh-CN" sz="4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成绩方面：智能制造发展快、试点有序推进、政策完备、传统改造动力强、基础扎实、成立了研究机构、协会等。诸如此类表达视为成绩，每答到一个信息点可给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分。但是成绩方面总分不超过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分。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93815" y="5688965"/>
            <a:ext cx="4510405" cy="5862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原则一：要点完整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原则二：逻辑合理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三、阅卷方式相同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28003"/>
          <p:cNvSpPr>
            <a:spLocks noChangeArrowheads="1"/>
          </p:cNvSpPr>
          <p:nvPr/>
        </p:nvSpPr>
        <p:spPr bwMode="auto">
          <a:xfrm>
            <a:off x="774582" y="1847022"/>
            <a:ext cx="23285042" cy="75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3074035"/>
            <a:ext cx="8632825" cy="10119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25" y="2888615"/>
            <a:ext cx="10307320" cy="102019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28003"/>
          <p:cNvSpPr>
            <a:spLocks noChangeArrowheads="1"/>
          </p:cNvSpPr>
          <p:nvPr/>
        </p:nvSpPr>
        <p:spPr bwMode="auto">
          <a:xfrm>
            <a:off x="774582" y="1847022"/>
            <a:ext cx="23285042" cy="75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290" y="4464685"/>
            <a:ext cx="7904480" cy="8547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70" y="4464685"/>
            <a:ext cx="8106410" cy="8547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三、阅卷方式相同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4950"/>
            <a:ext cx="11223625" cy="82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120" y="1426845"/>
            <a:ext cx="12247880" cy="83369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65537"/>
          <p:cNvSpPr>
            <a:spLocks noGrp="1" noChangeArrowheads="1"/>
          </p:cNvSpPr>
          <p:nvPr>
            <p:ph type="title" idx="4294967295"/>
          </p:nvPr>
        </p:nvSpPr>
        <p:spPr>
          <a:xfrm>
            <a:off x="3987802" y="631828"/>
            <a:ext cx="15262226" cy="11842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>
                <a:solidFill>
                  <a:schemeClr val="tx1"/>
                </a:solidFill>
              </a:rPr>
              <a:t>                              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61443" name="Picture 2" descr="3333333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350" y="1517650"/>
            <a:ext cx="14544676" cy="105187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4661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原则一：要点完整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原则二：逻辑合理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原则三：卷面整洁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三、阅卷方式相同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1235" y="2745740"/>
            <a:ext cx="8709660" cy="6140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120" y="7784465"/>
            <a:ext cx="8438515" cy="59315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730"/>
            <a:ext cx="24375745" cy="101847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59080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9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035" y="4565015"/>
            <a:ext cx="12000865" cy="804100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40180" y="4605020"/>
          <a:ext cx="15826740" cy="7332980"/>
        </p:xfrm>
        <a:graphic>
          <a:graphicData uri="http://schemas.openxmlformats.org/drawingml/2006/table">
            <a:tbl>
              <a:tblPr firstRow="1" bandRow="1">
                <a:tableStyleId>{AE07402D-7F8E-4418-96A2-148F41C4B1D4}</a:tableStyleId>
              </a:tblPr>
              <a:tblGrid>
                <a:gridCol w="4349115"/>
                <a:gridCol w="11477625"/>
              </a:tblGrid>
              <a:tr h="93599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考试年份</a:t>
                      </a:r>
                      <a:endParaRPr lang="en-US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给定资料</a:t>
                      </a:r>
                      <a:r>
                        <a:rPr lang="zh-CN" alt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内容主题</a:t>
                      </a:r>
                      <a:endParaRPr lang="zh-CN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发挥主观能动性将劣势转为优势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事物之间的互补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为群众办好事、让群众好办事、把群众事办好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挖掘旧事物焕发新价值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承担共同责任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执法的“利”“理”“力”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流动与新生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追求长期价值</a:t>
                      </a:r>
                      <a:r>
                        <a:rPr lang="en-US" altLang="zh-CN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070" y="1326515"/>
            <a:ext cx="95543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509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【一】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坚持公平公正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，对各类报考者一视同仁，试题使用素材具有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通用性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【二】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实行分类分级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，突出人事相宜，根据不同职位类别、不同层级机关的特点分别设置，以提高测评的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科学性精准性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副省材料内容：宏观层面国家方向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40180" y="4605020"/>
          <a:ext cx="15826740" cy="7332980"/>
        </p:xfrm>
        <a:graphic>
          <a:graphicData uri="http://schemas.openxmlformats.org/drawingml/2006/table">
            <a:tbl>
              <a:tblPr firstRow="1" bandRow="1">
                <a:tableStyleId>{AE07402D-7F8E-4418-96A2-148F41C4B1D4}</a:tableStyleId>
              </a:tblPr>
              <a:tblGrid>
                <a:gridCol w="4349115"/>
                <a:gridCol w="11477625"/>
              </a:tblGrid>
              <a:tr h="93599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考试年份</a:t>
                      </a:r>
                      <a:endParaRPr lang="en-US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给定资料</a:t>
                      </a:r>
                      <a:r>
                        <a:rPr lang="zh-CN" alt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内容主题</a:t>
                      </a:r>
                      <a:endParaRPr lang="zh-CN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发挥主观能动性将劣势转为优势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事物之间的互补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为群众办好事、让群众好办事、把群众事办好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挖掘旧事物焕发新价值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承担共同责任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执法的“利”“理”“力”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流动与新生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追求长期价值</a:t>
                      </a:r>
                      <a:r>
                        <a:rPr lang="en-US" altLang="zh-CN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副省材料内容：宏观层面国家方向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市地材料内容：思想理念指导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</a:t>
            </a:r>
            <a:endParaRPr lang="zh-CN" altLang="en-US" sz="60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40180" y="4605020"/>
          <a:ext cx="15826740" cy="7332980"/>
        </p:xfrm>
        <a:graphic>
          <a:graphicData uri="http://schemas.openxmlformats.org/drawingml/2006/table">
            <a:tbl>
              <a:tblPr firstRow="1" bandRow="1">
                <a:tableStyleId>{AE07402D-7F8E-4418-96A2-148F41C4B1D4}</a:tableStyleId>
              </a:tblPr>
              <a:tblGrid>
                <a:gridCol w="4349115"/>
                <a:gridCol w="11477625"/>
              </a:tblGrid>
              <a:tr h="93599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考试年份</a:t>
                      </a:r>
                      <a:endParaRPr lang="en-US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给定资料</a:t>
                      </a:r>
                      <a:r>
                        <a:rPr lang="zh-CN" altLang="en-US" sz="6000">
                          <a:latin typeface="微软雅黑" panose="020B0503020204020204" charset="-122"/>
                          <a:ea typeface="微软雅黑" panose="020B0503020204020204" charset="-122"/>
                        </a:rPr>
                        <a:t>内容主题</a:t>
                      </a:r>
                      <a:endParaRPr lang="zh-CN" altLang="en-US" sz="6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发挥主观能动性将劣势转为优势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事物之间的互补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为群众办好事、让群众好办事、把群众事办好</a:t>
                      </a:r>
                      <a:endParaRPr lang="zh-CN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挖掘旧事物焕发新价值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承担共同责任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2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执法的“利”“理”“力”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2023副省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流动与新生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2023市地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追求长期价值</a:t>
                      </a:r>
                      <a:r>
                        <a:rPr lang="en-US" altLang="zh-CN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11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4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2023执法</a:t>
                      </a:r>
                      <a:endParaRPr lang="en-US" altLang="en-US" sz="4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 vMerge="1"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副省材料内容：宏观层面国家方向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市地材料内容：思想理念指导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</a:t>
            </a:r>
            <a:endParaRPr lang="zh-CN" altLang="en-US" sz="60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执法材料内容：基层视角落地实践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4648200"/>
            <a:ext cx="23102570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副省级重点看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高质量发展、中国式现代化等方向性内容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市地级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重点看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新发展理念、新质生产力等思想性内容</a:t>
            </a:r>
            <a:endParaRPr lang="zh-CN" altLang="en-US" sz="60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执法卷重点看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依法行政、为民服务、社会治理等基层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</a:t>
            </a:r>
            <a:endParaRPr lang="zh-CN" altLang="en-US" sz="60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一、材料内容不同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4573270"/>
            <a:ext cx="5705475" cy="2894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80" y="4573270"/>
            <a:ext cx="6577330" cy="2894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050" y="4573270"/>
            <a:ext cx="5780405" cy="29584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5" y="8169275"/>
            <a:ext cx="11298555" cy="4175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98400" y="8246745"/>
            <a:ext cx="12192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点开安步的公考课堂头像</a:t>
            </a:r>
            <a:b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每日伴读伴你上岸！！！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015" y="1340485"/>
            <a:ext cx="19856450" cy="64662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8680" y="1148080"/>
            <a:ext cx="12192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点开安步的公考课堂头像</a:t>
            </a:r>
            <a:b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每日伴读伴你上岸！！！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7806690"/>
            <a:ext cx="10364470" cy="532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730"/>
            <a:ext cx="24375745" cy="1018476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4917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二、题型重点不同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19225" y="4255135"/>
          <a:ext cx="19291300" cy="930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985"/>
                <a:gridCol w="3248025"/>
                <a:gridCol w="3246755"/>
                <a:gridCol w="3247390"/>
                <a:gridCol w="3248025"/>
                <a:gridCol w="3246120"/>
              </a:tblGrid>
              <a:tr h="1079500"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考试年份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第一题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第二题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第三题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第四题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第五题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5730"/>
            <a:ext cx="24375745" cy="1018476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71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二、题型重点不同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副省级较为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均衡，侧重综合分析类题型</a:t>
            </a: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endParaRPr lang="en-US" altLang="zh-CN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年国考副省】请根据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，谈谈你对划线句子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只有慢慢发展，慢慢成熟，蓦然回首才会发现：不是产业，竟是产业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的理解。</a:t>
            </a:r>
            <a:endParaRPr lang="zh-CN" altLang="en-US" sz="48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给定材料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中提到，小李感觉自己陷入了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两难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境地。请分析小李产生这种心态的原因，并提出走出这种困境的对策。</a:t>
            </a:r>
            <a:endParaRPr lang="zh-CN" altLang="en-US" sz="48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4917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二、题型重点不同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19225" y="4255135"/>
          <a:ext cx="19291300" cy="930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985"/>
                <a:gridCol w="3248025"/>
                <a:gridCol w="3246755"/>
                <a:gridCol w="3247390"/>
                <a:gridCol w="3248025"/>
                <a:gridCol w="3246120"/>
              </a:tblGrid>
              <a:tr h="1079500"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考试年份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第一题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第二题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第三题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第四题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第五题</a:t>
                      </a:r>
                      <a:endParaRPr lang="zh-CN" altLang="en-US" sz="48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副省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综合分析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altLang="zh-CN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市地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解决问题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  <a:tr h="914400">
                <a:tc>
                  <a:txBody>
                    <a:bodyPr/>
                    <a:p>
                      <a:pPr algn="ctr"/>
                      <a:r>
                        <a:rPr 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执法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概括归纳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公文写作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文章写作</a:t>
                      </a:r>
                      <a:endParaRPr lang="zh-CN" altLang="en-US" sz="4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82880" marR="182880" marT="91440" marB="9144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不同点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82626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二、题型重点不同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市地、执法偏爱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考察公文</a:t>
            </a:r>
            <a:r>
              <a:rPr lang="zh-CN" altLang="en-US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写作类题型</a:t>
            </a:r>
            <a:r>
              <a:rPr lang="en-US" altLang="zh-CN" sz="5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endParaRPr lang="en-US" altLang="zh-CN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执法】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中的指导组完成现场指导后，拟向西瑞药业负责人当面谈话反馈。请你根据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，拟写一份谈话内容提纲。</a:t>
            </a:r>
            <a:endParaRPr lang="zh-CN" altLang="en-US" sz="48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年国考市地】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假如你是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市政协委员，准备提交一份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关于助推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‘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元科普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’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，促进科普与科研共发展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的提案。请根据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，拟写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提案案由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建议</a:t>
            </a:r>
            <a:r>
              <a:rPr lang="en-US" altLang="zh-CN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两部分的内容。</a:t>
            </a:r>
            <a:endParaRPr lang="zh-CN" altLang="en-US" sz="4800" dirty="0">
              <a:solidFill>
                <a:schemeClr val="tx1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7220" y="1553210"/>
            <a:ext cx="18479770" cy="5055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55" y="6609080"/>
            <a:ext cx="8709660" cy="6140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475" y="6609080"/>
            <a:ext cx="8438515" cy="593153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3795"/>
            <a:ext cx="24384000" cy="1224978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345" y="2077720"/>
            <a:ext cx="9700260" cy="9754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35" y="2077720"/>
            <a:ext cx="10852150" cy="9671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5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124" name="Picture 4" descr="IMG_1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3180" y="4528820"/>
            <a:ext cx="12443460" cy="8943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7016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笔试内容突出公务员的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标准和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属性，重点测查用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的创新理论指导分析和解决问题的能力，教育引导报考者自觉做新时代中国特色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SHZY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思想的坚定信仰者和忠实实践者。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5840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相同点】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7016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笔试内容突出公务员的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标准和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ZZ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属性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，重点测查用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的创新理论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指导分析和解决问题的能力，教育引导报考者自觉做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新时代中国特色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SHZY</a:t>
            </a: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思想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48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坚定信仰者和忠实实践者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——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年度考试录用公务员公共科目笔试考试大纲》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716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年国考申论解读</a:t>
            </a: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【相同点】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45740"/>
            <a:ext cx="23102570" cy="9693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一、主题导向相同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年国考副省】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事物的劣势在特定条件下可以转化为优势，这种转化往往有赖于人的主观能动性，请你对此进行深入思考，参考给定资料，联系实际，自选角度，自拟题目，写一篇文章。</a:t>
            </a:r>
            <a:endParaRPr lang="en-US" altLang="zh-CN" sz="44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年国考市地】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给定资料反映了事物间的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endParaRPr lang="zh-CN" altLang="en-US" sz="44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年国考执法】请你对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r>
              <a:rPr lang="en-US" altLang="zh-CN" sz="44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246*577"/>
  <p:tag name="TABLE_ENDDRAG_RECT" val="178*382*1246*577"/>
</p:tagLst>
</file>

<file path=ppt/tags/tag2.xml><?xml version="1.0" encoding="utf-8"?>
<p:tagLst xmlns:p="http://schemas.openxmlformats.org/presentationml/2006/main">
  <p:tag name="TABLE_ENDDRAG_ORIGIN_RECT" val="1246*577"/>
  <p:tag name="TABLE_ENDDRAG_RECT" val="178*382*1246*577"/>
</p:tagLst>
</file>

<file path=ppt/tags/tag3.xml><?xml version="1.0" encoding="utf-8"?>
<p:tagLst xmlns:p="http://schemas.openxmlformats.org/presentationml/2006/main">
  <p:tag name="TABLE_ENDDRAG_ORIGIN_RECT" val="1246*577"/>
  <p:tag name="TABLE_ENDDRAG_RECT" val="178*382*1246*577"/>
</p:tagLst>
</file>

<file path=ppt/tags/tag4.xml><?xml version="1.0" encoding="utf-8"?>
<p:tagLst xmlns:p="http://schemas.openxmlformats.org/presentationml/2006/main">
  <p:tag name="KSO_WM_UNIT_TABLE_BEAUTIFY" val="smartTable{56891afd-bc68-4c0d-a4a7-a771f991e832}"/>
  <p:tag name="TABLE_ENDDRAG_ORIGIN_RECT" val="1518*710"/>
  <p:tag name="TABLE_ENDDRAG_RECT" val="272*357*1519*710"/>
</p:tagLst>
</file>

<file path=ppt/tags/tag5.xml><?xml version="1.0" encoding="utf-8"?>
<p:tagLst xmlns:p="http://schemas.openxmlformats.org/presentationml/2006/main">
  <p:tag name="KSO_WM_UNIT_TABLE_BEAUTIFY" val="smartTable{56891afd-bc68-4c0d-a4a7-a771f991e832}"/>
  <p:tag name="TABLE_ENDDRAG_ORIGIN_RECT" val="1518*710"/>
  <p:tag name="TABLE_ENDDRAG_RECT" val="272*357*1519*710"/>
</p:tagLst>
</file>

<file path=ppt/tags/tag6.xml><?xml version="1.0" encoding="utf-8"?>
<p:tagLst xmlns:p="http://schemas.openxmlformats.org/presentationml/2006/main">
  <p:tag name="resource_record_key" val="{&quot;29&quot;:[50000076,50000086,50000051,50000049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6817</Words>
  <Application>WPS 演示</Application>
  <PresentationFormat>On-screen Show</PresentationFormat>
  <Paragraphs>658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Times New Roman</vt:lpstr>
      <vt:lpstr>等线</vt:lpstr>
      <vt:lpstr>等线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刘恒</cp:lastModifiedBy>
  <cp:revision>100</cp:revision>
  <dcterms:created xsi:type="dcterms:W3CDTF">2023-07-19T01:30:00Z</dcterms:created>
  <dcterms:modified xsi:type="dcterms:W3CDTF">2025-10-16T13:05:04Z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B051274F4D334DEB8B0B35D6075EBC9C_13</vt:lpwstr>
  </property>
  <property fmtid="{D5CDD505-2E9C-101B-9397-08002B2CF9AE}" pid="3" name="KSOProductBuildVer">
    <vt:lpwstr>2052-12.1.0.23125</vt:lpwstr>
  </property>
</Properties>
</file>