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media/image12.svg" ContentType="image/svg+xml"/>
  <Override PartName="/ppt/media/image13.svg" ContentType="image/svg+xml"/>
  <Override PartName="/ppt/media/image15.svg" ContentType="image/svg+xml"/>
  <Override PartName="/ppt/media/image16.svg" ContentType="image/svg+xml"/>
  <Override PartName="/ppt/media/image20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72" r:id="rId3"/>
    <p:sldId id="436" r:id="rId4"/>
    <p:sldId id="646" r:id="rId5"/>
    <p:sldId id="656" r:id="rId6"/>
    <p:sldId id="663" r:id="rId7"/>
    <p:sldId id="665" r:id="rId8"/>
    <p:sldId id="664" r:id="rId9"/>
    <p:sldId id="666" r:id="rId10"/>
    <p:sldId id="667" r:id="rId11"/>
    <p:sldId id="668" r:id="rId12"/>
    <p:sldId id="659" r:id="rId13"/>
    <p:sldId id="669" r:id="rId14"/>
    <p:sldId id="670" r:id="rId15"/>
    <p:sldId id="662" r:id="rId16"/>
  </p:sldIdLst>
  <p:sldSz cx="24384000" cy="13716000" type="screen16x9"/>
  <p:notesSz cx="5143500" cy="9144000"/>
  <p:embeddedFontLst>
    <p:embeddedFont>
      <p:font typeface="微软雅黑" panose="020B0503020204020204" charset="-122"/>
      <p:regular r:id="rId21"/>
    </p:embeddedFont>
    <p:embeddedFont>
      <p:font typeface="楷体" panose="02010609060101010101" pitchFamily="49" charset="-122"/>
      <p:regular r:id="rId22"/>
    </p:embeddedFont>
    <p:embeddedFont>
      <p:font typeface="等线" panose="02010600030101010101" charset="-122"/>
      <p:regular r:id="rId23"/>
    </p:embeddedFont>
  </p:embeddedFontLst>
  <p:custDataLst>
    <p:tags r:id="rId24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ky123.Org" initials="" lastIdx="0" clrIdx="0"/>
  <p:cmAuthor id="2" name="asus" initials="a" lastIdx="1" clrIdx="0"/>
  <p:cmAuthor id="3" name="Perfect Lee" initials="P" lastIdx="2" clrIdx="0"/>
  <p:cmAuthor id="4" name="shuai" initials="s" lastIdx="5" clrIdx="0"/>
  <p:cmAuthor id="0" name="一宏王" initials="一" lastIdx="9" clrIdx="0"/>
  <p:cmAuthor id="5" name="Lenovo" initials="L" lastIdx="2" clrIdx="0"/>
  <p:cmAuthor id="6" name="健哥" initials="健" lastIdx="15" clrIdx="0"/>
  <p:cmAuthor id="8" name="Acer" initials="A" lastIdx="1" clrIdx="7"/>
  <p:cmAuthor id="10" name="贾梦霏" initials="Microsof" lastIdx="1" clrIdx="4"/>
  <p:cmAuthor id="11" name="lg yang" initials="l" lastIdx="2" clrIdx="0"/>
  <p:cmAuthor id="12" name="liuwanyu" initials="l" lastIdx="2" clrIdx="0"/>
  <p:cmAuthor id="13" name="sisi wang" initials="s" lastIdx="2" clrIdx="1"/>
  <p:cmAuthor id="14" name="未知用户2" initials="未" lastIdx="1" clrIdx="0"/>
  <p:cmAuthor id="15" name="未知用户4" initials="未" lastIdx="2" clrIdx="0"/>
  <p:cmAuthor id="16" name="未知用户5" initials="未" lastIdx="2" clrIdx="0"/>
  <p:cmAuthor id="18" name="ASUS" initials="A" lastIdx="1" clrIdx="1"/>
  <p:cmAuthor id="19" name="1099620488@qq.com" initials="1" lastIdx="2" clrIdx="2"/>
  <p:cmAuthor id="7" name="李慧盈" initials="李" lastIdx="2" clrIdx="0"/>
  <p:cmAuthor id="9" name="Admin" initials="A" lastIdx="0" clrIdx="0"/>
  <p:cmAuthor id="75" name="作者" initials="A" lastIdx="0" clrIdx="24"/>
  <p:cmAuthor id="21" name="吴妖王" initials="吴" lastIdx="1" clrIdx="2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A951"/>
    <a:srgbClr val="68CF8B"/>
    <a:srgbClr val="7FDA9C"/>
    <a:srgbClr val="4FCC7B"/>
    <a:srgbClr val="161823"/>
    <a:srgbClr val="FF7500"/>
    <a:srgbClr val="FFF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1.xml"/><Relationship Id="rId23" Type="http://schemas.openxmlformats.org/officeDocument/2006/relationships/font" Target="fonts/font3.fntdata"/><Relationship Id="rId22" Type="http://schemas.openxmlformats.org/officeDocument/2006/relationships/font" Target="fonts/font2.fntdata"/><Relationship Id="rId21" Type="http://schemas.openxmlformats.org/officeDocument/2006/relationships/font" Target="fonts/font1.fntdata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1"/>
          </p:nvPr>
        </p:nvSpPr>
        <p:spPr>
          <a:xfrm>
            <a:off x="952501" y="1571626"/>
            <a:ext cx="22669499" cy="11572874"/>
          </a:xfrm>
          <a:prstGeom prst="rect">
            <a:avLst/>
          </a:prstGeom>
        </p:spPr>
        <p:txBody>
          <a:bodyPr/>
          <a:lstStyle>
            <a:lvl1pPr algn="l">
              <a:defRPr sz="40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1677670" y="1079818"/>
            <a:ext cx="21685250" cy="0"/>
          </a:xfrm>
          <a:prstGeom prst="line">
            <a:avLst/>
          </a:prstGeom>
          <a:ln w="28575" cap="rnd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3" name="图片 2" descr="格木LOGO"/>
          <p:cNvPicPr>
            <a:picLocks noChangeAspect="1"/>
          </p:cNvPicPr>
          <p:nvPr userDrawn="1"/>
        </p:nvPicPr>
        <p:blipFill>
          <a:blip r:embed="rId4"/>
          <a:srcRect r="39126" b="-36557"/>
          <a:stretch>
            <a:fillRect/>
          </a:stretch>
        </p:blipFill>
        <p:spPr>
          <a:xfrm>
            <a:off x="881380" y="501650"/>
            <a:ext cx="1261745" cy="520065"/>
          </a:xfrm>
          <a:prstGeom prst="rect">
            <a:avLst/>
          </a:prstGeom>
        </p:spPr>
      </p:pic>
      <p:sp>
        <p:nvSpPr>
          <p:cNvPr id="4" name="圆角矩形 3"/>
          <p:cNvSpPr/>
          <p:nvPr userDrawn="1"/>
        </p:nvSpPr>
        <p:spPr>
          <a:xfrm>
            <a:off x="881380" y="1022350"/>
            <a:ext cx="1261745" cy="114935"/>
          </a:xfrm>
          <a:prstGeom prst="roundRect">
            <a:avLst>
              <a:gd name="adj" fmla="val 50000"/>
            </a:avLst>
          </a:prstGeom>
          <a:solidFill>
            <a:srgbClr val="16A95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svg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sv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15.sv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png"/><Relationship Id="rId2" Type="http://schemas.openxmlformats.org/officeDocument/2006/relationships/image" Target="../media/image15.sv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70" y="1310005"/>
            <a:ext cx="21748750" cy="65779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 fontAlgn="auto">
              <a:lnSpc>
                <a:spcPct val="150000"/>
              </a:lnSpc>
            </a:pPr>
            <a:r>
              <a:rPr lang="zh-CN" altLang="en-US" sz="16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每日伴读</a:t>
            </a:r>
            <a:endParaRPr lang="zh-CN" altLang="en-US" sz="16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ctr" fontAlgn="auto">
              <a:lnSpc>
                <a:spcPct val="150000"/>
              </a:lnSpc>
            </a:pPr>
            <a:r>
              <a:rPr lang="en-US" altLang="zh-CN" sz="115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115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规范涉企行政执法专项行动</a:t>
            </a:r>
            <a:r>
              <a:rPr lang="en-US" altLang="zh-CN" sz="115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zh-CN" altLang="en-US" sz="115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1791930" y="4783455"/>
            <a:ext cx="1131570" cy="70751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66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莫聽穿林打葉聲</a:t>
            </a:r>
            <a:endParaRPr lang="zh-CN" altLang="en-US" sz="6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6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067645" y="6189980"/>
            <a:ext cx="1172210" cy="70751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66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何妨吟嘯且徐行</a:t>
            </a:r>
            <a:endParaRPr lang="zh-CN" altLang="en-US" sz="66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913495" y="9174480"/>
            <a:ext cx="940308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6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主讲人：安步的公考</a:t>
            </a:r>
            <a:r>
              <a:rPr lang="zh-CN" altLang="en-US" sz="6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课堂</a:t>
            </a:r>
            <a:endParaRPr lang="zh-CN" altLang="en-US" sz="6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802257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每日伴读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规范涉企行政执法专项行动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15468600" cy="1047877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zh-CN" altLang="en-US" sz="66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【纠</a:t>
            </a:r>
            <a:r>
              <a:rPr lang="zh-CN" altLang="en-US" sz="66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治问题】</a:t>
            </a:r>
            <a:endParaRPr lang="zh-CN" altLang="en-US" sz="6600" b="1" dirty="0">
              <a:solidFill>
                <a:srgbClr val="FF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FontTx/>
              <a:defRPr/>
            </a:pPr>
            <a:r>
              <a:rPr lang="zh-CN" altLang="en-US" sz="4800" dirty="0"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 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在专项行动中，要坚持问题导向，紧盯重点问题、重点领域、重点地区，聚焦纠治四类问题：</a:t>
            </a:r>
            <a:endParaRPr lang="zh-CN" altLang="en-US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FontTx/>
              <a:defRPr/>
            </a:pP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 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一是乱收费、乱罚款、乱检查、乱查封行为；</a:t>
            </a:r>
            <a:endParaRPr lang="zh-CN" altLang="en-US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FontTx/>
              <a:defRPr/>
            </a:pP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 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二是违规异地执法和趋利性执法行为；</a:t>
            </a:r>
            <a:endParaRPr lang="zh-CN" altLang="en-US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FontTx/>
              <a:defRPr/>
            </a:pP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 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三是执法标准不一致、要求不统一，加重企业负担的行为；</a:t>
            </a:r>
            <a:endParaRPr lang="zh-CN" altLang="en-US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FontTx/>
              <a:defRPr/>
            </a:pP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  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四是滥用职权、徇私枉法、该罚不罚、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吃拿卡要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、粗暴执法等违反执法规范要求行为。</a:t>
            </a:r>
            <a:endParaRPr lang="zh-CN" altLang="en-US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299305" y="2525395"/>
            <a:ext cx="6518910" cy="72009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问题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四：滥用职权、徇私枉法、该罚不罚、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吃拿卡要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、粗暴执法等违反执法规范要求行为</a:t>
            </a:r>
            <a:b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endParaRPr lang="zh-CN" altLang="en-US" sz="4400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400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400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5" name="图片 4" descr="竖线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16421100" y="2526030"/>
            <a:ext cx="914400" cy="10922000"/>
          </a:xfrm>
          <a:prstGeom prst="rect">
            <a:avLst/>
          </a:prstGeom>
        </p:spPr>
      </p:pic>
      <p:pic>
        <p:nvPicPr>
          <p:cNvPr id="6" name="图片 5" descr="竖线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548100" y="2653030"/>
            <a:ext cx="914400" cy="10922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5500" y="6987540"/>
            <a:ext cx="6901815" cy="5851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58215" y="2649220"/>
            <a:ext cx="22402800" cy="57696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zh-CN" sz="66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【案例素材</a:t>
            </a:r>
            <a:r>
              <a:rPr lang="zh-CN" sz="66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一】</a:t>
            </a:r>
            <a:endParaRPr lang="zh-CN" sz="6600" b="1" dirty="0">
              <a:solidFill>
                <a:srgbClr val="FF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altLang="zh-CN" sz="60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——</a:t>
            </a:r>
            <a:r>
              <a:rPr lang="en-US" altLang="zh-CN" sz="60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60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综合一次查</a:t>
            </a:r>
            <a:r>
              <a:rPr lang="en-US" altLang="zh-CN" sz="60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60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。</a:t>
            </a:r>
            <a:r>
              <a:rPr lang="zh-CN" altLang="en-US" sz="60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山西平遥</a:t>
            </a:r>
            <a:r>
              <a:rPr lang="zh-CN" altLang="en-US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针对涉企检查过频的问题，按照当地煤矿企业现状确定检查内容，对辖区煤矿企业开展联合检查和指导服务，做到进一次门、查多项事。</a:t>
            </a:r>
            <a:endParaRPr lang="zh-CN" altLang="en-US" sz="60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58215" y="1326515"/>
            <a:ext cx="20554950" cy="13506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每日伴读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规范涉企行政执法专项行动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>
              <a:buFont typeface="Wingdings" panose="05000000000000000000" pitchFamily="2" charset="2"/>
              <a:buNone/>
            </a:pP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58215" y="2649220"/>
            <a:ext cx="22402800" cy="57696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zh-CN" sz="66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【案例素材</a:t>
            </a:r>
            <a:r>
              <a:rPr lang="zh-CN" sz="66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二】</a:t>
            </a:r>
            <a:endParaRPr lang="zh-CN" sz="6600" b="1" dirty="0">
              <a:solidFill>
                <a:srgbClr val="FF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altLang="zh-CN" sz="60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——“</a:t>
            </a:r>
            <a:r>
              <a:rPr lang="zh-CN" altLang="en-US" sz="60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预防式执法</a:t>
            </a:r>
            <a:r>
              <a:rPr lang="en-US" altLang="zh-CN" sz="60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60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。</a:t>
            </a:r>
            <a:r>
              <a:rPr lang="zh-CN" altLang="en-US" sz="60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安徽六安</a:t>
            </a:r>
            <a:r>
              <a:rPr lang="zh-CN" altLang="en-US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推动重点执法领域制定《涉企高频违法风险提示单》，变</a:t>
            </a:r>
            <a:r>
              <a:rPr lang="en-US" altLang="zh-CN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事中事后监管</a:t>
            </a:r>
            <a:r>
              <a:rPr lang="en-US" altLang="zh-CN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为</a:t>
            </a:r>
            <a:r>
              <a:rPr lang="en-US" altLang="zh-CN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事前监管</a:t>
            </a:r>
            <a:r>
              <a:rPr lang="en-US" altLang="zh-CN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；深入实施涉企执法经济影响评估，最大限度减少对正常经营的干预</a:t>
            </a:r>
            <a:r>
              <a:rPr lang="zh-CN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。</a:t>
            </a:r>
            <a:endParaRPr lang="zh-CN" sz="60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58215" y="1326515"/>
            <a:ext cx="20554950" cy="13506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每日伴读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规范涉企行政执法专项行动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>
              <a:buFont typeface="Wingdings" panose="05000000000000000000" pitchFamily="2" charset="2"/>
              <a:buNone/>
            </a:pP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58215" y="2649220"/>
            <a:ext cx="22402800" cy="57696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zh-CN" sz="66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【案例素材</a:t>
            </a:r>
            <a:r>
              <a:rPr lang="zh-CN" sz="66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三】</a:t>
            </a:r>
            <a:endParaRPr lang="zh-CN" sz="6600" b="1" dirty="0">
              <a:solidFill>
                <a:srgbClr val="FF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altLang="zh-CN" sz="60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——</a:t>
            </a:r>
            <a:r>
              <a:rPr lang="en-US" altLang="zh-CN" sz="60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60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扫码检查</a:t>
            </a:r>
            <a:r>
              <a:rPr lang="en-US" altLang="zh-CN" sz="60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60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。</a:t>
            </a:r>
            <a:r>
              <a:rPr lang="zh-CN" altLang="en-US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北京、贵州、重庆进一步强化执法规范性，无论是日常巡查，还是突发情况、投诉举报等需紧急入企检查的情况，执法人员均须扫码亮证方可进入企业。</a:t>
            </a:r>
            <a:endParaRPr lang="zh-CN" altLang="en-US" sz="60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58215" y="1326515"/>
            <a:ext cx="20554950" cy="13506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每日伴读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规范涉企行政执法专项行动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>
              <a:buFont typeface="Wingdings" panose="05000000000000000000" pitchFamily="2" charset="2"/>
              <a:buNone/>
            </a:pP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/>
          <p:cNvPicPr/>
          <p:nvPr/>
        </p:nvPicPr>
        <p:blipFill>
          <a:blip r:embed="rId1"/>
          <a:stretch>
            <a:fillRect/>
          </a:stretch>
        </p:blipFill>
        <p:spPr>
          <a:xfrm>
            <a:off x="20612100" y="15240"/>
            <a:ext cx="3771900" cy="37719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2634595" y="1485900"/>
            <a:ext cx="8128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扫码加群领取电子版讲义</a:t>
            </a:r>
            <a:r>
              <a:rPr lang="en-US" altLang="zh-CN" sz="4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→</a:t>
            </a:r>
            <a:endParaRPr lang="en-US" altLang="zh-CN" sz="4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6250" y="3787140"/>
            <a:ext cx="7254240" cy="50990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4145" y="15240"/>
            <a:ext cx="16579215" cy="137007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86250" y="8500110"/>
            <a:ext cx="7397750" cy="5215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898525" y="5261610"/>
            <a:ext cx="4422140" cy="2385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770" y="1195705"/>
            <a:ext cx="10337165" cy="40659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960" y="6858000"/>
            <a:ext cx="7266305" cy="53549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5265" y="6596380"/>
            <a:ext cx="7731760" cy="60991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1160" y="6596380"/>
            <a:ext cx="7544435" cy="60140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5095" y="3150870"/>
            <a:ext cx="21345525" cy="7723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879820" y="5565775"/>
            <a:ext cx="5504180" cy="2020570"/>
          </a:xfrm>
          <a:prstGeom prst="rect">
            <a:avLst/>
          </a:prstGeom>
        </p:spPr>
      </p:pic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20729575" y="1536700"/>
            <a:ext cx="3444875" cy="337375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3380720" y="2902585"/>
            <a:ext cx="8128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扫码加群领取电子版讲义</a:t>
            </a:r>
            <a:r>
              <a:rPr lang="en-US" altLang="zh-CN" sz="4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→</a:t>
            </a:r>
            <a:endParaRPr lang="en-US" altLang="zh-CN" sz="4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05" y="1536700"/>
            <a:ext cx="16810355" cy="9797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802257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每日伴读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规范涉企行政执法专项行动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15468600" cy="107556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zh-CN" altLang="en-US" sz="66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【行动</a:t>
            </a:r>
            <a:r>
              <a:rPr lang="zh-CN" altLang="en-US" sz="66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背景】</a:t>
            </a:r>
            <a:endParaRPr lang="zh-CN" altLang="en-US" sz="6600" b="1" dirty="0">
              <a:solidFill>
                <a:srgbClr val="FF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FontTx/>
              <a:defRPr/>
            </a:pPr>
            <a:r>
              <a:rPr lang="zh-CN" altLang="en-US" sz="4400" dirty="0"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 党的二十届三中全会强调“为非公有制经济发展营造良好环境”，并对“规范涉民营企业行政检查”作出重要部署。 </a:t>
            </a:r>
            <a:endParaRPr lang="zh-CN" altLang="en-US" sz="4400" dirty="0"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  2024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年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12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月举行的中央经济工作会议要求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开展规范涉企执法专项行动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sz="44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2025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年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月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17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日，总书记在民营企业座谈会上指出，要强化执法监督，集中整治乱收费、乱罚款、乱检查、乱查封，切实依法保护民营企业和民营企业家合法权益。</a:t>
            </a:r>
            <a:endParaRPr lang="zh-CN" altLang="en-US" sz="44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 2025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年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5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月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22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日，国务院新闻办召开新闻发布会，司法部有关负责人介绍规范涉企行政执法专项行动目标。</a:t>
            </a:r>
            <a:endParaRPr lang="zh-CN" altLang="en-US" sz="44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299305" y="2525395"/>
            <a:ext cx="6518910" cy="82169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>
              <a:lnSpc>
                <a:spcPct val="150000"/>
              </a:lnSpc>
              <a:defRPr/>
            </a:pPr>
            <a:endParaRPr lang="zh-CN" altLang="en-US" sz="4400" b="1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4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时间节点</a:t>
            </a:r>
            <a:r>
              <a:rPr lang="en-US" altLang="zh-CN" sz="4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4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：</a:t>
            </a:r>
            <a:r>
              <a:rPr lang="zh-CN" altLang="en-US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二十届三</a:t>
            </a:r>
            <a:r>
              <a:rPr lang="zh-CN" altLang="en-US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中全会作出重要部署</a:t>
            </a:r>
            <a:endParaRPr lang="zh-CN" altLang="en-US" sz="4400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b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时间节点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：</a:t>
            </a:r>
            <a:r>
              <a:rPr lang="en-US" altLang="zh-CN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2024</a:t>
            </a:r>
            <a:r>
              <a:rPr lang="zh-CN" altLang="en-US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年</a:t>
            </a:r>
            <a:r>
              <a:rPr lang="en-US" altLang="zh-CN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12</a:t>
            </a:r>
            <a:r>
              <a:rPr lang="zh-CN" altLang="en-US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月中央经济工作会议</a:t>
            </a:r>
            <a:r>
              <a:rPr lang="zh-CN" altLang="en-US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要求</a:t>
            </a:r>
            <a:endParaRPr lang="zh-CN" altLang="en-US" sz="4400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400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400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5" name="图片 4" descr="竖线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421100" y="2526030"/>
            <a:ext cx="914400" cy="1092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802257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每日伴读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规范涉企行政执法专项行动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15468600" cy="107556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zh-CN" altLang="en-US" sz="66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【行动</a:t>
            </a:r>
            <a:r>
              <a:rPr lang="zh-CN" altLang="en-US" sz="66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背景】</a:t>
            </a:r>
            <a:endParaRPr lang="zh-CN" altLang="en-US" sz="6600" b="1" dirty="0">
              <a:solidFill>
                <a:srgbClr val="FF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FontTx/>
              <a:defRPr/>
            </a:pPr>
            <a:r>
              <a:rPr lang="zh-CN" altLang="en-US" sz="4400" dirty="0"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 党的二十届三中全会强调“为非公有制经济发展营造良好环境”，并对“规范涉民营企业行政检查”作出重要部署。 </a:t>
            </a:r>
            <a:endParaRPr lang="zh-CN" altLang="en-US" sz="4400" dirty="0"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  2024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年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12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月举行的中央经济工作会议要求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开展规范涉企执法专项行动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sz="44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2025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年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月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17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日，总书记在民营企业座谈会上指出，要强化执法监督，集中整治乱收费、乱罚款、乱检查、乱查封，切实依法保护民营企业和民营企业家合法权益。</a:t>
            </a:r>
            <a:endParaRPr lang="zh-CN" altLang="en-US" sz="44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 2025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年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5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月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22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日，国务院新闻办召开新闻发布会，司法部有关负责人介绍规范涉企行政执法专项行动目标。</a:t>
            </a:r>
            <a:endParaRPr lang="zh-CN" altLang="en-US" sz="44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299305" y="2525395"/>
            <a:ext cx="6518910" cy="1523428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40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时间节点</a:t>
            </a:r>
            <a:r>
              <a:rPr lang="en-US" altLang="zh-CN" sz="40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</a:t>
            </a:r>
            <a:r>
              <a:rPr lang="zh-CN" altLang="en-US" sz="40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：</a:t>
            </a:r>
            <a:r>
              <a:rPr lang="en-US" altLang="zh-CN" sz="40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2025</a:t>
            </a:r>
            <a:r>
              <a:rPr lang="zh-CN" altLang="en-US" sz="40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年</a:t>
            </a:r>
            <a:r>
              <a:rPr lang="en-US" altLang="zh-CN" sz="40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</a:t>
            </a:r>
            <a:r>
              <a:rPr lang="zh-CN" altLang="en-US" sz="40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月</a:t>
            </a:r>
            <a:r>
              <a:rPr lang="en-US" altLang="zh-CN" sz="40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17</a:t>
            </a:r>
            <a:r>
              <a:rPr lang="zh-CN" altLang="en-US" sz="40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日民营企业座谈会</a:t>
            </a:r>
            <a:endParaRPr lang="zh-CN" altLang="en-US" sz="4000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000" b="1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000" b="1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000" b="1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000" b="1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000" b="1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000" b="1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000" b="1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000" b="1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40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时间节点</a:t>
            </a:r>
            <a:r>
              <a:rPr lang="en-US" altLang="zh-CN" sz="40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4</a:t>
            </a:r>
            <a:r>
              <a:rPr lang="zh-CN" altLang="en-US" sz="40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：</a:t>
            </a:r>
            <a:r>
              <a:rPr lang="en-US" altLang="zh-CN" sz="40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2025</a:t>
            </a:r>
            <a:r>
              <a:rPr lang="zh-CN" altLang="en-US" sz="40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年</a:t>
            </a:r>
            <a:r>
              <a:rPr lang="en-US" altLang="zh-CN" sz="40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5</a:t>
            </a:r>
            <a:r>
              <a:rPr lang="zh-CN" altLang="en-US" sz="40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月</a:t>
            </a:r>
            <a:r>
              <a:rPr lang="en-US" altLang="zh-CN" sz="40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22</a:t>
            </a:r>
            <a:r>
              <a:rPr lang="zh-CN" altLang="en-US" sz="40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日召开新闻发布会介绍目标</a:t>
            </a:r>
            <a:endParaRPr lang="zh-CN" altLang="en-US" sz="4000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b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endParaRPr lang="zh-CN" altLang="en-US" sz="4400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400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400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5" name="图片 4" descr="竖线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421100" y="2526030"/>
            <a:ext cx="914400" cy="10922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98390" y="4330065"/>
            <a:ext cx="5920740" cy="7658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802257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每日伴读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规范涉企行政执法专项行动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15468600" cy="854011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zh-CN" altLang="en-US" sz="66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【行动</a:t>
            </a:r>
            <a:r>
              <a:rPr lang="zh-CN" altLang="en-US" sz="66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目标】</a:t>
            </a:r>
            <a:endParaRPr lang="zh-CN" altLang="en-US" sz="6600" b="1" dirty="0">
              <a:solidFill>
                <a:srgbClr val="FF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FontTx/>
              <a:defRPr/>
            </a:pPr>
            <a:r>
              <a:rPr lang="zh-CN" altLang="en-US" sz="6000" dirty="0"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 </a:t>
            </a:r>
            <a:r>
              <a:rPr lang="zh-CN" altLang="en-US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规范涉企行政执法专项行动目标明确，就是聚焦整治企业反映强烈的突出问题，着力解决企业和群众的急难愁盼，推进严格规范公正文明执法，切实维护企业合法权益，持续优化营商环境，促进经济社会高质量发展。</a:t>
            </a:r>
            <a:endParaRPr lang="zh-CN" altLang="en-US" sz="60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299305" y="2258060"/>
            <a:ext cx="6518910" cy="1541907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4000" b="1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目标一、</a:t>
            </a:r>
            <a:r>
              <a:rPr lang="zh-CN" altLang="en-US" sz="40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聚焦整治企业反映强烈的</a:t>
            </a:r>
            <a:r>
              <a:rPr lang="zh-CN" altLang="en-US" sz="40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突出问题</a:t>
            </a:r>
            <a:r>
              <a:rPr lang="zh-CN" altLang="en-US" sz="40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，着力解决企业和群众的</a:t>
            </a:r>
            <a:r>
              <a:rPr lang="zh-CN" altLang="en-US" sz="40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急难愁盼</a:t>
            </a:r>
            <a:endParaRPr lang="zh-CN" altLang="en-US" sz="4000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40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目标二、</a:t>
            </a:r>
            <a:r>
              <a:rPr lang="zh-CN" altLang="en-US" sz="4000" b="1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推进</a:t>
            </a:r>
            <a:r>
              <a:rPr lang="zh-CN" altLang="en-US" sz="40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严格规范公正文明执法</a:t>
            </a:r>
            <a:r>
              <a:rPr lang="zh-CN" altLang="en-US" sz="4000" b="1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，切实维护企业</a:t>
            </a:r>
            <a:r>
              <a:rPr lang="zh-CN" altLang="en-US" sz="40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合法权益</a:t>
            </a:r>
            <a:endParaRPr lang="zh-CN" altLang="en-US" sz="4000" b="1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r>
              <a:rPr lang="zh-CN" altLang="en-US" sz="40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目标</a:t>
            </a:r>
            <a:r>
              <a:rPr lang="zh-CN" altLang="en-US" sz="4000" b="1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三、</a:t>
            </a:r>
            <a:r>
              <a:rPr lang="zh-CN" altLang="en-US" sz="40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持续优化</a:t>
            </a:r>
            <a:r>
              <a:rPr lang="zh-CN" altLang="en-US" sz="40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营商环境</a:t>
            </a:r>
            <a:r>
              <a:rPr lang="zh-CN" altLang="en-US" sz="40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，促进经济社会</a:t>
            </a:r>
            <a:r>
              <a:rPr lang="zh-CN" altLang="en-US" sz="40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高质量发展</a:t>
            </a:r>
            <a:endParaRPr lang="zh-CN" altLang="en-US" sz="4000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br>
              <a:rPr lang="zh-CN" altLang="en-US" sz="40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zh-CN" altLang="en-US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【解决急难愁盼</a:t>
            </a:r>
            <a:r>
              <a:rPr lang="en-US" altLang="zh-CN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=</a:t>
            </a:r>
            <a:r>
              <a:rPr lang="zh-CN" altLang="en-US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》维护合法权益</a:t>
            </a:r>
            <a:r>
              <a:rPr lang="en-US" altLang="zh-CN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=</a:t>
            </a:r>
            <a:r>
              <a:rPr lang="zh-CN" altLang="en-US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》推动高质量发展】</a:t>
            </a:r>
            <a:br>
              <a:rPr lang="zh-CN" altLang="en-US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br>
              <a:rPr lang="zh-CN" altLang="en-US" sz="40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endParaRPr lang="zh-CN" altLang="en-US" sz="4400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endParaRPr lang="zh-CN" altLang="en-US" sz="4400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endParaRPr lang="zh-CN" altLang="en-US" sz="4400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5" name="图片 4" descr="竖线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421100" y="2526030"/>
            <a:ext cx="914400" cy="1092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802257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每日伴读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规范涉企行政执法专项行动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15468600" cy="1047877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zh-CN" altLang="en-US" sz="66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【纠</a:t>
            </a:r>
            <a:r>
              <a:rPr lang="zh-CN" altLang="en-US" sz="66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治问题】</a:t>
            </a:r>
            <a:endParaRPr lang="zh-CN" altLang="en-US" sz="6600" b="1" dirty="0">
              <a:solidFill>
                <a:srgbClr val="FF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FontTx/>
              <a:defRPr/>
            </a:pPr>
            <a:r>
              <a:rPr lang="zh-CN" altLang="en-US" sz="4800" dirty="0"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 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在专项行动中，要坚持问题导向，紧盯重点问题、重点领域、重点地区，聚焦纠治四类问题：</a:t>
            </a:r>
            <a:endParaRPr lang="zh-CN" altLang="en-US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FontTx/>
              <a:defRPr/>
            </a:pP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 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一是乱收费、乱罚款、乱检查、乱查封行为；</a:t>
            </a:r>
            <a:endParaRPr lang="zh-CN" altLang="en-US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FontTx/>
              <a:defRPr/>
            </a:pP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 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二是违规异地执法和趋利性执法行为；</a:t>
            </a:r>
            <a:endParaRPr lang="zh-CN" altLang="en-US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FontTx/>
              <a:defRPr/>
            </a:pP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 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三是执法标准不一致、要求不统一，加重企业负担的行为；</a:t>
            </a:r>
            <a:endParaRPr lang="zh-CN" altLang="en-US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FontTx/>
              <a:defRPr/>
            </a:pP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  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四是滥用职权、徇私枉法、该罚不罚、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吃拿卡要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、粗暴执法等违反执法规范要求行为。</a:t>
            </a:r>
            <a:endParaRPr lang="zh-CN" altLang="en-US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299305" y="2525395"/>
            <a:ext cx="6518910" cy="51695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问题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一：乱收费、乱罚款、乱检查、乱查封行为</a:t>
            </a:r>
            <a:b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endParaRPr lang="zh-CN" altLang="en-US" sz="4400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400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400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5" name="图片 4" descr="竖线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421100" y="2526030"/>
            <a:ext cx="914400" cy="10922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8255" y="4613275"/>
            <a:ext cx="5026025" cy="8842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802257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每日伴读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规范涉企行政执法专项行动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15468600" cy="1047877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zh-CN" altLang="en-US" sz="66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【纠</a:t>
            </a:r>
            <a:r>
              <a:rPr lang="zh-CN" altLang="en-US" sz="66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治问题】</a:t>
            </a:r>
            <a:endParaRPr lang="zh-CN" altLang="en-US" sz="6600" b="1" dirty="0">
              <a:solidFill>
                <a:srgbClr val="FF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FontTx/>
              <a:defRPr/>
            </a:pPr>
            <a:r>
              <a:rPr lang="zh-CN" altLang="en-US" sz="4800" dirty="0"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 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在专项行动中，要坚持问题导向，紧盯重点问题、重点领域、重点地区，聚焦纠治四类问题：</a:t>
            </a:r>
            <a:endParaRPr lang="zh-CN" altLang="en-US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FontTx/>
              <a:defRPr/>
            </a:pP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 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一是乱收费、乱罚款、乱检查、乱查封行为；</a:t>
            </a:r>
            <a:endParaRPr lang="zh-CN" altLang="en-US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FontTx/>
              <a:defRPr/>
            </a:pP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 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二是违规异地执法和趋利性执法行为；</a:t>
            </a:r>
            <a:endParaRPr lang="zh-CN" altLang="en-US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FontTx/>
              <a:defRPr/>
            </a:pP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 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三是执法标准不一致、要求不统一，加重企业负担的行为；</a:t>
            </a:r>
            <a:endParaRPr lang="zh-CN" altLang="en-US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FontTx/>
              <a:defRPr/>
            </a:pP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  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四是滥用职权、徇私枉法、该罚不罚、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吃拿卡要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、粗暴执法等违反执法规范要求行为。</a:t>
            </a:r>
            <a:endParaRPr lang="zh-CN" altLang="en-US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299305" y="2525395"/>
            <a:ext cx="6518910" cy="51695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问题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二：违规异地执法和趋利性执法行为</a:t>
            </a:r>
            <a:b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endParaRPr lang="zh-CN" altLang="en-US" sz="4400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400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400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5" name="图片 4" descr="竖线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421100" y="2526030"/>
            <a:ext cx="914400" cy="10922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5500" y="4615180"/>
            <a:ext cx="6443980" cy="8958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802257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每日伴读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规范涉企行政执法专项行动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15468600" cy="1047877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zh-CN" altLang="en-US" sz="66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【纠</a:t>
            </a:r>
            <a:r>
              <a:rPr lang="zh-CN" altLang="en-US" sz="66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治问题】</a:t>
            </a:r>
            <a:endParaRPr lang="zh-CN" altLang="en-US" sz="6600" b="1" dirty="0">
              <a:solidFill>
                <a:srgbClr val="FF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FontTx/>
              <a:defRPr/>
            </a:pPr>
            <a:r>
              <a:rPr lang="zh-CN" altLang="en-US" sz="4800" dirty="0"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 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在专项行动中，要坚持问题导向，紧盯重点问题、重点领域、重点地区，聚焦纠治四类问题：</a:t>
            </a:r>
            <a:endParaRPr lang="zh-CN" altLang="en-US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FontTx/>
              <a:defRPr/>
            </a:pP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 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一是乱收费、乱罚款、乱检查、乱查封行为；</a:t>
            </a:r>
            <a:endParaRPr lang="zh-CN" altLang="en-US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FontTx/>
              <a:defRPr/>
            </a:pP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 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二是违规异地执法和趋利性执法行为；</a:t>
            </a:r>
            <a:endParaRPr lang="zh-CN" altLang="en-US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FontTx/>
              <a:defRPr/>
            </a:pP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 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三是执法标准不一致、要求不统一，加重企业负担的行为；</a:t>
            </a:r>
            <a:endParaRPr lang="zh-CN" altLang="en-US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FontTx/>
              <a:defRPr/>
            </a:pP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  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四是滥用职权、徇私枉法、该罚不罚、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吃拿卡要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、粗暴执法等违反执法规范要求行为。</a:t>
            </a:r>
            <a:endParaRPr lang="zh-CN" altLang="en-US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299305" y="2525395"/>
            <a:ext cx="6518910" cy="61855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问题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三：执法标准不一致、要求不统一，加重企业负担的行为</a:t>
            </a:r>
            <a:b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endParaRPr lang="zh-CN" altLang="en-US" sz="4400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400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400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5" name="图片 4" descr="竖线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16421100" y="2526030"/>
            <a:ext cx="914400" cy="10922000"/>
          </a:xfrm>
          <a:prstGeom prst="rect">
            <a:avLst/>
          </a:prstGeom>
        </p:spPr>
      </p:pic>
      <p:pic>
        <p:nvPicPr>
          <p:cNvPr id="6" name="图片 5" descr="竖线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548100" y="2653030"/>
            <a:ext cx="914400" cy="10922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5500" y="5620385"/>
            <a:ext cx="6570980" cy="73323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resource_record_key" val="{&quot;10&quot;:[4721227]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2144</Words>
  <Application>WPS 演示</Application>
  <PresentationFormat>On-screen Show</PresentationFormat>
  <Paragraphs>131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楷体</vt:lpstr>
      <vt:lpstr>Arial Unicode MS</vt:lpstr>
      <vt:lpstr>Calibri</vt:lpstr>
      <vt:lpstr>等线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稿定设计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稿定设计 ppt</dc:title>
  <dc:creator>稿定设计</dc:creator>
  <dc:subject>www.gaoding.com</dc:subject>
  <cp:lastModifiedBy>刘恒</cp:lastModifiedBy>
  <cp:revision>214</cp:revision>
  <dcterms:created xsi:type="dcterms:W3CDTF">2023-07-19T01:30:00Z</dcterms:created>
  <dcterms:modified xsi:type="dcterms:W3CDTF">2025-10-19T07:24:51Z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58A6C7E234A04EBC8376E86D9622934F_13</vt:lpwstr>
  </property>
  <property fmtid="{D5CDD505-2E9C-101B-9397-08002B2CF9AE}" pid="3" name="KSOProductBuildVer">
    <vt:lpwstr>2052-12.1.0.23125</vt:lpwstr>
  </property>
</Properties>
</file>