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fonts/font1.fntdata" ContentType="application/x-fontdata"/>
  <Override PartName="/ppt/fonts/font2.fntdata" ContentType="application/x-fontdata"/>
  <Override PartName="/ppt/fonts/font3.fntdata" ContentType="application/x-fontdata"/>
  <Override PartName="/ppt/media/image10.svg" ContentType="image/svg+xml"/>
  <Override PartName="/ppt/media/image11.svg" ContentType="image/svg+xml"/>
  <Override PartName="/ppt/media/image12.svg" ContentType="image/svg+xml"/>
  <Override PartName="/ppt/media/image8.svg" ContentType="image/svg+xml"/>
  <Override PartName="/ppt/media/image9.svg" ContentType="image/svg+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sldIdLst>
    <p:sldId id="272" r:id="rId3"/>
    <p:sldId id="436" r:id="rId4"/>
    <p:sldId id="434" r:id="rId5"/>
    <p:sldId id="438" r:id="rId6"/>
    <p:sldId id="482" r:id="rId7"/>
    <p:sldId id="483" r:id="rId8"/>
    <p:sldId id="484" r:id="rId9"/>
    <p:sldId id="417" r:id="rId10"/>
    <p:sldId id="490" r:id="rId11"/>
    <p:sldId id="491" r:id="rId12"/>
    <p:sldId id="492" r:id="rId13"/>
    <p:sldId id="447" r:id="rId14"/>
    <p:sldId id="485" r:id="rId15"/>
    <p:sldId id="477" r:id="rId16"/>
    <p:sldId id="489" r:id="rId17"/>
  </p:sldIdLst>
  <p:sldSz cx="24384000" cy="13716000" type="screen16x9"/>
  <p:notesSz cx="5143500" cy="9144000"/>
  <p:embeddedFontLst>
    <p:embeddedFont>
      <p:font typeface="微软雅黑" panose="020B0503020204020204" charset="-122"/>
      <p:regular r:id="rId22"/>
    </p:embeddedFont>
    <p:embeddedFont>
      <p:font typeface="楷体" panose="02010609060101010101" pitchFamily="49" charset="-122"/>
      <p:regular r:id="rId23"/>
    </p:embeddedFont>
    <p:embeddedFont>
      <p:font typeface="等线" panose="02010600030101010101" charset="-122"/>
      <p:regular r:id="rId24"/>
    </p:embeddedFont>
  </p:embeddedFontLst>
  <p:custDataLst>
    <p:tags r:id="rId25"/>
  </p:custDataLst>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ky123.Org" initials="" lastIdx="0" clrIdx="0"/>
  <p:cmAuthor id="2" name="asus" initials="a" lastIdx="1" clrIdx="0"/>
  <p:cmAuthor id="3" name="Perfect Lee" initials="P" lastIdx="2" clrIdx="0"/>
  <p:cmAuthor id="4" name="shuai" initials="s" lastIdx="5" clrIdx="0"/>
  <p:cmAuthor id="0" name="一宏王" initials="一" lastIdx="9" clrIdx="0"/>
  <p:cmAuthor id="5" name="Lenovo" initials="L" lastIdx="2" clrIdx="0"/>
  <p:cmAuthor id="6" name="健哥" initials="健" lastIdx="15" clrIdx="0"/>
  <p:cmAuthor id="8" name="Acer" initials="A" lastIdx="1" clrIdx="7"/>
  <p:cmAuthor id="10" name="贾梦霏" initials="Microsof" lastIdx="1" clrIdx="4"/>
  <p:cmAuthor id="11" name="lg yang" initials="l" lastIdx="2" clrIdx="0"/>
  <p:cmAuthor id="12" name="liuwanyu" initials="l" lastIdx="2" clrIdx="0"/>
  <p:cmAuthor id="13" name="sisi wang" initials="s" lastIdx="2" clrIdx="1"/>
  <p:cmAuthor id="14" name="未知用户2" initials="未" lastIdx="1" clrIdx="0"/>
  <p:cmAuthor id="15" name="未知用户4" initials="未" lastIdx="2" clrIdx="0"/>
  <p:cmAuthor id="16" name="未知用户5" initials="未" lastIdx="2" clrIdx="0"/>
  <p:cmAuthor id="18" name="ASUS" initials="A" lastIdx="1" clrIdx="1"/>
  <p:cmAuthor id="19" name="1099620488@qq.com" initials="1" lastIdx="2" clrIdx="2"/>
  <p:cmAuthor id="7" name="李慧盈" initials="李" lastIdx="2" clrIdx="0"/>
  <p:cmAuthor id="9" name="Admin" initials="A" lastIdx="0" clrIdx="0"/>
  <p:cmAuthor id="75" name="作者" initials="A" lastIdx="0" clrIdx="24"/>
  <p:cmAuthor id="21" name="吴妖王" initials="吴" lastIdx="1" clrIdx="2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16A951"/>
    <a:srgbClr val="68CF8B"/>
    <a:srgbClr val="7FDA9C"/>
    <a:srgbClr val="4FCC7B"/>
    <a:srgbClr val="161823"/>
    <a:srgbClr val="FF7500"/>
    <a:srgbClr val="FFF14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9"/>
    <p:restoredTop sz="94613"/>
  </p:normalViewPr>
  <p:slideViewPr>
    <p:cSldViewPr snapToGrid="0" snapToObjects="1">
      <p:cViewPr varScale="1">
        <p:scale>
          <a:sx n="119" d="100"/>
          <a:sy n="119" d="100"/>
        </p:scale>
        <p:origin x="312"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5" Type="http://schemas.openxmlformats.org/officeDocument/2006/relationships/tags" Target="tags/tag1.xml"/><Relationship Id="rId24" Type="http://schemas.openxmlformats.org/officeDocument/2006/relationships/font" Target="fonts/font3.fntdata"/><Relationship Id="rId23" Type="http://schemas.openxmlformats.org/officeDocument/2006/relationships/font" Target="fonts/font2.fntdata"/><Relationship Id="rId22" Type="http://schemas.openxmlformats.org/officeDocument/2006/relationships/font" Target="fonts/font1.fntdata"/><Relationship Id="rId21" Type="http://schemas.openxmlformats.org/officeDocument/2006/relationships/commentAuthors" Target="commentAuthors.xml"/><Relationship Id="rId20" Type="http://schemas.openxmlformats.org/officeDocument/2006/relationships/tableStyles" Target="tableStyles.xml"/><Relationship Id="rId2" Type="http://schemas.openxmlformats.org/officeDocument/2006/relationships/theme" Target="theme/theme1.xml"/><Relationship Id="rId19" Type="http://schemas.openxmlformats.org/officeDocument/2006/relationships/viewProps" Target="viewProps.xml"/><Relationship Id="rId18" Type="http://schemas.openxmlformats.org/officeDocument/2006/relationships/presProps" Target="presProps.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p:spPr>
        <p:txBody>
          <a:bodyPr/>
          <a:lstStyle/>
          <a:p>
            <a:fld id="{82F288E0-7875-42C4-84C8-98DBBD3BF4D2}" type="datetimeFigureOut">
              <a:rPr lang="zh-CN" altLang="en-US" smtClean="0"/>
            </a:fld>
            <a:endParaRPr lang="zh-CN" altLang="en-US"/>
          </a:p>
        </p:txBody>
      </p:sp>
      <p:sp>
        <p:nvSpPr>
          <p:cNvPr id="3" name="页脚占位符 2"/>
          <p:cNvSpPr>
            <a:spLocks noGrp="1"/>
          </p:cNvSpPr>
          <p:nvPr>
            <p:ph type="ftr" sz="quarter" idx="11"/>
          </p:nvPr>
        </p:nvSpPr>
        <p:spPr>
          <a:xfrm>
            <a:off x="4038600" y="6356350"/>
            <a:ext cx="4114800" cy="365125"/>
          </a:xfr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7" name="内容占位符 6"/>
          <p:cNvSpPr>
            <a:spLocks noGrp="1"/>
          </p:cNvSpPr>
          <p:nvPr>
            <p:ph sz="quarter" idx="11"/>
          </p:nvPr>
        </p:nvSpPr>
        <p:spPr>
          <a:xfrm>
            <a:off x="952501" y="1571626"/>
            <a:ext cx="22669499" cy="11572874"/>
          </a:xfrm>
          <a:prstGeom prst="rect">
            <a:avLst/>
          </a:prstGeom>
        </p:spPr>
        <p:txBody>
          <a:bodyPr/>
          <a:lstStyle>
            <a:lvl1pPr algn="l">
              <a:defRPr sz="4000">
                <a:latin typeface="+mn-ea"/>
                <a:ea typeface="+mn-ea"/>
              </a:defRPr>
            </a:lvl1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Masters/_rels/slideMaster1.xml.rels><?xml version="1.0" encoding="UTF-8" standalone="yes"?>
<Relationships xmlns="http://schemas.openxmlformats.org/package/2006/relationships"><Relationship Id="rId5" Type="http://schemas.openxmlformats.org/officeDocument/2006/relationships/theme" Target="../theme/theme1.xml"/><Relationship Id="rId4" Type="http://schemas.openxmlformats.org/officeDocument/2006/relationships/image" Target="../media/image1.png"/><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cxnSp>
        <p:nvCxnSpPr>
          <p:cNvPr id="8" name="直接连接符 7"/>
          <p:cNvCxnSpPr/>
          <p:nvPr/>
        </p:nvCxnSpPr>
        <p:spPr>
          <a:xfrm>
            <a:off x="1677670" y="1079818"/>
            <a:ext cx="21685250" cy="0"/>
          </a:xfrm>
          <a:prstGeom prst="line">
            <a:avLst/>
          </a:prstGeom>
          <a:ln w="28575" cap="rnd">
            <a:solidFill>
              <a:schemeClr val="tx2"/>
            </a:solidFill>
          </a:ln>
        </p:spPr>
        <p:style>
          <a:lnRef idx="2">
            <a:schemeClr val="accent1"/>
          </a:lnRef>
          <a:fillRef idx="0">
            <a:srgbClr val="FFFFFF"/>
          </a:fillRef>
          <a:effectRef idx="0">
            <a:srgbClr val="FFFFFF"/>
          </a:effectRef>
          <a:fontRef idx="minor">
            <a:schemeClr val="tx1"/>
          </a:fontRef>
        </p:style>
      </p:cxnSp>
      <p:pic>
        <p:nvPicPr>
          <p:cNvPr id="3" name="图片 2" descr="格木LOGO"/>
          <p:cNvPicPr>
            <a:picLocks noChangeAspect="1"/>
          </p:cNvPicPr>
          <p:nvPr userDrawn="1"/>
        </p:nvPicPr>
        <p:blipFill>
          <a:blip r:embed="rId4"/>
          <a:srcRect r="39126" b="-36557"/>
          <a:stretch>
            <a:fillRect/>
          </a:stretch>
        </p:blipFill>
        <p:spPr>
          <a:xfrm>
            <a:off x="881380" y="501650"/>
            <a:ext cx="1261745" cy="520065"/>
          </a:xfrm>
          <a:prstGeom prst="rect">
            <a:avLst/>
          </a:prstGeom>
        </p:spPr>
      </p:pic>
      <p:sp>
        <p:nvSpPr>
          <p:cNvPr id="4" name="圆角矩形 3"/>
          <p:cNvSpPr/>
          <p:nvPr userDrawn="1"/>
        </p:nvSpPr>
        <p:spPr>
          <a:xfrm>
            <a:off x="881380" y="1022350"/>
            <a:ext cx="1261745" cy="114935"/>
          </a:xfrm>
          <a:prstGeom prst="roundRect">
            <a:avLst>
              <a:gd name="adj" fmla="val 50000"/>
            </a:avLst>
          </a:prstGeom>
          <a:solidFill>
            <a:srgbClr val="16A951"/>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3.png"/></Relationships>
</file>

<file path=ppt/slides/_rels/slide2.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6.png"/><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8.svg"/><Relationship Id="rId1"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9.svg"/><Relationship Id="rId1"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0.svg"/><Relationship Id="rId1"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1.svg"/><Relationship Id="rId1"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2.svg"/><Relationship Id="rId1" Type="http://schemas.openxmlformats.org/officeDocument/2006/relationships/image" Target="../media/image7.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a:blip r:embed="rId1"/>
          <a:stretch>
            <a:fillRect/>
          </a:stretch>
        </a:blipFill>
        <a:effectLst/>
      </p:bgPr>
    </p:bg>
    <p:spTree>
      <p:nvGrpSpPr>
        <p:cNvPr id="1" name=""/>
        <p:cNvGrpSpPr/>
        <p:nvPr/>
      </p:nvGrpSpPr>
      <p:grpSpPr>
        <a:xfrm>
          <a:off x="0" y="0"/>
          <a:ext cx="0" cy="0"/>
          <a:chOff x="0" y="0"/>
          <a:chExt cx="0" cy="0"/>
        </a:xfrm>
      </p:grpSpPr>
      <p:sp>
        <p:nvSpPr>
          <p:cNvPr id="2" name="文本框 1"/>
          <p:cNvSpPr txBox="1"/>
          <p:nvPr/>
        </p:nvSpPr>
        <p:spPr>
          <a:xfrm>
            <a:off x="206375" y="1310005"/>
            <a:ext cx="19360515" cy="9763125"/>
          </a:xfrm>
          <a:prstGeom prst="rect">
            <a:avLst/>
          </a:prstGeom>
          <a:noFill/>
        </p:spPr>
        <p:txBody>
          <a:bodyPr wrap="square" rtlCol="0">
            <a:spAutoFit/>
          </a:bodyPr>
          <a:p>
            <a:pPr indent="0" algn="ctr" fontAlgn="auto">
              <a:lnSpc>
                <a:spcPct val="150000"/>
              </a:lnSpc>
            </a:pPr>
            <a:r>
              <a:rPr lang="zh-CN" altLang="en-US" sz="16600" b="1">
                <a:solidFill>
                  <a:schemeClr val="bg1"/>
                </a:solidFill>
                <a:latin typeface="微软雅黑" panose="020B0503020204020204" charset="-122"/>
                <a:ea typeface="微软雅黑" panose="020B0503020204020204" charset="-122"/>
                <a:cs typeface="微软雅黑" panose="020B0503020204020204" charset="-122"/>
              </a:rPr>
              <a:t>官媒热评</a:t>
            </a:r>
            <a:r>
              <a:rPr lang="zh-CN" altLang="en-US" sz="16600" b="1">
                <a:solidFill>
                  <a:schemeClr val="bg1"/>
                </a:solidFill>
                <a:latin typeface="微软雅黑" panose="020B0503020204020204" charset="-122"/>
                <a:ea typeface="微软雅黑" panose="020B0503020204020204" charset="-122"/>
                <a:cs typeface="微软雅黑" panose="020B0503020204020204" charset="-122"/>
                <a:sym typeface="+mn-ea"/>
              </a:rPr>
              <a:t>必读</a:t>
            </a:r>
            <a:endParaRPr lang="zh-CN" altLang="en-US" sz="13800" b="1">
              <a:solidFill>
                <a:schemeClr val="bg1"/>
              </a:solidFill>
              <a:latin typeface="微软雅黑" panose="020B0503020204020204" charset="-122"/>
              <a:ea typeface="微软雅黑" panose="020B0503020204020204" charset="-122"/>
              <a:cs typeface="微软雅黑" panose="020B0503020204020204" charset="-122"/>
            </a:endParaRPr>
          </a:p>
          <a:p>
            <a:pPr indent="0" algn="ctr" fontAlgn="auto">
              <a:lnSpc>
                <a:spcPct val="150000"/>
              </a:lnSpc>
            </a:pPr>
            <a:r>
              <a:rPr lang="en-US" altLang="zh-CN" sz="13800" b="1">
                <a:solidFill>
                  <a:schemeClr val="bg1"/>
                </a:solidFill>
                <a:latin typeface="微软雅黑" panose="020B0503020204020204" charset="-122"/>
                <a:ea typeface="微软雅黑" panose="020B0503020204020204" charset="-122"/>
                <a:cs typeface="微软雅黑" panose="020B0503020204020204" charset="-122"/>
              </a:rPr>
              <a:t>——7</a:t>
            </a:r>
            <a:r>
              <a:rPr lang="zh-CN" altLang="en-US" sz="13800" b="1">
                <a:solidFill>
                  <a:schemeClr val="bg1"/>
                </a:solidFill>
                <a:latin typeface="微软雅黑" panose="020B0503020204020204" charset="-122"/>
                <a:ea typeface="微软雅黑" panose="020B0503020204020204" charset="-122"/>
                <a:cs typeface="微软雅黑" panose="020B0503020204020204" charset="-122"/>
              </a:rPr>
              <a:t>月</a:t>
            </a:r>
            <a:r>
              <a:rPr lang="en-US" altLang="zh-CN" sz="13800" b="1">
                <a:solidFill>
                  <a:schemeClr val="bg1"/>
                </a:solidFill>
                <a:latin typeface="微软雅黑" panose="020B0503020204020204" charset="-122"/>
                <a:ea typeface="微软雅黑" panose="020B0503020204020204" charset="-122"/>
                <a:cs typeface="微软雅黑" panose="020B0503020204020204" charset="-122"/>
              </a:rPr>
              <a:t>7</a:t>
            </a:r>
            <a:r>
              <a:rPr lang="zh-CN" altLang="en-US" sz="13800" b="1">
                <a:solidFill>
                  <a:schemeClr val="bg1"/>
                </a:solidFill>
                <a:latin typeface="微软雅黑" panose="020B0503020204020204" charset="-122"/>
                <a:ea typeface="微软雅黑" panose="020B0503020204020204" charset="-122"/>
                <a:cs typeface="微软雅黑" panose="020B0503020204020204" charset="-122"/>
              </a:rPr>
              <a:t>日：抗战</a:t>
            </a:r>
            <a:endParaRPr lang="zh-CN" altLang="en-US" sz="13800" b="1">
              <a:solidFill>
                <a:schemeClr val="bg1"/>
              </a:solidFill>
              <a:latin typeface="微软雅黑" panose="020B0503020204020204" charset="-122"/>
              <a:ea typeface="微软雅黑" panose="020B0503020204020204" charset="-122"/>
              <a:cs typeface="微软雅黑" panose="020B0503020204020204" charset="-122"/>
            </a:endParaRPr>
          </a:p>
          <a:p>
            <a:pPr indent="0" algn="ctr" fontAlgn="auto">
              <a:lnSpc>
                <a:spcPct val="150000"/>
              </a:lnSpc>
            </a:pPr>
            <a:r>
              <a:rPr lang="en-US" altLang="zh-CN" sz="11500" b="1">
                <a:solidFill>
                  <a:schemeClr val="bg1"/>
                </a:solidFill>
                <a:latin typeface="微软雅黑" panose="020B0503020204020204" charset="-122"/>
                <a:ea typeface="微软雅黑" panose="020B0503020204020204" charset="-122"/>
                <a:cs typeface="微软雅黑" panose="020B0503020204020204" charset="-122"/>
              </a:rPr>
              <a:t> </a:t>
            </a:r>
            <a:endParaRPr lang="zh-CN" altLang="en-US" sz="11500" b="1">
              <a:solidFill>
                <a:schemeClr val="bg1"/>
              </a:solidFill>
              <a:latin typeface="微软雅黑" panose="020B0503020204020204" charset="-122"/>
              <a:ea typeface="微软雅黑" panose="020B0503020204020204" charset="-122"/>
              <a:cs typeface="微软雅黑" panose="020B0503020204020204" charset="-122"/>
            </a:endParaRPr>
          </a:p>
        </p:txBody>
      </p:sp>
      <p:sp>
        <p:nvSpPr>
          <p:cNvPr id="4" name="文本框 3"/>
          <p:cNvSpPr txBox="1"/>
          <p:nvPr/>
        </p:nvSpPr>
        <p:spPr>
          <a:xfrm>
            <a:off x="21791930" y="4783455"/>
            <a:ext cx="1131570" cy="7075170"/>
          </a:xfrm>
          <a:prstGeom prst="rect">
            <a:avLst/>
          </a:prstGeom>
          <a:noFill/>
        </p:spPr>
        <p:txBody>
          <a:bodyPr wrap="square" rtlCol="0">
            <a:noAutofit/>
          </a:bodyPr>
          <a:p>
            <a:r>
              <a:rPr lang="zh-CN" altLang="en-US" sz="6600" b="1">
                <a:solidFill>
                  <a:schemeClr val="bg1"/>
                </a:solidFill>
                <a:latin typeface="楷体" panose="02010609060101010101" pitchFamily="49" charset="-122"/>
                <a:ea typeface="楷体" panose="02010609060101010101" pitchFamily="49" charset="-122"/>
              </a:rPr>
              <a:t>莫聽穿林打葉聲</a:t>
            </a:r>
            <a:endParaRPr lang="zh-CN" altLang="en-US" sz="6600" b="1">
              <a:solidFill>
                <a:schemeClr val="bg1"/>
              </a:solidFill>
              <a:latin typeface="微软雅黑" panose="020B0503020204020204" charset="-122"/>
              <a:ea typeface="微软雅黑" panose="020B0503020204020204" charset="-122"/>
            </a:endParaRPr>
          </a:p>
          <a:p>
            <a:endParaRPr lang="zh-CN" altLang="en-US" sz="6600" b="1">
              <a:solidFill>
                <a:schemeClr val="bg1"/>
              </a:solidFill>
              <a:latin typeface="微软雅黑" panose="020B0503020204020204" charset="-122"/>
              <a:ea typeface="微软雅黑" panose="020B0503020204020204" charset="-122"/>
            </a:endParaRPr>
          </a:p>
        </p:txBody>
      </p:sp>
      <p:sp>
        <p:nvSpPr>
          <p:cNvPr id="5" name="文本框 4"/>
          <p:cNvSpPr txBox="1"/>
          <p:nvPr/>
        </p:nvSpPr>
        <p:spPr>
          <a:xfrm>
            <a:off x="23067645" y="6189980"/>
            <a:ext cx="1172210" cy="7075170"/>
          </a:xfrm>
          <a:prstGeom prst="rect">
            <a:avLst/>
          </a:prstGeom>
          <a:noFill/>
        </p:spPr>
        <p:txBody>
          <a:bodyPr wrap="square" rtlCol="0">
            <a:noAutofit/>
          </a:bodyPr>
          <a:p>
            <a:r>
              <a:rPr lang="zh-CN" altLang="en-US" sz="6600" b="1">
                <a:solidFill>
                  <a:schemeClr val="bg1"/>
                </a:solidFill>
                <a:latin typeface="楷体" panose="02010609060101010101" pitchFamily="49" charset="-122"/>
                <a:ea typeface="楷体" panose="02010609060101010101" pitchFamily="49" charset="-122"/>
              </a:rPr>
              <a:t>何妨吟嘯且徐行</a:t>
            </a:r>
            <a:endParaRPr lang="zh-CN" altLang="en-US" sz="6600" b="1">
              <a:solidFill>
                <a:schemeClr val="bg1"/>
              </a:solidFill>
              <a:latin typeface="楷体" panose="02010609060101010101" pitchFamily="49" charset="-122"/>
              <a:ea typeface="楷体" panose="02010609060101010101" pitchFamily="49" charset="-122"/>
            </a:endParaRPr>
          </a:p>
        </p:txBody>
      </p:sp>
      <p:sp>
        <p:nvSpPr>
          <p:cNvPr id="6" name="文本框 5"/>
          <p:cNvSpPr txBox="1"/>
          <p:nvPr/>
        </p:nvSpPr>
        <p:spPr>
          <a:xfrm>
            <a:off x="8913495" y="9174480"/>
            <a:ext cx="6888480" cy="1106805"/>
          </a:xfrm>
          <a:prstGeom prst="rect">
            <a:avLst/>
          </a:prstGeom>
          <a:noFill/>
        </p:spPr>
        <p:txBody>
          <a:bodyPr wrap="none" rtlCol="0">
            <a:spAutoFit/>
          </a:bodyPr>
          <a:p>
            <a:r>
              <a:rPr lang="zh-CN" altLang="en-US" sz="6600" b="1">
                <a:solidFill>
                  <a:schemeClr val="bg1"/>
                </a:solidFill>
                <a:latin typeface="微软雅黑" panose="020B0503020204020204" charset="-122"/>
                <a:ea typeface="微软雅黑" panose="020B0503020204020204" charset="-122"/>
              </a:rPr>
              <a:t>主讲人：格木安步</a:t>
            </a:r>
            <a:endParaRPr lang="zh-CN" altLang="en-US" sz="6600" b="1">
              <a:solidFill>
                <a:schemeClr val="bg1"/>
              </a:solidFill>
              <a:latin typeface="微软雅黑" panose="020B0503020204020204" charset="-122"/>
              <a:ea typeface="微软雅黑" panose="020B0503020204020204" charset="-122"/>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958215" y="1326515"/>
            <a:ext cx="13545820" cy="2306955"/>
          </a:xfrm>
          <a:prstGeom prst="rect">
            <a:avLst/>
          </a:prstGeom>
          <a:noFill/>
        </p:spPr>
        <p:txBody>
          <a:bodyPr wrap="square" rtlCol="0">
            <a:spAutoFit/>
          </a:bodyPr>
          <a:p>
            <a:pPr indent="0">
              <a:buFont typeface="Wingdings" panose="05000000000000000000" pitchFamily="2" charset="2"/>
              <a:buNone/>
            </a:pPr>
            <a:r>
              <a:rPr lang="zh-CN" altLang="en-US" sz="7200" b="1" dirty="0">
                <a:latin typeface="微软雅黑" panose="020B0503020204020204" charset="-122"/>
                <a:ea typeface="微软雅黑" panose="020B0503020204020204" charset="-122"/>
                <a:sym typeface="+mn-ea"/>
              </a:rPr>
              <a:t>官媒热评必读</a:t>
            </a:r>
            <a:r>
              <a:rPr lang="en-US" altLang="zh-CN" sz="7200" b="1" dirty="0">
                <a:latin typeface="微软雅黑" panose="020B0503020204020204" charset="-122"/>
                <a:ea typeface="微软雅黑" panose="020B0503020204020204" charset="-122"/>
                <a:sym typeface="+mn-ea"/>
              </a:rPr>
              <a:t>——</a:t>
            </a:r>
            <a:r>
              <a:rPr lang="en-US" altLang="zh-CN" sz="7200" b="1" dirty="0">
                <a:latin typeface="微软雅黑" panose="020B0503020204020204" charset="-122"/>
                <a:ea typeface="微软雅黑" panose="020B0503020204020204" charset="-122"/>
                <a:sym typeface="+mn-ea"/>
              </a:rPr>
              <a:t>7.7</a:t>
            </a:r>
            <a:r>
              <a:rPr lang="zh-CN" altLang="en-US" sz="7200" b="1" dirty="0">
                <a:latin typeface="微软雅黑" panose="020B0503020204020204" charset="-122"/>
                <a:ea typeface="微软雅黑" panose="020B0503020204020204" charset="-122"/>
                <a:sym typeface="+mn-ea"/>
              </a:rPr>
              <a:t>抗战精神</a:t>
            </a:r>
            <a:endParaRPr lang="zh-CN" altLang="en-US" sz="7200" b="1" dirty="0">
              <a:latin typeface="微软雅黑" panose="020B0503020204020204" charset="-122"/>
              <a:ea typeface="微软雅黑" panose="020B0503020204020204" charset="-122"/>
              <a:sym typeface="+mn-ea"/>
            </a:endParaRPr>
          </a:p>
          <a:p>
            <a:pPr indent="0">
              <a:buFont typeface="Wingdings" panose="05000000000000000000" pitchFamily="2" charset="2"/>
              <a:buNone/>
            </a:pPr>
            <a:endParaRPr lang="zh-CN" altLang="en-US" sz="7200" b="1" dirty="0">
              <a:latin typeface="微软雅黑" panose="020B0503020204020204" charset="-122"/>
              <a:ea typeface="微软雅黑" panose="020B0503020204020204" charset="-122"/>
              <a:sym typeface="+mn-ea"/>
            </a:endParaRPr>
          </a:p>
        </p:txBody>
      </p:sp>
      <p:pic>
        <p:nvPicPr>
          <p:cNvPr id="2" name="图片 1"/>
          <p:cNvPicPr>
            <a:picLocks noChangeAspect="1"/>
          </p:cNvPicPr>
          <p:nvPr/>
        </p:nvPicPr>
        <p:blipFill>
          <a:blip r:embed="rId1"/>
          <a:stretch>
            <a:fillRect/>
          </a:stretch>
        </p:blipFill>
        <p:spPr>
          <a:xfrm>
            <a:off x="958215" y="2623185"/>
            <a:ext cx="17940655" cy="11092815"/>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958215" y="1326515"/>
            <a:ext cx="13545820" cy="1198880"/>
          </a:xfrm>
          <a:prstGeom prst="rect">
            <a:avLst/>
          </a:prstGeom>
          <a:noFill/>
        </p:spPr>
        <p:txBody>
          <a:bodyPr wrap="square" rtlCol="0">
            <a:spAutoFit/>
          </a:bodyPr>
          <a:lstStyle/>
          <a:p>
            <a:pPr indent="0">
              <a:buFont typeface="Wingdings" panose="05000000000000000000" pitchFamily="2" charset="2"/>
              <a:buNone/>
            </a:pPr>
            <a:r>
              <a:rPr lang="zh-CN" altLang="en-US" sz="7200" b="1" dirty="0">
                <a:latin typeface="微软雅黑" panose="020B0503020204020204" charset="-122"/>
                <a:ea typeface="微软雅黑" panose="020B0503020204020204" charset="-122"/>
                <a:sym typeface="+mn-ea"/>
              </a:rPr>
              <a:t>官媒热评必读</a:t>
            </a:r>
            <a:r>
              <a:rPr lang="en-US" altLang="zh-CN" sz="7200" b="1" dirty="0">
                <a:latin typeface="微软雅黑" panose="020B0503020204020204" charset="-122"/>
                <a:ea typeface="微软雅黑" panose="020B0503020204020204" charset="-122"/>
                <a:sym typeface="+mn-ea"/>
              </a:rPr>
              <a:t>——7.7</a:t>
            </a:r>
            <a:r>
              <a:rPr lang="zh-CN" altLang="en-US" sz="7200" b="1" dirty="0">
                <a:latin typeface="微软雅黑" panose="020B0503020204020204" charset="-122"/>
                <a:ea typeface="微软雅黑" panose="020B0503020204020204" charset="-122"/>
                <a:sym typeface="+mn-ea"/>
              </a:rPr>
              <a:t>抗战精神</a:t>
            </a:r>
            <a:endParaRPr lang="zh-CN" altLang="en-US" sz="7200" b="1" dirty="0">
              <a:latin typeface="微软雅黑" panose="020B0503020204020204" charset="-122"/>
              <a:ea typeface="微软雅黑" panose="020B0503020204020204" charset="-122"/>
              <a:sym typeface="+mn-ea"/>
            </a:endParaRPr>
          </a:p>
        </p:txBody>
      </p:sp>
      <p:sp>
        <p:nvSpPr>
          <p:cNvPr id="3" name="文本框 2"/>
          <p:cNvSpPr txBox="1"/>
          <p:nvPr/>
        </p:nvSpPr>
        <p:spPr>
          <a:xfrm>
            <a:off x="958215" y="2525395"/>
            <a:ext cx="22402800" cy="10063480"/>
          </a:xfrm>
          <a:prstGeom prst="rect">
            <a:avLst/>
          </a:prstGeom>
          <a:noFill/>
        </p:spPr>
        <p:txBody>
          <a:bodyPr wrap="square">
            <a:spAutoFit/>
          </a:bodyPr>
          <a:lstStyle>
            <a:defPPr>
              <a:defRPr lang="en-US"/>
            </a:defPPr>
            <a:lvl1pPr marL="17145" algn="just">
              <a:defRPr b="1" u="none">
                <a:latin typeface="宋体" panose="02010600030101010101" pitchFamily="2" charset="-122"/>
              </a:defRPr>
            </a:lvl1pPr>
          </a:lstStyle>
          <a:p>
            <a:pPr algn="l">
              <a:lnSpc>
                <a:spcPct val="150000"/>
              </a:lnSpc>
              <a:defRPr/>
            </a:pPr>
            <a:r>
              <a:rPr lang="zh-CN" altLang="en-US" sz="4800" b="1" dirty="0">
                <a:solidFill>
                  <a:schemeClr val="tx1"/>
                </a:solidFill>
                <a:effectLst/>
                <a:latin typeface="微软雅黑" panose="020B0503020204020204" charset="-122"/>
                <a:ea typeface="微软雅黑" panose="020B0503020204020204" charset="-122"/>
                <a:cs typeface="宋体" panose="02010600030101010101" pitchFamily="2" charset="-122"/>
                <a:sym typeface="+mn-ea"/>
              </a:rPr>
              <a:t>【</a:t>
            </a:r>
            <a:r>
              <a:rPr lang="en-US" altLang="zh-CN" sz="4800" b="1" dirty="0">
                <a:solidFill>
                  <a:schemeClr val="tx1"/>
                </a:solidFill>
                <a:effectLst/>
                <a:latin typeface="微软雅黑" panose="020B0503020204020204" charset="-122"/>
                <a:ea typeface="微软雅黑" panose="020B0503020204020204" charset="-122"/>
                <a:cs typeface="宋体" panose="02010600030101010101" pitchFamily="2" charset="-122"/>
                <a:sym typeface="+mn-ea"/>
              </a:rPr>
              <a:t>20</a:t>
            </a:r>
            <a:r>
              <a:rPr lang="en-US" sz="4800" b="1" dirty="0">
                <a:solidFill>
                  <a:schemeClr val="tx1"/>
                </a:solidFill>
                <a:effectLst/>
                <a:latin typeface="微软雅黑" panose="020B0503020204020204" charset="-122"/>
                <a:ea typeface="微软雅黑" panose="020B0503020204020204" charset="-122"/>
                <a:cs typeface="宋体" panose="02010600030101010101" pitchFamily="2" charset="-122"/>
                <a:sym typeface="+mn-ea"/>
              </a:rPr>
              <a:t>25</a:t>
            </a:r>
            <a:r>
              <a:rPr lang="zh-CN" altLang="en-US" sz="4800" b="1" dirty="0">
                <a:solidFill>
                  <a:schemeClr val="tx1"/>
                </a:solidFill>
                <a:effectLst/>
                <a:latin typeface="微软雅黑" panose="020B0503020204020204" charset="-122"/>
                <a:ea typeface="微软雅黑" panose="020B0503020204020204" charset="-122"/>
                <a:cs typeface="宋体" panose="02010600030101010101" pitchFamily="2" charset="-122"/>
                <a:sym typeface="+mn-ea"/>
              </a:rPr>
              <a:t>年国考省级综合管理</a:t>
            </a:r>
            <a:r>
              <a:rPr lang="zh-CN" altLang="en-US" sz="4800" b="1" dirty="0">
                <a:solidFill>
                  <a:schemeClr val="tx1"/>
                </a:solidFill>
                <a:effectLst/>
                <a:latin typeface="微软雅黑" panose="020B0503020204020204" charset="-122"/>
                <a:ea typeface="微软雅黑" panose="020B0503020204020204" charset="-122"/>
                <a:cs typeface="宋体" panose="02010600030101010101" pitchFamily="2" charset="-122"/>
                <a:sym typeface="+mn-ea"/>
              </a:rPr>
              <a:t>卷申论】事物的劣势在特定条件下可以转化为优势，这种转化往往有赖于人的主观能动性，请你对此进行深入思考，参考给定资料，联系实际，自选角度，自拟题目，写一篇文章。</a:t>
            </a:r>
            <a:endParaRPr lang="zh-CN" altLang="en-US" sz="4800" b="1" dirty="0">
              <a:solidFill>
                <a:schemeClr val="tx1"/>
              </a:solidFill>
              <a:effectLst/>
              <a:latin typeface="微软雅黑" panose="020B0503020204020204" charset="-122"/>
              <a:ea typeface="微软雅黑" panose="020B0503020204020204" charset="-122"/>
              <a:cs typeface="宋体" panose="02010600030101010101" pitchFamily="2" charset="-122"/>
              <a:sym typeface="+mn-ea"/>
            </a:endParaRPr>
          </a:p>
          <a:p>
            <a:pPr algn="l">
              <a:lnSpc>
                <a:spcPct val="150000"/>
              </a:lnSpc>
              <a:defRPr/>
            </a:pPr>
            <a:r>
              <a:rPr lang="zh-CN" altLang="en-US" sz="4800" dirty="0">
                <a:solidFill>
                  <a:srgbClr val="FF0000"/>
                </a:solidFill>
                <a:effectLst/>
                <a:highlight>
                  <a:srgbClr val="FFFF00"/>
                </a:highlight>
                <a:latin typeface="微软雅黑" panose="020B0503020204020204" charset="-122"/>
                <a:ea typeface="微软雅黑" panose="020B0503020204020204" charset="-122"/>
                <a:cs typeface="宋体" panose="02010600030101010101" pitchFamily="2" charset="-122"/>
                <a:sym typeface="+mn-ea"/>
              </a:rPr>
              <a:t>【精神类话题</a:t>
            </a:r>
            <a:r>
              <a:rPr lang="en-US" altLang="zh-CN" sz="4800" dirty="0">
                <a:solidFill>
                  <a:srgbClr val="FF0000"/>
                </a:solidFill>
                <a:effectLst/>
                <a:highlight>
                  <a:srgbClr val="FFFF00"/>
                </a:highlight>
                <a:latin typeface="微软雅黑" panose="020B0503020204020204" charset="-122"/>
                <a:ea typeface="微软雅黑" panose="020B0503020204020204" charset="-122"/>
                <a:cs typeface="宋体" panose="02010600030101010101" pitchFamily="2" charset="-122"/>
                <a:sym typeface="+mn-ea"/>
              </a:rPr>
              <a:t>——</a:t>
            </a:r>
            <a:r>
              <a:rPr lang="zh-CN" altLang="en-US" sz="4800" dirty="0">
                <a:solidFill>
                  <a:srgbClr val="FF0000"/>
                </a:solidFill>
                <a:effectLst/>
                <a:highlight>
                  <a:srgbClr val="FFFF00"/>
                </a:highlight>
                <a:latin typeface="微软雅黑" panose="020B0503020204020204" charset="-122"/>
                <a:ea typeface="微软雅黑" panose="020B0503020204020204" charset="-122"/>
                <a:cs typeface="宋体" panose="02010600030101010101" pitchFamily="2" charset="-122"/>
                <a:sym typeface="+mn-ea"/>
              </a:rPr>
              <a:t>案例素材使用】</a:t>
            </a:r>
            <a:endParaRPr lang="zh-CN" altLang="en-US" sz="4800" b="1" dirty="0">
              <a:solidFill>
                <a:srgbClr val="FF0000"/>
              </a:solidFill>
              <a:effectLst/>
              <a:highlight>
                <a:srgbClr val="FFFF00"/>
              </a:highlight>
              <a:latin typeface="微软雅黑" panose="020B0503020204020204" charset="-122"/>
              <a:ea typeface="微软雅黑" panose="020B0503020204020204" charset="-122"/>
              <a:cs typeface="宋体" panose="02010600030101010101" pitchFamily="2" charset="-122"/>
              <a:sym typeface="+mn-ea"/>
            </a:endParaRPr>
          </a:p>
          <a:p>
            <a:pPr algn="l">
              <a:lnSpc>
                <a:spcPct val="150000"/>
              </a:lnSpc>
              <a:defRPr/>
            </a:pPr>
            <a:r>
              <a:rPr lang="en-US" altLang="zh-CN" sz="4800" u="sng" dirty="0">
                <a:solidFill>
                  <a:srgbClr val="FF0000"/>
                </a:solidFill>
                <a:effectLst/>
                <a:latin typeface="微软雅黑" panose="020B0503020204020204" charset="-122"/>
                <a:ea typeface="微软雅黑" panose="020B0503020204020204" charset="-122"/>
                <a:cs typeface="宋体" panose="02010600030101010101" pitchFamily="2" charset="-122"/>
                <a:sym typeface="+mn-ea"/>
              </a:rPr>
              <a:t>——</a:t>
            </a:r>
            <a:r>
              <a:rPr lang="zh-CN" altLang="en-US" sz="4800" u="sng" dirty="0">
                <a:solidFill>
                  <a:srgbClr val="FF0000"/>
                </a:solidFill>
                <a:effectLst/>
                <a:latin typeface="微软雅黑" panose="020B0503020204020204" charset="-122"/>
                <a:ea typeface="微软雅黑" panose="020B0503020204020204" charset="-122"/>
                <a:cs typeface="宋体" panose="02010600030101010101" pitchFamily="2" charset="-122"/>
                <a:sym typeface="+mn-ea"/>
              </a:rPr>
              <a:t>主观能动性能够将劣势转化为优势。</a:t>
            </a:r>
            <a:r>
              <a:rPr lang="en-US" altLang="zh-CN" sz="4800" b="1" dirty="0">
                <a:solidFill>
                  <a:srgbClr val="FF0000"/>
                </a:solidFill>
                <a:effectLst/>
                <a:latin typeface="微软雅黑" panose="020B0503020204020204" charset="-122"/>
                <a:ea typeface="微软雅黑" panose="020B0503020204020204" charset="-122"/>
                <a:cs typeface="宋体" panose="02010600030101010101" pitchFamily="2" charset="-122"/>
                <a:sym typeface="+mn-ea"/>
              </a:rPr>
              <a:t>1938</a:t>
            </a:r>
            <a:r>
              <a:rPr lang="zh-CN" altLang="en-US" sz="4800" b="1" dirty="0">
                <a:solidFill>
                  <a:srgbClr val="FF0000"/>
                </a:solidFill>
                <a:effectLst/>
                <a:latin typeface="微软雅黑" panose="020B0503020204020204" charset="-122"/>
                <a:ea typeface="微软雅黑" panose="020B0503020204020204" charset="-122"/>
                <a:cs typeface="宋体" panose="02010600030101010101" pitchFamily="2" charset="-122"/>
                <a:sym typeface="+mn-ea"/>
              </a:rPr>
              <a:t>年，针对</a:t>
            </a:r>
            <a:r>
              <a:rPr lang="en-US" altLang="zh-CN" sz="4800" b="1" dirty="0">
                <a:solidFill>
                  <a:srgbClr val="FF0000"/>
                </a:solidFill>
                <a:effectLst/>
                <a:latin typeface="微软雅黑" panose="020B0503020204020204" charset="-122"/>
                <a:ea typeface="微软雅黑" panose="020B0503020204020204" charset="-122"/>
                <a:cs typeface="宋体" panose="02010600030101010101" pitchFamily="2" charset="-122"/>
                <a:sym typeface="+mn-ea"/>
              </a:rPr>
              <a:t>“</a:t>
            </a:r>
            <a:r>
              <a:rPr lang="zh-CN" altLang="en-US" sz="4800" b="1" dirty="0">
                <a:solidFill>
                  <a:srgbClr val="FF0000"/>
                </a:solidFill>
                <a:effectLst/>
                <a:latin typeface="微软雅黑" panose="020B0503020204020204" charset="-122"/>
                <a:ea typeface="微软雅黑" panose="020B0503020204020204" charset="-122"/>
                <a:cs typeface="宋体" panose="02010600030101010101" pitchFamily="2" charset="-122"/>
                <a:sym typeface="+mn-ea"/>
              </a:rPr>
              <a:t>亡国论</a:t>
            </a:r>
            <a:r>
              <a:rPr lang="en-US" altLang="zh-CN" sz="4800" b="1" dirty="0">
                <a:solidFill>
                  <a:srgbClr val="FF0000"/>
                </a:solidFill>
                <a:effectLst/>
                <a:latin typeface="微软雅黑" panose="020B0503020204020204" charset="-122"/>
                <a:ea typeface="微软雅黑" panose="020B0503020204020204" charset="-122"/>
                <a:cs typeface="宋体" panose="02010600030101010101" pitchFamily="2" charset="-122"/>
                <a:sym typeface="+mn-ea"/>
              </a:rPr>
              <a:t>”</a:t>
            </a:r>
            <a:r>
              <a:rPr lang="zh-CN" altLang="en-US" sz="4800" b="1" dirty="0">
                <a:solidFill>
                  <a:srgbClr val="FF0000"/>
                </a:solidFill>
                <a:effectLst/>
                <a:latin typeface="微软雅黑" panose="020B0503020204020204" charset="-122"/>
                <a:ea typeface="微软雅黑" panose="020B0503020204020204" charset="-122"/>
                <a:cs typeface="宋体" panose="02010600030101010101" pitchFamily="2" charset="-122"/>
                <a:sym typeface="+mn-ea"/>
              </a:rPr>
              <a:t>和</a:t>
            </a:r>
            <a:r>
              <a:rPr lang="en-US" altLang="zh-CN" sz="4800" b="1" dirty="0">
                <a:solidFill>
                  <a:srgbClr val="FF0000"/>
                </a:solidFill>
                <a:effectLst/>
                <a:latin typeface="微软雅黑" panose="020B0503020204020204" charset="-122"/>
                <a:ea typeface="微软雅黑" panose="020B0503020204020204" charset="-122"/>
                <a:cs typeface="宋体" panose="02010600030101010101" pitchFamily="2" charset="-122"/>
                <a:sym typeface="+mn-ea"/>
              </a:rPr>
              <a:t>“</a:t>
            </a:r>
            <a:r>
              <a:rPr lang="zh-CN" altLang="en-US" sz="4800" b="1" dirty="0">
                <a:solidFill>
                  <a:srgbClr val="FF0000"/>
                </a:solidFill>
                <a:effectLst/>
                <a:latin typeface="微软雅黑" panose="020B0503020204020204" charset="-122"/>
                <a:ea typeface="微软雅黑" panose="020B0503020204020204" charset="-122"/>
                <a:cs typeface="宋体" panose="02010600030101010101" pitchFamily="2" charset="-122"/>
                <a:sym typeface="+mn-ea"/>
              </a:rPr>
              <a:t>速胜论</a:t>
            </a:r>
            <a:r>
              <a:rPr lang="en-US" altLang="zh-CN" sz="4800" b="1" dirty="0">
                <a:solidFill>
                  <a:srgbClr val="FF0000"/>
                </a:solidFill>
                <a:effectLst/>
                <a:latin typeface="微软雅黑" panose="020B0503020204020204" charset="-122"/>
                <a:ea typeface="微软雅黑" panose="020B0503020204020204" charset="-122"/>
                <a:cs typeface="宋体" panose="02010600030101010101" pitchFamily="2" charset="-122"/>
                <a:sym typeface="+mn-ea"/>
              </a:rPr>
              <a:t>”</a:t>
            </a:r>
            <a:r>
              <a:rPr lang="zh-CN" altLang="en-US" sz="4800" b="1" dirty="0">
                <a:solidFill>
                  <a:srgbClr val="FF0000"/>
                </a:solidFill>
                <a:effectLst/>
                <a:latin typeface="微软雅黑" panose="020B0503020204020204" charset="-122"/>
                <a:ea typeface="微软雅黑" panose="020B0503020204020204" charset="-122"/>
                <a:cs typeface="宋体" panose="02010600030101010101" pitchFamily="2" charset="-122"/>
                <a:sym typeface="+mn-ea"/>
              </a:rPr>
              <a:t>两种思潮，《论持久战》指出：</a:t>
            </a:r>
            <a:r>
              <a:rPr lang="en-US" altLang="zh-CN" sz="4800" b="1" dirty="0">
                <a:solidFill>
                  <a:srgbClr val="FF0000"/>
                </a:solidFill>
                <a:effectLst/>
                <a:latin typeface="微软雅黑" panose="020B0503020204020204" charset="-122"/>
                <a:ea typeface="微软雅黑" panose="020B0503020204020204" charset="-122"/>
                <a:cs typeface="宋体" panose="02010600030101010101" pitchFamily="2" charset="-122"/>
                <a:sym typeface="+mn-ea"/>
              </a:rPr>
              <a:t>“</a:t>
            </a:r>
            <a:r>
              <a:rPr lang="zh-CN" altLang="en-US" sz="4800" b="1" dirty="0">
                <a:solidFill>
                  <a:srgbClr val="FF0000"/>
                </a:solidFill>
                <a:effectLst/>
                <a:latin typeface="微软雅黑" panose="020B0503020204020204" charset="-122"/>
                <a:ea typeface="微软雅黑" panose="020B0503020204020204" charset="-122"/>
                <a:cs typeface="宋体" panose="02010600030101010101" pitchFamily="2" charset="-122"/>
                <a:sym typeface="+mn-ea"/>
              </a:rPr>
              <a:t>抗日战争是持久战，最后胜利是中国的</a:t>
            </a:r>
            <a:r>
              <a:rPr lang="en-US" altLang="zh-CN" sz="4800" b="1" dirty="0">
                <a:solidFill>
                  <a:srgbClr val="FF0000"/>
                </a:solidFill>
                <a:effectLst/>
                <a:latin typeface="微软雅黑" panose="020B0503020204020204" charset="-122"/>
                <a:ea typeface="微软雅黑" panose="020B0503020204020204" charset="-122"/>
                <a:cs typeface="宋体" panose="02010600030101010101" pitchFamily="2" charset="-122"/>
                <a:sym typeface="+mn-ea"/>
              </a:rPr>
              <a:t>——</a:t>
            </a:r>
            <a:r>
              <a:rPr lang="zh-CN" altLang="en-US" sz="4800" b="1" dirty="0">
                <a:solidFill>
                  <a:srgbClr val="FF0000"/>
                </a:solidFill>
                <a:effectLst/>
                <a:latin typeface="微软雅黑" panose="020B0503020204020204" charset="-122"/>
                <a:ea typeface="微软雅黑" panose="020B0503020204020204" charset="-122"/>
                <a:cs typeface="宋体" panose="02010600030101010101" pitchFamily="2" charset="-122"/>
                <a:sym typeface="+mn-ea"/>
              </a:rPr>
              <a:t>这就是我们的结论。</a:t>
            </a:r>
            <a:r>
              <a:rPr lang="en-US" altLang="zh-CN" sz="4800" b="1" dirty="0">
                <a:solidFill>
                  <a:srgbClr val="FF0000"/>
                </a:solidFill>
                <a:effectLst/>
                <a:latin typeface="微软雅黑" panose="020B0503020204020204" charset="-122"/>
                <a:ea typeface="微软雅黑" panose="020B0503020204020204" charset="-122"/>
                <a:cs typeface="宋体" panose="02010600030101010101" pitchFamily="2" charset="-122"/>
                <a:sym typeface="+mn-ea"/>
              </a:rPr>
              <a:t>”</a:t>
            </a:r>
            <a:r>
              <a:rPr lang="zh-CN" altLang="en-US" sz="4800" b="1" dirty="0">
                <a:solidFill>
                  <a:srgbClr val="FF0000"/>
                </a:solidFill>
                <a:effectLst/>
                <a:latin typeface="微软雅黑" panose="020B0503020204020204" charset="-122"/>
                <a:ea typeface="微软雅黑" panose="020B0503020204020204" charset="-122"/>
                <a:cs typeface="宋体" panose="02010600030101010101" pitchFamily="2" charset="-122"/>
                <a:sym typeface="+mn-ea"/>
              </a:rPr>
              <a:t>必胜的信念激发了中华儿女的中观</a:t>
            </a:r>
            <a:r>
              <a:rPr lang="zh-CN" altLang="en-US" sz="4800" b="1" dirty="0">
                <a:solidFill>
                  <a:srgbClr val="FF0000"/>
                </a:solidFill>
                <a:effectLst/>
                <a:latin typeface="微软雅黑" panose="020B0503020204020204" charset="-122"/>
                <a:ea typeface="微软雅黑" panose="020B0503020204020204" charset="-122"/>
                <a:cs typeface="宋体" panose="02010600030101010101" pitchFamily="2" charset="-122"/>
                <a:sym typeface="+mn-ea"/>
              </a:rPr>
              <a:t>能动性，照亮艰难困苦的漫漫长夜，指引中华儿女打败了穷凶极恶的侵略者，赢得抗日战争的最后胜利。</a:t>
            </a:r>
            <a:endParaRPr lang="zh-CN" altLang="en-US" sz="4800" b="1" dirty="0">
              <a:solidFill>
                <a:srgbClr val="FF0000"/>
              </a:solidFill>
              <a:effectLst/>
              <a:latin typeface="微软雅黑" panose="020B0503020204020204" charset="-122"/>
              <a:ea typeface="微软雅黑" panose="020B0503020204020204" charset="-122"/>
              <a:cs typeface="宋体" panose="02010600030101010101" pitchFamily="2" charset="-122"/>
              <a:sym typeface="+mn-ea"/>
            </a:endParaRPr>
          </a:p>
          <a:p>
            <a:pPr algn="l">
              <a:lnSpc>
                <a:spcPct val="150000"/>
              </a:lnSpc>
              <a:defRPr/>
            </a:pPr>
            <a:endParaRPr lang="zh-CN" altLang="en-US" sz="4800" b="1" dirty="0">
              <a:solidFill>
                <a:schemeClr val="tx1"/>
              </a:solidFill>
              <a:effectLst/>
              <a:latin typeface="微软雅黑" panose="020B0503020204020204" charset="-122"/>
              <a:ea typeface="微软雅黑" panose="020B0503020204020204" charset="-122"/>
              <a:cs typeface="宋体" panose="02010600030101010101" pitchFamily="2" charset="-122"/>
              <a:sym typeface="+mn-ea"/>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958215" y="1326515"/>
            <a:ext cx="13545820" cy="1198880"/>
          </a:xfrm>
          <a:prstGeom prst="rect">
            <a:avLst/>
          </a:prstGeom>
          <a:noFill/>
        </p:spPr>
        <p:txBody>
          <a:bodyPr wrap="square" rtlCol="0">
            <a:spAutoFit/>
          </a:bodyPr>
          <a:lstStyle/>
          <a:p>
            <a:pPr indent="0">
              <a:buFont typeface="Wingdings" panose="05000000000000000000" pitchFamily="2" charset="2"/>
              <a:buNone/>
            </a:pPr>
            <a:r>
              <a:rPr lang="zh-CN" altLang="en-US" sz="7200" b="1" dirty="0">
                <a:latin typeface="微软雅黑" panose="020B0503020204020204" charset="-122"/>
                <a:ea typeface="微软雅黑" panose="020B0503020204020204" charset="-122"/>
                <a:sym typeface="+mn-ea"/>
              </a:rPr>
              <a:t>官媒热评必读</a:t>
            </a:r>
            <a:r>
              <a:rPr lang="en-US" altLang="zh-CN" sz="7200" b="1" dirty="0">
                <a:latin typeface="微软雅黑" panose="020B0503020204020204" charset="-122"/>
                <a:ea typeface="微软雅黑" panose="020B0503020204020204" charset="-122"/>
                <a:sym typeface="+mn-ea"/>
              </a:rPr>
              <a:t>——</a:t>
            </a:r>
            <a:r>
              <a:rPr lang="en-US" altLang="zh-CN" sz="7200" b="1" dirty="0">
                <a:latin typeface="微软雅黑" panose="020B0503020204020204" charset="-122"/>
                <a:ea typeface="微软雅黑" panose="020B0503020204020204" charset="-122"/>
                <a:sym typeface="+mn-ea"/>
              </a:rPr>
              <a:t>7.7</a:t>
            </a:r>
            <a:r>
              <a:rPr lang="zh-CN" altLang="en-US" sz="7200" b="1" dirty="0">
                <a:latin typeface="微软雅黑" panose="020B0503020204020204" charset="-122"/>
                <a:ea typeface="微软雅黑" panose="020B0503020204020204" charset="-122"/>
                <a:sym typeface="+mn-ea"/>
              </a:rPr>
              <a:t>抗战精神</a:t>
            </a:r>
            <a:endParaRPr lang="zh-CN" altLang="en-US" sz="7200" b="1" dirty="0">
              <a:latin typeface="微软雅黑" panose="020B0503020204020204" charset="-122"/>
              <a:ea typeface="微软雅黑" panose="020B0503020204020204" charset="-122"/>
              <a:sym typeface="+mn-ea"/>
            </a:endParaRPr>
          </a:p>
        </p:txBody>
      </p:sp>
      <p:sp>
        <p:nvSpPr>
          <p:cNvPr id="3" name="文本框 2"/>
          <p:cNvSpPr txBox="1"/>
          <p:nvPr/>
        </p:nvSpPr>
        <p:spPr>
          <a:xfrm>
            <a:off x="958215" y="2525395"/>
            <a:ext cx="22402800" cy="5631180"/>
          </a:xfrm>
          <a:prstGeom prst="rect">
            <a:avLst/>
          </a:prstGeom>
          <a:noFill/>
        </p:spPr>
        <p:txBody>
          <a:bodyPr wrap="square">
            <a:spAutoFit/>
          </a:bodyPr>
          <a:lstStyle>
            <a:defPPr>
              <a:defRPr lang="en-US"/>
            </a:defPPr>
            <a:lvl1pPr marL="17145" algn="just">
              <a:defRPr b="1" u="none">
                <a:latin typeface="宋体" panose="02010600030101010101" pitchFamily="2" charset="-122"/>
              </a:defRPr>
            </a:lvl1pPr>
          </a:lstStyle>
          <a:p>
            <a:pPr algn="l">
              <a:lnSpc>
                <a:spcPct val="150000"/>
              </a:lnSpc>
              <a:defRPr/>
            </a:pPr>
            <a:r>
              <a:rPr lang="zh-CN" altLang="en-US" sz="4800" dirty="0">
                <a:effectLst/>
                <a:latin typeface="微软雅黑" panose="020B0503020204020204" charset="-122"/>
                <a:ea typeface="微软雅黑" panose="020B0503020204020204" charset="-122"/>
                <a:cs typeface="宋体" panose="02010600030101010101" pitchFamily="2" charset="-122"/>
                <a:sym typeface="+mn-ea"/>
              </a:rPr>
              <a:t>【</a:t>
            </a:r>
            <a:r>
              <a:rPr lang="en-US" altLang="zh-CN" sz="4800" dirty="0">
                <a:effectLst/>
                <a:latin typeface="微软雅黑" panose="020B0503020204020204" charset="-122"/>
                <a:ea typeface="微软雅黑" panose="020B0503020204020204" charset="-122"/>
                <a:cs typeface="宋体" panose="02010600030101010101" pitchFamily="2" charset="-122"/>
                <a:sym typeface="+mn-ea"/>
              </a:rPr>
              <a:t>20</a:t>
            </a:r>
            <a:r>
              <a:rPr lang="en-US" sz="4800" dirty="0">
                <a:effectLst/>
                <a:latin typeface="微软雅黑" panose="020B0503020204020204" charset="-122"/>
                <a:ea typeface="微软雅黑" panose="020B0503020204020204" charset="-122"/>
                <a:cs typeface="宋体" panose="02010600030101010101" pitchFamily="2" charset="-122"/>
                <a:sym typeface="+mn-ea"/>
              </a:rPr>
              <a:t>25</a:t>
            </a:r>
            <a:r>
              <a:rPr lang="zh-CN" altLang="en-US" sz="4800" dirty="0">
                <a:effectLst/>
                <a:latin typeface="微软雅黑" panose="020B0503020204020204" charset="-122"/>
                <a:ea typeface="微软雅黑" panose="020B0503020204020204" charset="-122"/>
                <a:cs typeface="宋体" panose="02010600030101010101" pitchFamily="2" charset="-122"/>
                <a:sym typeface="+mn-ea"/>
              </a:rPr>
              <a:t>年广东省考县乡卷申论】广东聚焦实施</a:t>
            </a:r>
            <a:r>
              <a:rPr lang="en-US" altLang="zh-CN" sz="4800" dirty="0">
                <a:effectLst/>
                <a:latin typeface="微软雅黑" panose="020B0503020204020204" charset="-122"/>
                <a:ea typeface="微软雅黑" panose="020B0503020204020204" charset="-122"/>
                <a:cs typeface="宋体" panose="02010600030101010101" pitchFamily="2" charset="-122"/>
                <a:sym typeface="+mn-ea"/>
              </a:rPr>
              <a:t>“</a:t>
            </a:r>
            <a:r>
              <a:rPr lang="zh-CN" altLang="en-US" sz="4800" dirty="0">
                <a:effectLst/>
                <a:latin typeface="微软雅黑" panose="020B0503020204020204" charset="-122"/>
                <a:ea typeface="微软雅黑" panose="020B0503020204020204" charset="-122"/>
                <a:cs typeface="宋体" panose="02010600030101010101" pitchFamily="2" charset="-122"/>
                <a:sym typeface="+mn-ea"/>
              </a:rPr>
              <a:t>百县千镇万村高质量发展工程</a:t>
            </a:r>
            <a:r>
              <a:rPr lang="en-US" altLang="zh-CN" sz="4800" dirty="0">
                <a:effectLst/>
                <a:latin typeface="微软雅黑" panose="020B0503020204020204" charset="-122"/>
                <a:ea typeface="微软雅黑" panose="020B0503020204020204" charset="-122"/>
                <a:cs typeface="宋体" panose="02010600030101010101" pitchFamily="2" charset="-122"/>
                <a:sym typeface="+mn-ea"/>
              </a:rPr>
              <a:t>”</a:t>
            </a:r>
            <a:r>
              <a:rPr lang="zh-CN" altLang="en-US" sz="4800" dirty="0">
                <a:effectLst/>
                <a:latin typeface="微软雅黑" panose="020B0503020204020204" charset="-122"/>
                <a:ea typeface="微软雅黑" panose="020B0503020204020204" charset="-122"/>
                <a:cs typeface="宋体" panose="02010600030101010101" pitchFamily="2" charset="-122"/>
                <a:sym typeface="+mn-ea"/>
              </a:rPr>
              <a:t>，始终抓住产业这个高质量发展的根本，推动乡村全面振兴。请结合给定材料，联系实际，围绕</a:t>
            </a:r>
            <a:r>
              <a:rPr lang="en-US" altLang="zh-CN" sz="4800" dirty="0">
                <a:effectLst/>
                <a:latin typeface="微软雅黑" panose="020B0503020204020204" charset="-122"/>
                <a:ea typeface="微软雅黑" panose="020B0503020204020204" charset="-122"/>
                <a:cs typeface="宋体" panose="02010600030101010101" pitchFamily="2" charset="-122"/>
                <a:sym typeface="+mn-ea"/>
              </a:rPr>
              <a:t>“</a:t>
            </a:r>
            <a:r>
              <a:rPr lang="zh-CN" altLang="en-US" sz="4800" dirty="0">
                <a:effectLst/>
                <a:latin typeface="微软雅黑" panose="020B0503020204020204" charset="-122"/>
                <a:ea typeface="微软雅黑" panose="020B0503020204020204" charset="-122"/>
                <a:cs typeface="宋体" panose="02010600030101010101" pitchFamily="2" charset="-122"/>
                <a:sym typeface="+mn-ea"/>
              </a:rPr>
              <a:t>乡村振兴关键在产业振兴</a:t>
            </a:r>
            <a:r>
              <a:rPr lang="en-US" altLang="zh-CN" sz="4800" dirty="0">
                <a:effectLst/>
                <a:latin typeface="微软雅黑" panose="020B0503020204020204" charset="-122"/>
                <a:ea typeface="微软雅黑" panose="020B0503020204020204" charset="-122"/>
                <a:cs typeface="宋体" panose="02010600030101010101" pitchFamily="2" charset="-122"/>
                <a:sym typeface="+mn-ea"/>
              </a:rPr>
              <a:t>”</a:t>
            </a:r>
            <a:r>
              <a:rPr lang="zh-CN" altLang="en-US" sz="4800" dirty="0">
                <a:effectLst/>
                <a:latin typeface="微软雅黑" panose="020B0503020204020204" charset="-122"/>
                <a:ea typeface="微软雅黑" panose="020B0503020204020204" charset="-122"/>
                <a:cs typeface="宋体" panose="02010600030101010101" pitchFamily="2" charset="-122"/>
                <a:sym typeface="+mn-ea"/>
              </a:rPr>
              <a:t>进行深入思考，自拟题目，撰写一篇议论文。</a:t>
            </a:r>
            <a:endParaRPr lang="zh-CN" altLang="en-US" sz="4800" b="1" dirty="0">
              <a:solidFill>
                <a:schemeClr val="tx1"/>
              </a:solidFill>
              <a:effectLst/>
              <a:latin typeface="微软雅黑" panose="020B0503020204020204" charset="-122"/>
              <a:ea typeface="微软雅黑" panose="020B0503020204020204" charset="-122"/>
              <a:cs typeface="宋体" panose="02010600030101010101" pitchFamily="2" charset="-122"/>
              <a:sym typeface="+mn-ea"/>
            </a:endParaRPr>
          </a:p>
          <a:p>
            <a:pPr algn="l">
              <a:lnSpc>
                <a:spcPct val="150000"/>
              </a:lnSpc>
              <a:defRPr/>
            </a:pPr>
            <a:endParaRPr lang="zh-CN" altLang="en-US" sz="4800" b="1" dirty="0">
              <a:solidFill>
                <a:schemeClr val="tx1"/>
              </a:solidFill>
              <a:effectLst/>
              <a:latin typeface="微软雅黑" panose="020B0503020204020204" charset="-122"/>
              <a:ea typeface="微软雅黑" panose="020B0503020204020204" charset="-122"/>
              <a:cs typeface="宋体" panose="02010600030101010101" pitchFamily="2" charset="-122"/>
              <a:sym typeface="+mn-ea"/>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958215" y="1326515"/>
            <a:ext cx="13545820" cy="2306955"/>
          </a:xfrm>
          <a:prstGeom prst="rect">
            <a:avLst/>
          </a:prstGeom>
          <a:noFill/>
        </p:spPr>
        <p:txBody>
          <a:bodyPr wrap="square" rtlCol="0">
            <a:spAutoFit/>
          </a:bodyPr>
          <a:p>
            <a:pPr indent="0">
              <a:buFont typeface="Wingdings" panose="05000000000000000000" pitchFamily="2" charset="2"/>
              <a:buNone/>
            </a:pPr>
            <a:r>
              <a:rPr lang="zh-CN" altLang="en-US" sz="7200" b="1" dirty="0">
                <a:latin typeface="微软雅黑" panose="020B0503020204020204" charset="-122"/>
                <a:ea typeface="微软雅黑" panose="020B0503020204020204" charset="-122"/>
                <a:sym typeface="+mn-ea"/>
              </a:rPr>
              <a:t>官媒热评必读</a:t>
            </a:r>
            <a:r>
              <a:rPr lang="en-US" altLang="zh-CN" sz="7200" b="1" dirty="0">
                <a:latin typeface="微软雅黑" panose="020B0503020204020204" charset="-122"/>
                <a:ea typeface="微软雅黑" panose="020B0503020204020204" charset="-122"/>
                <a:sym typeface="+mn-ea"/>
              </a:rPr>
              <a:t>——</a:t>
            </a:r>
            <a:r>
              <a:rPr lang="en-US" altLang="zh-CN" sz="7200" b="1" dirty="0">
                <a:latin typeface="微软雅黑" panose="020B0503020204020204" charset="-122"/>
                <a:ea typeface="微软雅黑" panose="020B0503020204020204" charset="-122"/>
                <a:sym typeface="+mn-ea"/>
              </a:rPr>
              <a:t>7.7</a:t>
            </a:r>
            <a:r>
              <a:rPr lang="zh-CN" altLang="en-US" sz="7200" b="1" dirty="0">
                <a:latin typeface="微软雅黑" panose="020B0503020204020204" charset="-122"/>
                <a:ea typeface="微软雅黑" panose="020B0503020204020204" charset="-122"/>
                <a:sym typeface="+mn-ea"/>
              </a:rPr>
              <a:t>抗战精神</a:t>
            </a:r>
            <a:endParaRPr lang="zh-CN" altLang="en-US" sz="7200" b="1" dirty="0">
              <a:latin typeface="微软雅黑" panose="020B0503020204020204" charset="-122"/>
              <a:ea typeface="微软雅黑" panose="020B0503020204020204" charset="-122"/>
              <a:sym typeface="+mn-ea"/>
            </a:endParaRPr>
          </a:p>
          <a:p>
            <a:pPr indent="0">
              <a:buFont typeface="Wingdings" panose="05000000000000000000" pitchFamily="2" charset="2"/>
              <a:buNone/>
            </a:pPr>
            <a:endParaRPr lang="zh-CN" altLang="en-US" sz="7200" b="1" dirty="0">
              <a:latin typeface="微软雅黑" panose="020B0503020204020204" charset="-122"/>
              <a:ea typeface="微软雅黑" panose="020B0503020204020204" charset="-122"/>
              <a:sym typeface="+mn-ea"/>
            </a:endParaRPr>
          </a:p>
        </p:txBody>
      </p:sp>
      <p:pic>
        <p:nvPicPr>
          <p:cNvPr id="2" name="图片 1"/>
          <p:cNvPicPr>
            <a:picLocks noChangeAspect="1"/>
          </p:cNvPicPr>
          <p:nvPr/>
        </p:nvPicPr>
        <p:blipFill>
          <a:blip r:embed="rId1"/>
          <a:stretch>
            <a:fillRect/>
          </a:stretch>
        </p:blipFill>
        <p:spPr>
          <a:xfrm>
            <a:off x="958215" y="2623185"/>
            <a:ext cx="17940655" cy="11092815"/>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958215" y="1326515"/>
            <a:ext cx="13545820" cy="1198880"/>
          </a:xfrm>
          <a:prstGeom prst="rect">
            <a:avLst/>
          </a:prstGeom>
          <a:noFill/>
        </p:spPr>
        <p:txBody>
          <a:bodyPr wrap="square" rtlCol="0">
            <a:spAutoFit/>
          </a:bodyPr>
          <a:lstStyle/>
          <a:p>
            <a:pPr indent="0">
              <a:buFont typeface="Wingdings" panose="05000000000000000000" pitchFamily="2" charset="2"/>
              <a:buNone/>
            </a:pPr>
            <a:r>
              <a:rPr lang="zh-CN" altLang="en-US" sz="7200" b="1" dirty="0">
                <a:latin typeface="微软雅黑" panose="020B0503020204020204" charset="-122"/>
                <a:ea typeface="微软雅黑" panose="020B0503020204020204" charset="-122"/>
                <a:sym typeface="+mn-ea"/>
              </a:rPr>
              <a:t>官媒热评必读</a:t>
            </a:r>
            <a:r>
              <a:rPr lang="en-US" altLang="zh-CN" sz="7200" b="1" dirty="0">
                <a:latin typeface="微软雅黑" panose="020B0503020204020204" charset="-122"/>
                <a:ea typeface="微软雅黑" panose="020B0503020204020204" charset="-122"/>
                <a:sym typeface="+mn-ea"/>
              </a:rPr>
              <a:t>——</a:t>
            </a:r>
            <a:r>
              <a:rPr lang="en-US" altLang="zh-CN" sz="7200" b="1" dirty="0">
                <a:latin typeface="微软雅黑" panose="020B0503020204020204" charset="-122"/>
                <a:ea typeface="微软雅黑" panose="020B0503020204020204" charset="-122"/>
                <a:sym typeface="+mn-ea"/>
              </a:rPr>
              <a:t>7.7</a:t>
            </a:r>
            <a:r>
              <a:rPr lang="zh-CN" altLang="en-US" sz="7200" b="1" dirty="0">
                <a:latin typeface="微软雅黑" panose="020B0503020204020204" charset="-122"/>
                <a:ea typeface="微软雅黑" panose="020B0503020204020204" charset="-122"/>
                <a:sym typeface="+mn-ea"/>
              </a:rPr>
              <a:t>抗战精神</a:t>
            </a:r>
            <a:endParaRPr lang="zh-CN" altLang="en-US" sz="7200" b="1" dirty="0">
              <a:latin typeface="微软雅黑" panose="020B0503020204020204" charset="-122"/>
              <a:ea typeface="微软雅黑" panose="020B0503020204020204" charset="-122"/>
              <a:sym typeface="+mn-ea"/>
            </a:endParaRPr>
          </a:p>
        </p:txBody>
      </p:sp>
      <p:sp>
        <p:nvSpPr>
          <p:cNvPr id="3" name="文本框 2"/>
          <p:cNvSpPr txBox="1"/>
          <p:nvPr/>
        </p:nvSpPr>
        <p:spPr>
          <a:xfrm>
            <a:off x="958215" y="2525395"/>
            <a:ext cx="22402800" cy="10063480"/>
          </a:xfrm>
          <a:prstGeom prst="rect">
            <a:avLst/>
          </a:prstGeom>
          <a:noFill/>
        </p:spPr>
        <p:txBody>
          <a:bodyPr wrap="square">
            <a:spAutoFit/>
          </a:bodyPr>
          <a:lstStyle>
            <a:defPPr>
              <a:defRPr lang="en-US"/>
            </a:defPPr>
            <a:lvl1pPr marL="17145" algn="just">
              <a:defRPr b="1" u="none">
                <a:latin typeface="宋体" panose="02010600030101010101" pitchFamily="2" charset="-122"/>
              </a:defRPr>
            </a:lvl1pPr>
          </a:lstStyle>
          <a:p>
            <a:pPr algn="l">
              <a:lnSpc>
                <a:spcPct val="150000"/>
              </a:lnSpc>
              <a:defRPr/>
            </a:pPr>
            <a:r>
              <a:rPr lang="zh-CN" altLang="en-US" sz="4800" b="1" dirty="0">
                <a:solidFill>
                  <a:schemeClr val="tx1"/>
                </a:solidFill>
                <a:effectLst/>
                <a:latin typeface="微软雅黑" panose="020B0503020204020204" charset="-122"/>
                <a:ea typeface="微软雅黑" panose="020B0503020204020204" charset="-122"/>
                <a:cs typeface="宋体" panose="02010600030101010101" pitchFamily="2" charset="-122"/>
                <a:sym typeface="+mn-ea"/>
              </a:rPr>
              <a:t>【</a:t>
            </a:r>
            <a:r>
              <a:rPr lang="en-US" altLang="zh-CN" sz="4800" b="1" dirty="0">
                <a:solidFill>
                  <a:schemeClr val="tx1"/>
                </a:solidFill>
                <a:effectLst/>
                <a:latin typeface="微软雅黑" panose="020B0503020204020204" charset="-122"/>
                <a:ea typeface="微软雅黑" panose="020B0503020204020204" charset="-122"/>
                <a:cs typeface="宋体" panose="02010600030101010101" pitchFamily="2" charset="-122"/>
                <a:sym typeface="+mn-ea"/>
              </a:rPr>
              <a:t>20</a:t>
            </a:r>
            <a:r>
              <a:rPr lang="en-US" sz="4800" b="1" dirty="0">
                <a:solidFill>
                  <a:schemeClr val="tx1"/>
                </a:solidFill>
                <a:effectLst/>
                <a:latin typeface="微软雅黑" panose="020B0503020204020204" charset="-122"/>
                <a:ea typeface="微软雅黑" panose="020B0503020204020204" charset="-122"/>
                <a:cs typeface="宋体" panose="02010600030101010101" pitchFamily="2" charset="-122"/>
                <a:sym typeface="+mn-ea"/>
              </a:rPr>
              <a:t>25</a:t>
            </a:r>
            <a:r>
              <a:rPr lang="zh-CN" altLang="en-US" sz="4800" b="1" dirty="0">
                <a:solidFill>
                  <a:schemeClr val="tx1"/>
                </a:solidFill>
                <a:effectLst/>
                <a:latin typeface="微软雅黑" panose="020B0503020204020204" charset="-122"/>
                <a:ea typeface="微软雅黑" panose="020B0503020204020204" charset="-122"/>
                <a:cs typeface="宋体" panose="02010600030101010101" pitchFamily="2" charset="-122"/>
                <a:sym typeface="+mn-ea"/>
              </a:rPr>
              <a:t>年广东省考县乡卷</a:t>
            </a:r>
            <a:r>
              <a:rPr lang="zh-CN" altLang="en-US" sz="4800" b="1" dirty="0">
                <a:solidFill>
                  <a:schemeClr val="tx1"/>
                </a:solidFill>
                <a:effectLst/>
                <a:latin typeface="微软雅黑" panose="020B0503020204020204" charset="-122"/>
                <a:ea typeface="微软雅黑" panose="020B0503020204020204" charset="-122"/>
                <a:cs typeface="宋体" panose="02010600030101010101" pitchFamily="2" charset="-122"/>
                <a:sym typeface="+mn-ea"/>
              </a:rPr>
              <a:t>申论】广东聚焦实施</a:t>
            </a:r>
            <a:r>
              <a:rPr lang="en-US" altLang="zh-CN" sz="4800" b="1" dirty="0">
                <a:solidFill>
                  <a:schemeClr val="tx1"/>
                </a:solidFill>
                <a:effectLst/>
                <a:latin typeface="微软雅黑" panose="020B0503020204020204" charset="-122"/>
                <a:ea typeface="微软雅黑" panose="020B0503020204020204" charset="-122"/>
                <a:cs typeface="宋体" panose="02010600030101010101" pitchFamily="2" charset="-122"/>
                <a:sym typeface="+mn-ea"/>
              </a:rPr>
              <a:t>“</a:t>
            </a:r>
            <a:r>
              <a:rPr lang="zh-CN" altLang="en-US" sz="4800" b="1" dirty="0">
                <a:solidFill>
                  <a:schemeClr val="tx1"/>
                </a:solidFill>
                <a:effectLst/>
                <a:latin typeface="微软雅黑" panose="020B0503020204020204" charset="-122"/>
                <a:ea typeface="微软雅黑" panose="020B0503020204020204" charset="-122"/>
                <a:cs typeface="宋体" panose="02010600030101010101" pitchFamily="2" charset="-122"/>
                <a:sym typeface="+mn-ea"/>
              </a:rPr>
              <a:t>百县千镇万村高质量发展工程</a:t>
            </a:r>
            <a:r>
              <a:rPr lang="en-US" altLang="zh-CN" sz="4800" b="1" dirty="0">
                <a:solidFill>
                  <a:schemeClr val="tx1"/>
                </a:solidFill>
                <a:effectLst/>
                <a:latin typeface="微软雅黑" panose="020B0503020204020204" charset="-122"/>
                <a:ea typeface="微软雅黑" panose="020B0503020204020204" charset="-122"/>
                <a:cs typeface="宋体" panose="02010600030101010101" pitchFamily="2" charset="-122"/>
                <a:sym typeface="+mn-ea"/>
              </a:rPr>
              <a:t>”</a:t>
            </a:r>
            <a:r>
              <a:rPr lang="zh-CN" altLang="en-US" sz="4800" b="1" dirty="0">
                <a:solidFill>
                  <a:schemeClr val="tx1"/>
                </a:solidFill>
                <a:effectLst/>
                <a:latin typeface="微软雅黑" panose="020B0503020204020204" charset="-122"/>
                <a:ea typeface="微软雅黑" panose="020B0503020204020204" charset="-122"/>
                <a:cs typeface="宋体" panose="02010600030101010101" pitchFamily="2" charset="-122"/>
                <a:sym typeface="+mn-ea"/>
              </a:rPr>
              <a:t>，始终抓住产业这个高质量发展的根本，推动乡村全面振兴。请结合给定材料，联系实际，围绕</a:t>
            </a:r>
            <a:r>
              <a:rPr lang="en-US" altLang="zh-CN" sz="4800" b="1" dirty="0">
                <a:solidFill>
                  <a:schemeClr val="tx1"/>
                </a:solidFill>
                <a:effectLst/>
                <a:latin typeface="微软雅黑" panose="020B0503020204020204" charset="-122"/>
                <a:ea typeface="微软雅黑" panose="020B0503020204020204" charset="-122"/>
                <a:cs typeface="宋体" panose="02010600030101010101" pitchFamily="2" charset="-122"/>
                <a:sym typeface="+mn-ea"/>
              </a:rPr>
              <a:t>“</a:t>
            </a:r>
            <a:r>
              <a:rPr lang="zh-CN" altLang="en-US" sz="4800" b="1" dirty="0">
                <a:solidFill>
                  <a:schemeClr val="tx1"/>
                </a:solidFill>
                <a:effectLst/>
                <a:latin typeface="微软雅黑" panose="020B0503020204020204" charset="-122"/>
                <a:ea typeface="微软雅黑" panose="020B0503020204020204" charset="-122"/>
                <a:cs typeface="宋体" panose="02010600030101010101" pitchFamily="2" charset="-122"/>
                <a:sym typeface="+mn-ea"/>
              </a:rPr>
              <a:t>乡村振兴关键在产业振兴</a:t>
            </a:r>
            <a:r>
              <a:rPr lang="en-US" altLang="zh-CN" sz="4800" b="1" dirty="0">
                <a:solidFill>
                  <a:schemeClr val="tx1"/>
                </a:solidFill>
                <a:effectLst/>
                <a:latin typeface="微软雅黑" panose="020B0503020204020204" charset="-122"/>
                <a:ea typeface="微软雅黑" panose="020B0503020204020204" charset="-122"/>
                <a:cs typeface="宋体" panose="02010600030101010101" pitchFamily="2" charset="-122"/>
                <a:sym typeface="+mn-ea"/>
              </a:rPr>
              <a:t>”</a:t>
            </a:r>
            <a:r>
              <a:rPr lang="zh-CN" altLang="en-US" sz="4800" b="1" dirty="0">
                <a:solidFill>
                  <a:schemeClr val="tx1"/>
                </a:solidFill>
                <a:effectLst/>
                <a:latin typeface="微软雅黑" panose="020B0503020204020204" charset="-122"/>
                <a:ea typeface="微软雅黑" panose="020B0503020204020204" charset="-122"/>
                <a:cs typeface="宋体" panose="02010600030101010101" pitchFamily="2" charset="-122"/>
                <a:sym typeface="+mn-ea"/>
              </a:rPr>
              <a:t>进行深入思考，自拟题目，撰写一篇议论文。</a:t>
            </a:r>
            <a:endParaRPr lang="zh-CN" altLang="en-US" sz="4800" b="1" dirty="0">
              <a:solidFill>
                <a:schemeClr val="tx1"/>
              </a:solidFill>
              <a:effectLst/>
              <a:latin typeface="微软雅黑" panose="020B0503020204020204" charset="-122"/>
              <a:ea typeface="微软雅黑" panose="020B0503020204020204" charset="-122"/>
              <a:cs typeface="宋体" panose="02010600030101010101" pitchFamily="2" charset="-122"/>
              <a:sym typeface="+mn-ea"/>
            </a:endParaRPr>
          </a:p>
          <a:p>
            <a:pPr algn="l">
              <a:lnSpc>
                <a:spcPct val="150000"/>
              </a:lnSpc>
              <a:defRPr/>
            </a:pPr>
            <a:r>
              <a:rPr lang="zh-CN" altLang="en-US" sz="4800" dirty="0">
                <a:solidFill>
                  <a:srgbClr val="FF0000"/>
                </a:solidFill>
                <a:effectLst/>
                <a:highlight>
                  <a:srgbClr val="FFFF00"/>
                </a:highlight>
                <a:latin typeface="微软雅黑" panose="020B0503020204020204" charset="-122"/>
                <a:ea typeface="微软雅黑" panose="020B0503020204020204" charset="-122"/>
                <a:cs typeface="宋体" panose="02010600030101010101" pitchFamily="2" charset="-122"/>
                <a:sym typeface="+mn-ea"/>
              </a:rPr>
              <a:t>【文章写作结尾通用</a:t>
            </a:r>
            <a:r>
              <a:rPr lang="en-US" altLang="zh-CN" sz="4800" dirty="0">
                <a:solidFill>
                  <a:srgbClr val="FF0000"/>
                </a:solidFill>
                <a:effectLst/>
                <a:highlight>
                  <a:srgbClr val="FFFF00"/>
                </a:highlight>
                <a:latin typeface="微软雅黑" panose="020B0503020204020204" charset="-122"/>
                <a:ea typeface="微软雅黑" panose="020B0503020204020204" charset="-122"/>
                <a:cs typeface="宋体" panose="02010600030101010101" pitchFamily="2" charset="-122"/>
                <a:sym typeface="+mn-ea"/>
              </a:rPr>
              <a:t>——</a:t>
            </a:r>
            <a:r>
              <a:rPr lang="zh-CN" altLang="en-US" sz="4800" dirty="0">
                <a:solidFill>
                  <a:srgbClr val="FF0000"/>
                </a:solidFill>
                <a:effectLst/>
                <a:highlight>
                  <a:srgbClr val="FFFF00"/>
                </a:highlight>
                <a:latin typeface="微软雅黑" panose="020B0503020204020204" charset="-122"/>
                <a:ea typeface="微软雅黑" panose="020B0503020204020204" charset="-122"/>
                <a:cs typeface="宋体" panose="02010600030101010101" pitchFamily="2" charset="-122"/>
                <a:sym typeface="+mn-ea"/>
              </a:rPr>
              <a:t>金句素材</a:t>
            </a:r>
            <a:r>
              <a:rPr lang="en-US" altLang="zh-CN" sz="4800" dirty="0">
                <a:solidFill>
                  <a:srgbClr val="FF0000"/>
                </a:solidFill>
                <a:effectLst/>
                <a:highlight>
                  <a:srgbClr val="FFFF00"/>
                </a:highlight>
                <a:latin typeface="微软雅黑" panose="020B0503020204020204" charset="-122"/>
                <a:ea typeface="微软雅黑" panose="020B0503020204020204" charset="-122"/>
                <a:cs typeface="宋体" panose="02010600030101010101" pitchFamily="2" charset="-122"/>
                <a:sym typeface="+mn-ea"/>
              </a:rPr>
              <a:t>+</a:t>
            </a:r>
            <a:r>
              <a:rPr lang="zh-CN" altLang="en-US" sz="4800" dirty="0">
                <a:solidFill>
                  <a:srgbClr val="FF0000"/>
                </a:solidFill>
                <a:effectLst/>
                <a:highlight>
                  <a:srgbClr val="FFFF00"/>
                </a:highlight>
                <a:latin typeface="微软雅黑" panose="020B0503020204020204" charset="-122"/>
                <a:ea typeface="微软雅黑" panose="020B0503020204020204" charset="-122"/>
                <a:cs typeface="宋体" panose="02010600030101010101" pitchFamily="2" charset="-122"/>
                <a:sym typeface="+mn-ea"/>
              </a:rPr>
              <a:t>回扣主题】</a:t>
            </a:r>
            <a:br>
              <a:rPr lang="en-US" altLang="zh-CN" sz="4800" dirty="0">
                <a:solidFill>
                  <a:srgbClr val="FF0000"/>
                </a:solidFill>
                <a:effectLst/>
                <a:latin typeface="微软雅黑" panose="020B0503020204020204" charset="-122"/>
                <a:ea typeface="微软雅黑" panose="020B0503020204020204" charset="-122"/>
                <a:cs typeface="宋体" panose="02010600030101010101" pitchFamily="2" charset="-122"/>
                <a:sym typeface="+mn-ea"/>
              </a:rPr>
            </a:br>
            <a:r>
              <a:rPr lang="en-US" altLang="zh-CN" sz="4800" u="sng" dirty="0">
                <a:solidFill>
                  <a:srgbClr val="FF0000"/>
                </a:solidFill>
                <a:effectLst/>
                <a:latin typeface="微软雅黑" panose="020B0503020204020204" charset="-122"/>
                <a:ea typeface="微软雅黑" panose="020B0503020204020204" charset="-122"/>
                <a:cs typeface="宋体" panose="02010600030101010101" pitchFamily="2" charset="-122"/>
                <a:sym typeface="+mn-ea"/>
              </a:rPr>
              <a:t>——</a:t>
            </a:r>
            <a:r>
              <a:rPr lang="zh-CN" altLang="en-US" sz="4800" u="sng" dirty="0">
                <a:solidFill>
                  <a:srgbClr val="FF0000"/>
                </a:solidFill>
                <a:effectLst/>
                <a:latin typeface="微软雅黑" panose="020B0503020204020204" charset="-122"/>
                <a:ea typeface="微软雅黑" panose="020B0503020204020204" charset="-122"/>
                <a:cs typeface="宋体" panose="02010600030101010101" pitchFamily="2" charset="-122"/>
                <a:sym typeface="+mn-ea"/>
              </a:rPr>
              <a:t>踏平坎坷成大道，越是艰险越向前。</a:t>
            </a:r>
            <a:r>
              <a:rPr lang="zh-CN" altLang="en-US" sz="4800" dirty="0">
                <a:solidFill>
                  <a:srgbClr val="FF0000"/>
                </a:solidFill>
                <a:effectLst/>
                <a:latin typeface="微软雅黑" panose="020B0503020204020204" charset="-122"/>
                <a:ea typeface="微软雅黑" panose="020B0503020204020204" charset="-122"/>
                <a:cs typeface="宋体" panose="02010600030101010101" pitchFamily="2" charset="-122"/>
                <a:sym typeface="+mn-ea"/>
              </a:rPr>
              <a:t>推动乡村全面振兴的关键就在于产业振兴，只要我们牢牢抓住产业这个高质量发展根本，以</a:t>
            </a:r>
            <a:r>
              <a:rPr lang="zh-CN" altLang="en-US" sz="4800" b="1" dirty="0">
                <a:solidFill>
                  <a:srgbClr val="FF0000"/>
                </a:solidFill>
                <a:effectLst/>
                <a:latin typeface="微软雅黑" panose="020B0503020204020204" charset="-122"/>
                <a:ea typeface="微软雅黑" panose="020B0503020204020204" charset="-122"/>
                <a:cs typeface="宋体" panose="02010600030101010101" pitchFamily="2" charset="-122"/>
                <a:sym typeface="+mn-ea"/>
              </a:rPr>
              <a:t>百折不挠、坚忍不拔的必胜信念推进，必定能实现这一美好</a:t>
            </a:r>
            <a:r>
              <a:rPr lang="zh-CN" altLang="en-US" sz="4800" b="1" dirty="0">
                <a:solidFill>
                  <a:srgbClr val="FF0000"/>
                </a:solidFill>
                <a:effectLst/>
                <a:latin typeface="微软雅黑" panose="020B0503020204020204" charset="-122"/>
                <a:ea typeface="微软雅黑" panose="020B0503020204020204" charset="-122"/>
                <a:cs typeface="宋体" panose="02010600030101010101" pitchFamily="2" charset="-122"/>
                <a:sym typeface="+mn-ea"/>
              </a:rPr>
              <a:t>愿景。</a:t>
            </a:r>
            <a:endParaRPr lang="zh-CN" altLang="en-US" sz="4800" b="1" dirty="0">
              <a:solidFill>
                <a:srgbClr val="FF0000"/>
              </a:solidFill>
              <a:effectLst/>
              <a:latin typeface="微软雅黑" panose="020B0503020204020204" charset="-122"/>
              <a:ea typeface="微软雅黑" panose="020B0503020204020204" charset="-122"/>
              <a:cs typeface="宋体" panose="02010600030101010101" pitchFamily="2" charset="-122"/>
              <a:sym typeface="+mn-ea"/>
            </a:endParaRPr>
          </a:p>
          <a:p>
            <a:pPr algn="l">
              <a:lnSpc>
                <a:spcPct val="150000"/>
              </a:lnSpc>
              <a:defRPr/>
            </a:pPr>
            <a:endParaRPr lang="zh-CN" altLang="en-US" sz="4800" b="1" dirty="0">
              <a:solidFill>
                <a:srgbClr val="FF0000"/>
              </a:solidFill>
              <a:effectLst/>
              <a:latin typeface="微软雅黑" panose="020B0503020204020204" charset="-122"/>
              <a:ea typeface="微软雅黑" panose="020B0503020204020204" charset="-122"/>
              <a:cs typeface="宋体" panose="02010600030101010101" pitchFamily="2" charset="-122"/>
              <a:sym typeface="+mn-ea"/>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958215" y="1326515"/>
            <a:ext cx="13545820" cy="2306955"/>
          </a:xfrm>
          <a:prstGeom prst="rect">
            <a:avLst/>
          </a:prstGeom>
          <a:noFill/>
        </p:spPr>
        <p:txBody>
          <a:bodyPr wrap="square" rtlCol="0">
            <a:spAutoFit/>
          </a:bodyPr>
          <a:p>
            <a:pPr indent="0">
              <a:buFont typeface="Wingdings" panose="05000000000000000000" pitchFamily="2" charset="2"/>
              <a:buNone/>
            </a:pPr>
            <a:r>
              <a:rPr lang="zh-CN" altLang="en-US" sz="7200" b="1" dirty="0">
                <a:latin typeface="微软雅黑" panose="020B0503020204020204" charset="-122"/>
                <a:ea typeface="微软雅黑" panose="020B0503020204020204" charset="-122"/>
                <a:sym typeface="+mn-ea"/>
              </a:rPr>
              <a:t>官媒热评必读</a:t>
            </a:r>
            <a:r>
              <a:rPr lang="en-US" altLang="zh-CN" sz="7200" b="1" dirty="0">
                <a:latin typeface="微软雅黑" panose="020B0503020204020204" charset="-122"/>
                <a:ea typeface="微软雅黑" panose="020B0503020204020204" charset="-122"/>
                <a:sym typeface="+mn-ea"/>
              </a:rPr>
              <a:t>——</a:t>
            </a:r>
            <a:r>
              <a:rPr lang="en-US" altLang="zh-CN" sz="7200" b="1" dirty="0">
                <a:latin typeface="微软雅黑" panose="020B0503020204020204" charset="-122"/>
                <a:ea typeface="微软雅黑" panose="020B0503020204020204" charset="-122"/>
                <a:sym typeface="+mn-ea"/>
              </a:rPr>
              <a:t>7.7</a:t>
            </a:r>
            <a:r>
              <a:rPr lang="zh-CN" altLang="en-US" sz="7200" b="1" dirty="0">
                <a:latin typeface="微软雅黑" panose="020B0503020204020204" charset="-122"/>
                <a:ea typeface="微软雅黑" panose="020B0503020204020204" charset="-122"/>
                <a:sym typeface="+mn-ea"/>
              </a:rPr>
              <a:t>抗战精神</a:t>
            </a:r>
            <a:endParaRPr lang="zh-CN" altLang="en-US" sz="7200" b="1" dirty="0">
              <a:latin typeface="微软雅黑" panose="020B0503020204020204" charset="-122"/>
              <a:ea typeface="微软雅黑" panose="020B0503020204020204" charset="-122"/>
              <a:sym typeface="+mn-ea"/>
            </a:endParaRPr>
          </a:p>
          <a:p>
            <a:pPr indent="0">
              <a:buFont typeface="Wingdings" panose="05000000000000000000" pitchFamily="2" charset="2"/>
              <a:buNone/>
            </a:pPr>
            <a:endParaRPr lang="zh-CN" altLang="en-US" sz="7200" b="1" dirty="0">
              <a:latin typeface="微软雅黑" panose="020B0503020204020204" charset="-122"/>
              <a:ea typeface="微软雅黑" panose="020B0503020204020204" charset="-122"/>
              <a:sym typeface="+mn-ea"/>
            </a:endParaRPr>
          </a:p>
        </p:txBody>
      </p:sp>
      <p:pic>
        <p:nvPicPr>
          <p:cNvPr id="2" name="图片 1"/>
          <p:cNvPicPr>
            <a:picLocks noChangeAspect="1"/>
          </p:cNvPicPr>
          <p:nvPr/>
        </p:nvPicPr>
        <p:blipFill>
          <a:blip r:embed="rId1"/>
          <a:stretch>
            <a:fillRect/>
          </a:stretch>
        </p:blipFill>
        <p:spPr>
          <a:xfrm>
            <a:off x="958215" y="2623185"/>
            <a:ext cx="17940655" cy="11092815"/>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nvPicPr>
        <p:blipFill>
          <a:blip r:embed="rId1"/>
          <a:stretch>
            <a:fillRect/>
          </a:stretch>
        </p:blipFill>
        <p:spPr>
          <a:xfrm>
            <a:off x="635" y="0"/>
            <a:ext cx="24383365" cy="4700905"/>
          </a:xfrm>
          <a:prstGeom prst="rect">
            <a:avLst/>
          </a:prstGeom>
        </p:spPr>
      </p:pic>
      <p:pic>
        <p:nvPicPr>
          <p:cNvPr id="4" name="图片 3"/>
          <p:cNvPicPr>
            <a:picLocks noChangeAspect="1"/>
          </p:cNvPicPr>
          <p:nvPr/>
        </p:nvPicPr>
        <p:blipFill>
          <a:blip r:embed="rId2"/>
          <a:stretch>
            <a:fillRect/>
          </a:stretch>
        </p:blipFill>
        <p:spPr>
          <a:xfrm>
            <a:off x="17773650" y="4426585"/>
            <a:ext cx="6610350" cy="9317990"/>
          </a:xfrm>
          <a:prstGeom prst="rect">
            <a:avLst/>
          </a:prstGeom>
        </p:spPr>
      </p:pic>
      <p:pic>
        <p:nvPicPr>
          <p:cNvPr id="6" name="图片 5"/>
          <p:cNvPicPr>
            <a:picLocks noChangeAspect="1"/>
          </p:cNvPicPr>
          <p:nvPr/>
        </p:nvPicPr>
        <p:blipFill>
          <a:blip r:embed="rId3"/>
          <a:stretch>
            <a:fillRect/>
          </a:stretch>
        </p:blipFill>
        <p:spPr>
          <a:xfrm>
            <a:off x="0" y="4947285"/>
            <a:ext cx="7902575" cy="5351780"/>
          </a:xfrm>
          <a:prstGeom prst="rect">
            <a:avLst/>
          </a:prstGeom>
        </p:spPr>
      </p:pic>
      <p:pic>
        <p:nvPicPr>
          <p:cNvPr id="7" name="图片 6"/>
          <p:cNvPicPr>
            <a:picLocks noChangeAspect="1"/>
          </p:cNvPicPr>
          <p:nvPr/>
        </p:nvPicPr>
        <p:blipFill>
          <a:blip r:embed="rId4"/>
          <a:stretch>
            <a:fillRect/>
          </a:stretch>
        </p:blipFill>
        <p:spPr>
          <a:xfrm>
            <a:off x="7902575" y="8909050"/>
            <a:ext cx="9515475" cy="453009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958215" y="1326515"/>
            <a:ext cx="13545820" cy="1198880"/>
          </a:xfrm>
          <a:prstGeom prst="rect">
            <a:avLst/>
          </a:prstGeom>
          <a:noFill/>
        </p:spPr>
        <p:txBody>
          <a:bodyPr wrap="square" rtlCol="0">
            <a:spAutoFit/>
          </a:bodyPr>
          <a:lstStyle/>
          <a:p>
            <a:pPr indent="0">
              <a:buFont typeface="Wingdings" panose="05000000000000000000" pitchFamily="2" charset="2"/>
              <a:buNone/>
            </a:pPr>
            <a:r>
              <a:rPr lang="zh-CN" altLang="en-US" sz="7200" b="1" dirty="0">
                <a:latin typeface="微软雅黑" panose="020B0503020204020204" charset="-122"/>
                <a:ea typeface="微软雅黑" panose="020B0503020204020204" charset="-122"/>
                <a:sym typeface="+mn-ea"/>
              </a:rPr>
              <a:t>官媒热评必读</a:t>
            </a:r>
            <a:r>
              <a:rPr lang="en-US" altLang="zh-CN" sz="7200" b="1" dirty="0">
                <a:latin typeface="微软雅黑" panose="020B0503020204020204" charset="-122"/>
                <a:ea typeface="微软雅黑" panose="020B0503020204020204" charset="-122"/>
                <a:sym typeface="+mn-ea"/>
              </a:rPr>
              <a:t>——7.7</a:t>
            </a:r>
            <a:r>
              <a:rPr lang="zh-CN" altLang="en-US" sz="7200" b="1" dirty="0">
                <a:latin typeface="微软雅黑" panose="020B0503020204020204" charset="-122"/>
                <a:ea typeface="微软雅黑" panose="020B0503020204020204" charset="-122"/>
                <a:sym typeface="+mn-ea"/>
              </a:rPr>
              <a:t>抗战</a:t>
            </a:r>
            <a:r>
              <a:rPr lang="zh-CN" altLang="en-US" sz="7200" b="1" dirty="0">
                <a:latin typeface="微软雅黑" panose="020B0503020204020204" charset="-122"/>
                <a:ea typeface="微软雅黑" panose="020B0503020204020204" charset="-122"/>
                <a:sym typeface="+mn-ea"/>
              </a:rPr>
              <a:t>精神</a:t>
            </a:r>
            <a:endParaRPr lang="zh-CN" altLang="en-US" sz="7200" b="1" dirty="0">
              <a:latin typeface="微软雅黑" panose="020B0503020204020204" charset="-122"/>
              <a:ea typeface="微软雅黑" panose="020B0503020204020204" charset="-122"/>
              <a:sym typeface="+mn-ea"/>
            </a:endParaRPr>
          </a:p>
        </p:txBody>
      </p:sp>
      <p:sp>
        <p:nvSpPr>
          <p:cNvPr id="3" name="文本框 2"/>
          <p:cNvSpPr txBox="1"/>
          <p:nvPr/>
        </p:nvSpPr>
        <p:spPr>
          <a:xfrm>
            <a:off x="958215" y="2525395"/>
            <a:ext cx="15468600" cy="10433050"/>
          </a:xfrm>
          <a:prstGeom prst="rect">
            <a:avLst/>
          </a:prstGeom>
          <a:noFill/>
        </p:spPr>
        <p:txBody>
          <a:bodyPr wrap="square">
            <a:spAutoFit/>
          </a:bodyPr>
          <a:lstStyle>
            <a:defPPr>
              <a:defRPr lang="en-US"/>
            </a:defPPr>
            <a:lvl1pPr marL="17145" algn="just">
              <a:defRPr b="1" u="none">
                <a:latin typeface="宋体" panose="02010600030101010101" pitchFamily="2" charset="-122"/>
              </a:defRPr>
            </a:lvl1pPr>
          </a:lstStyle>
          <a:p>
            <a:pPr algn="l">
              <a:lnSpc>
                <a:spcPct val="150000"/>
              </a:lnSpc>
              <a:defRPr/>
            </a:pPr>
            <a:r>
              <a:rPr lang="en-US" altLang="zh-CN" sz="4800" b="1" dirty="0">
                <a:solidFill>
                  <a:schemeClr val="tx1"/>
                </a:solidFill>
                <a:effectLst/>
                <a:latin typeface="微软雅黑" panose="020B0503020204020204" charset="-122"/>
                <a:ea typeface="微软雅黑" panose="020B0503020204020204" charset="-122"/>
                <a:cs typeface="宋体" panose="02010600030101010101" pitchFamily="2" charset="-122"/>
                <a:sym typeface="+mn-ea"/>
              </a:rPr>
              <a:t>              </a:t>
            </a:r>
            <a:r>
              <a:rPr lang="zh-CN" altLang="en-US" sz="4800" b="1" dirty="0">
                <a:solidFill>
                  <a:schemeClr val="tx1"/>
                </a:solidFill>
                <a:effectLst/>
                <a:latin typeface="微软雅黑" panose="020B0503020204020204" charset="-122"/>
                <a:ea typeface="微软雅黑" panose="020B0503020204020204" charset="-122"/>
                <a:cs typeface="宋体" panose="02010600030101010101" pitchFamily="2" charset="-122"/>
                <a:sym typeface="+mn-ea"/>
              </a:rPr>
              <a:t>弘扬伟大抗战精神</a:t>
            </a:r>
            <a:r>
              <a:rPr lang="en-US" altLang="zh-CN" sz="4800" b="1" dirty="0">
                <a:solidFill>
                  <a:schemeClr val="tx1"/>
                </a:solidFill>
                <a:effectLst/>
                <a:latin typeface="微软雅黑" panose="020B0503020204020204" charset="-122"/>
                <a:ea typeface="微软雅黑" panose="020B0503020204020204" charset="-122"/>
                <a:cs typeface="宋体" panose="02010600030101010101" pitchFamily="2" charset="-122"/>
                <a:sym typeface="+mn-ea"/>
              </a:rPr>
              <a:t> </a:t>
            </a:r>
            <a:r>
              <a:rPr lang="zh-CN" altLang="en-US" sz="4800" b="1" dirty="0">
                <a:solidFill>
                  <a:schemeClr val="tx1"/>
                </a:solidFill>
                <a:effectLst/>
                <a:latin typeface="微软雅黑" panose="020B0503020204020204" charset="-122"/>
                <a:ea typeface="微软雅黑" panose="020B0503020204020204" charset="-122"/>
                <a:cs typeface="宋体" panose="02010600030101010101" pitchFamily="2" charset="-122"/>
                <a:sym typeface="+mn-ea"/>
              </a:rPr>
              <a:t>汇聚民族复兴力量</a:t>
            </a:r>
            <a:endParaRPr lang="en-US" altLang="zh-CN" sz="4800" b="1" dirty="0">
              <a:solidFill>
                <a:schemeClr val="tx1"/>
              </a:solidFill>
              <a:effectLst/>
              <a:latin typeface="微软雅黑" panose="020B0503020204020204" charset="-122"/>
              <a:ea typeface="微软雅黑" panose="020B0503020204020204" charset="-122"/>
              <a:cs typeface="宋体" panose="02010600030101010101" pitchFamily="2" charset="-122"/>
              <a:sym typeface="+mn-ea"/>
            </a:endParaRPr>
          </a:p>
          <a:p>
            <a:pPr algn="l">
              <a:lnSpc>
                <a:spcPct val="150000"/>
              </a:lnSpc>
              <a:defRPr/>
            </a:pPr>
            <a:r>
              <a:rPr lang="zh-CN" altLang="en-US" sz="4000" b="1" dirty="0">
                <a:solidFill>
                  <a:schemeClr val="tx1"/>
                </a:solidFill>
                <a:effectLst/>
                <a:latin typeface="微软雅黑" panose="020B0503020204020204" charset="-122"/>
                <a:ea typeface="微软雅黑" panose="020B0503020204020204" charset="-122"/>
                <a:cs typeface="宋体" panose="02010600030101010101" pitchFamily="2" charset="-122"/>
                <a:sym typeface="+mn-ea"/>
              </a:rPr>
              <a:t>　</a:t>
            </a:r>
            <a:r>
              <a:rPr lang="en-US" altLang="zh-CN" sz="4000" b="1" dirty="0">
                <a:solidFill>
                  <a:schemeClr val="tx1"/>
                </a:solidFill>
                <a:effectLst/>
                <a:latin typeface="微软雅黑" panose="020B0503020204020204" charset="-122"/>
                <a:ea typeface="微软雅黑" panose="020B0503020204020204" charset="-122"/>
                <a:cs typeface="宋体" panose="02010600030101010101" pitchFamily="2" charset="-122"/>
                <a:sym typeface="+mn-ea"/>
              </a:rPr>
              <a:t>    </a:t>
            </a:r>
            <a:r>
              <a:rPr lang="zh-CN" altLang="en-US" sz="4000" b="1" dirty="0">
                <a:solidFill>
                  <a:schemeClr val="tx1"/>
                </a:solidFill>
                <a:effectLst/>
                <a:latin typeface="微软雅黑" panose="020B0503020204020204" charset="-122"/>
                <a:ea typeface="微软雅黑" panose="020B0503020204020204" charset="-122"/>
                <a:cs typeface="宋体" panose="02010600030101010101" pitchFamily="2" charset="-122"/>
                <a:sym typeface="+mn-ea"/>
              </a:rPr>
              <a:t>今年</a:t>
            </a:r>
            <a:r>
              <a:rPr lang="en-US" altLang="zh-CN" sz="4000" b="1" dirty="0">
                <a:solidFill>
                  <a:schemeClr val="tx1"/>
                </a:solidFill>
                <a:effectLst/>
                <a:latin typeface="微软雅黑" panose="020B0503020204020204" charset="-122"/>
                <a:ea typeface="微软雅黑" panose="020B0503020204020204" charset="-122"/>
                <a:cs typeface="宋体" panose="02010600030101010101" pitchFamily="2" charset="-122"/>
                <a:sym typeface="+mn-ea"/>
              </a:rPr>
              <a:t>7</a:t>
            </a:r>
            <a:r>
              <a:rPr lang="zh-CN" altLang="en-US" sz="4000" b="1" dirty="0">
                <a:solidFill>
                  <a:schemeClr val="tx1"/>
                </a:solidFill>
                <a:effectLst/>
                <a:latin typeface="微软雅黑" panose="020B0503020204020204" charset="-122"/>
                <a:ea typeface="微软雅黑" panose="020B0503020204020204" charset="-122"/>
                <a:cs typeface="宋体" panose="02010600030101010101" pitchFamily="2" charset="-122"/>
                <a:sym typeface="+mn-ea"/>
              </a:rPr>
              <a:t>月</a:t>
            </a:r>
            <a:r>
              <a:rPr lang="en-US" altLang="zh-CN" sz="4000" b="1" dirty="0">
                <a:solidFill>
                  <a:schemeClr val="tx1"/>
                </a:solidFill>
                <a:effectLst/>
                <a:latin typeface="微软雅黑" panose="020B0503020204020204" charset="-122"/>
                <a:ea typeface="微软雅黑" panose="020B0503020204020204" charset="-122"/>
                <a:cs typeface="宋体" panose="02010600030101010101" pitchFamily="2" charset="-122"/>
                <a:sym typeface="+mn-ea"/>
              </a:rPr>
              <a:t>7</a:t>
            </a:r>
            <a:r>
              <a:rPr lang="zh-CN" altLang="en-US" sz="4000" b="1" dirty="0">
                <a:solidFill>
                  <a:schemeClr val="tx1"/>
                </a:solidFill>
                <a:effectLst/>
                <a:latin typeface="微软雅黑" panose="020B0503020204020204" charset="-122"/>
                <a:ea typeface="微软雅黑" panose="020B0503020204020204" charset="-122"/>
                <a:cs typeface="宋体" panose="02010600030101010101" pitchFamily="2" charset="-122"/>
                <a:sym typeface="+mn-ea"/>
              </a:rPr>
              <a:t>日，是全民族抗战爆发</a:t>
            </a:r>
            <a:r>
              <a:rPr lang="en-US" altLang="zh-CN" sz="4000" b="1" dirty="0">
                <a:solidFill>
                  <a:schemeClr val="tx1"/>
                </a:solidFill>
                <a:effectLst/>
                <a:latin typeface="微软雅黑" panose="020B0503020204020204" charset="-122"/>
                <a:ea typeface="微软雅黑" panose="020B0503020204020204" charset="-122"/>
                <a:cs typeface="宋体" panose="02010600030101010101" pitchFamily="2" charset="-122"/>
                <a:sym typeface="+mn-ea"/>
              </a:rPr>
              <a:t>88</a:t>
            </a:r>
            <a:r>
              <a:rPr lang="zh-CN" altLang="en-US" sz="4000" b="1" dirty="0">
                <a:solidFill>
                  <a:schemeClr val="tx1"/>
                </a:solidFill>
                <a:effectLst/>
                <a:latin typeface="微软雅黑" panose="020B0503020204020204" charset="-122"/>
                <a:ea typeface="微软雅黑" panose="020B0503020204020204" charset="-122"/>
                <a:cs typeface="宋体" panose="02010600030101010101" pitchFamily="2" charset="-122"/>
                <a:sym typeface="+mn-ea"/>
              </a:rPr>
              <a:t>周年纪念日。总书记指出：</a:t>
            </a:r>
            <a:r>
              <a:rPr lang="en-US" altLang="zh-CN" sz="4000" b="1" dirty="0">
                <a:solidFill>
                  <a:schemeClr val="tx1"/>
                </a:solidFill>
                <a:effectLst/>
                <a:latin typeface="微软雅黑" panose="020B0503020204020204" charset="-122"/>
                <a:ea typeface="微软雅黑" panose="020B0503020204020204" charset="-122"/>
                <a:cs typeface="宋体" panose="02010600030101010101" pitchFamily="2" charset="-122"/>
                <a:sym typeface="+mn-ea"/>
              </a:rPr>
              <a:t>“</a:t>
            </a:r>
            <a:r>
              <a:rPr lang="zh-CN" altLang="en-US" sz="4000" b="1" dirty="0">
                <a:solidFill>
                  <a:schemeClr val="tx1"/>
                </a:solidFill>
                <a:effectLst/>
                <a:latin typeface="微软雅黑" panose="020B0503020204020204" charset="-122"/>
                <a:ea typeface="微软雅黑" panose="020B0503020204020204" charset="-122"/>
                <a:cs typeface="宋体" panose="02010600030101010101" pitchFamily="2" charset="-122"/>
                <a:sym typeface="+mn-ea"/>
              </a:rPr>
              <a:t>中国人民在抗日战争的壮阔进程中孕育出伟大抗战精神，向世界展示了天下兴亡、匹夫有责的爱国情怀，视死如归、宁死不屈的民族气节，不畏强暴、血战到底的英雄气概，百折不挠、坚忍不拔的必胜信念。</a:t>
            </a:r>
            <a:r>
              <a:rPr lang="en-US" altLang="zh-CN" sz="4000" b="1" dirty="0">
                <a:solidFill>
                  <a:schemeClr val="tx1"/>
                </a:solidFill>
                <a:effectLst/>
                <a:latin typeface="微软雅黑" panose="020B0503020204020204" charset="-122"/>
                <a:ea typeface="微软雅黑" panose="020B0503020204020204" charset="-122"/>
                <a:cs typeface="宋体" panose="02010600030101010101" pitchFamily="2" charset="-122"/>
                <a:sym typeface="+mn-ea"/>
              </a:rPr>
              <a:t>”</a:t>
            </a:r>
            <a:endParaRPr lang="en-US" altLang="zh-CN" sz="4000" b="1" dirty="0">
              <a:solidFill>
                <a:schemeClr val="tx1"/>
              </a:solidFill>
              <a:effectLst/>
              <a:latin typeface="微软雅黑" panose="020B0503020204020204" charset="-122"/>
              <a:ea typeface="微软雅黑" panose="020B0503020204020204" charset="-122"/>
              <a:cs typeface="宋体" panose="02010600030101010101" pitchFamily="2" charset="-122"/>
              <a:sym typeface="+mn-ea"/>
            </a:endParaRPr>
          </a:p>
          <a:p>
            <a:pPr algn="l">
              <a:lnSpc>
                <a:spcPct val="150000"/>
              </a:lnSpc>
              <a:defRPr/>
            </a:pPr>
            <a:r>
              <a:rPr lang="zh-CN" altLang="en-US" sz="4000" b="1" dirty="0">
                <a:solidFill>
                  <a:schemeClr val="tx1"/>
                </a:solidFill>
                <a:effectLst/>
                <a:latin typeface="微软雅黑" panose="020B0503020204020204" charset="-122"/>
                <a:ea typeface="微软雅黑" panose="020B0503020204020204" charset="-122"/>
                <a:cs typeface="宋体" panose="02010600030101010101" pitchFamily="2" charset="-122"/>
                <a:sym typeface="+mn-ea"/>
              </a:rPr>
              <a:t>　　伟大抗战精神，如巍峨的丰碑，矗立于民族记忆深处；如不熄的火炬，照亮伟大复兴征程。它是中国人民弥足珍贵的精神财富，激荡在每一个中华儿女的胸膛，化作无坚不摧的意志，引领我们跨越一切艰难险阻，向着民族复兴奋勇前进！</a:t>
            </a:r>
            <a:endParaRPr lang="en-US" altLang="zh-CN" sz="4000" b="1" dirty="0">
              <a:solidFill>
                <a:schemeClr val="tx1"/>
              </a:solidFill>
              <a:effectLst/>
              <a:latin typeface="微软雅黑" panose="020B0503020204020204" charset="-122"/>
              <a:ea typeface="微软雅黑" panose="020B0503020204020204" charset="-122"/>
              <a:cs typeface="宋体" panose="02010600030101010101" pitchFamily="2" charset="-122"/>
              <a:sym typeface="+mn-ea"/>
            </a:endParaRPr>
          </a:p>
          <a:p>
            <a:pPr algn="l">
              <a:lnSpc>
                <a:spcPct val="150000"/>
              </a:lnSpc>
              <a:defRPr/>
            </a:pPr>
            <a:r>
              <a:rPr lang="zh-CN" altLang="en-US" sz="4000" b="1" dirty="0">
                <a:solidFill>
                  <a:schemeClr val="tx1"/>
                </a:solidFill>
                <a:effectLst/>
                <a:latin typeface="微软雅黑" panose="020B0503020204020204" charset="-122"/>
                <a:ea typeface="微软雅黑" panose="020B0503020204020204" charset="-122"/>
                <a:cs typeface="宋体" panose="02010600030101010101" pitchFamily="2" charset="-122"/>
                <a:sym typeface="+mn-ea"/>
              </a:rPr>
              <a:t>　　</a:t>
            </a:r>
            <a:r>
              <a:rPr lang="en-US" altLang="zh-CN" sz="4000" b="1" dirty="0">
                <a:solidFill>
                  <a:schemeClr val="tx1"/>
                </a:solidFill>
                <a:effectLst/>
                <a:latin typeface="微软雅黑" panose="020B0503020204020204" charset="-122"/>
                <a:ea typeface="微软雅黑" panose="020B0503020204020204" charset="-122"/>
                <a:cs typeface="宋体" panose="02010600030101010101" pitchFamily="2" charset="-122"/>
                <a:sym typeface="+mn-ea"/>
              </a:rPr>
              <a:t>                                                                                ——</a:t>
            </a:r>
            <a:r>
              <a:rPr lang="zh-CN" altLang="en-US" sz="4000" b="1" dirty="0">
                <a:solidFill>
                  <a:schemeClr val="tx1"/>
                </a:solidFill>
                <a:effectLst/>
                <a:latin typeface="微软雅黑" panose="020B0503020204020204" charset="-122"/>
                <a:ea typeface="微软雅黑" panose="020B0503020204020204" charset="-122"/>
                <a:cs typeface="宋体" panose="02010600030101010101" pitchFamily="2" charset="-122"/>
                <a:sym typeface="+mn-ea"/>
              </a:rPr>
              <a:t>编者</a:t>
            </a:r>
            <a:endParaRPr lang="zh-CN" altLang="en-US" sz="4000" b="1" dirty="0">
              <a:solidFill>
                <a:schemeClr val="tx1"/>
              </a:solidFill>
              <a:effectLst/>
              <a:latin typeface="微软雅黑" panose="020B0503020204020204" charset="-122"/>
              <a:ea typeface="微软雅黑" panose="020B0503020204020204" charset="-122"/>
              <a:cs typeface="宋体" panose="02010600030101010101" pitchFamily="2" charset="-122"/>
              <a:sym typeface="+mn-ea"/>
            </a:endParaRPr>
          </a:p>
        </p:txBody>
      </p:sp>
      <p:sp>
        <p:nvSpPr>
          <p:cNvPr id="4" name="文本框 3"/>
          <p:cNvSpPr txBox="1"/>
          <p:nvPr/>
        </p:nvSpPr>
        <p:spPr>
          <a:xfrm>
            <a:off x="17299305" y="2525395"/>
            <a:ext cx="6518910" cy="10248265"/>
          </a:xfrm>
          <a:prstGeom prst="rect">
            <a:avLst/>
          </a:prstGeom>
          <a:noFill/>
        </p:spPr>
        <p:txBody>
          <a:bodyPr wrap="square">
            <a:spAutoFit/>
          </a:bodyPr>
          <a:lstStyle>
            <a:defPPr>
              <a:defRPr lang="en-US"/>
            </a:defPPr>
            <a:lvl1pPr marL="17145" algn="just">
              <a:defRPr b="1" u="none">
                <a:latin typeface="宋体" panose="02010600030101010101" pitchFamily="2" charset="-122"/>
              </a:defRPr>
            </a:lvl1pPr>
          </a:lstStyle>
          <a:p>
            <a:pPr>
              <a:lnSpc>
                <a:spcPct val="150000"/>
              </a:lnSpc>
              <a:defRPr/>
            </a:pPr>
            <a:r>
              <a:rPr lang="zh-CN" altLang="en-US" sz="4400" b="1" dirty="0">
                <a:solidFill>
                  <a:schemeClr val="tx1"/>
                </a:solidFill>
                <a:effectLst/>
                <a:latin typeface="楷体" panose="02010609060101010101" pitchFamily="49" charset="-122"/>
                <a:ea typeface="楷体" panose="02010609060101010101" pitchFamily="49" charset="-122"/>
                <a:cs typeface="楷体" panose="02010609060101010101" pitchFamily="49" charset="-122"/>
                <a:sym typeface="+mn-ea"/>
              </a:rPr>
              <a:t>全文中心论点：</a:t>
            </a:r>
            <a:r>
              <a:rPr lang="zh-CN" altLang="en-US" sz="4400" b="1" dirty="0">
                <a:solidFill>
                  <a:srgbClr val="FF0000"/>
                </a:solidFill>
                <a:effectLst/>
                <a:latin typeface="楷体" panose="02010609060101010101" pitchFamily="49" charset="-122"/>
                <a:ea typeface="楷体" panose="02010609060101010101" pitchFamily="49" charset="-122"/>
                <a:cs typeface="楷体" panose="02010609060101010101" pitchFamily="49" charset="-122"/>
                <a:sym typeface="+mn-ea"/>
              </a:rPr>
              <a:t>弘扬伟大抗战精神，</a:t>
            </a:r>
            <a:r>
              <a:rPr lang="zh-CN" altLang="en-US" sz="4400" b="1" dirty="0">
                <a:solidFill>
                  <a:srgbClr val="FF0000"/>
                </a:solidFill>
                <a:effectLst/>
                <a:latin typeface="楷体" panose="02010609060101010101" pitchFamily="49" charset="-122"/>
                <a:ea typeface="楷体" panose="02010609060101010101" pitchFamily="49" charset="-122"/>
                <a:cs typeface="楷体" panose="02010609060101010101" pitchFamily="49" charset="-122"/>
                <a:sym typeface="+mn-ea"/>
              </a:rPr>
              <a:t>汇聚民族复兴力量</a:t>
            </a:r>
            <a:endParaRPr lang="zh-CN" altLang="en-US" sz="4400" b="1" dirty="0">
              <a:solidFill>
                <a:srgbClr val="FF0000"/>
              </a:solidFill>
              <a:effectLst/>
              <a:latin typeface="楷体" panose="02010609060101010101" pitchFamily="49" charset="-122"/>
              <a:ea typeface="楷体" panose="02010609060101010101" pitchFamily="49" charset="-122"/>
              <a:cs typeface="楷体" panose="02010609060101010101" pitchFamily="49" charset="-122"/>
              <a:sym typeface="+mn-ea"/>
            </a:endParaRPr>
          </a:p>
          <a:p>
            <a:pPr>
              <a:lnSpc>
                <a:spcPct val="150000"/>
              </a:lnSpc>
              <a:defRPr/>
            </a:pPr>
            <a:endParaRPr lang="zh-CN" altLang="en-US" sz="4400" b="1" dirty="0">
              <a:solidFill>
                <a:schemeClr val="tx1"/>
              </a:solidFill>
              <a:effectLst/>
              <a:latin typeface="楷体" panose="02010609060101010101" pitchFamily="49" charset="-122"/>
              <a:ea typeface="楷体" panose="02010609060101010101" pitchFamily="49" charset="-122"/>
              <a:cs typeface="楷体" panose="02010609060101010101" pitchFamily="49" charset="-122"/>
              <a:sym typeface="+mn-ea"/>
            </a:endParaRPr>
          </a:p>
          <a:p>
            <a:pPr>
              <a:lnSpc>
                <a:spcPct val="150000"/>
              </a:lnSpc>
              <a:defRPr/>
            </a:pPr>
            <a:r>
              <a:rPr lang="zh-CN" altLang="en-US" sz="4400" b="1" dirty="0">
                <a:solidFill>
                  <a:schemeClr val="tx1"/>
                </a:solidFill>
                <a:effectLst/>
                <a:latin typeface="楷体" panose="02010609060101010101" pitchFamily="49" charset="-122"/>
                <a:ea typeface="楷体" panose="02010609060101010101" pitchFamily="49" charset="-122"/>
                <a:cs typeface="楷体" panose="02010609060101010101" pitchFamily="49" charset="-122"/>
                <a:sym typeface="+mn-ea"/>
              </a:rPr>
              <a:t>开头：</a:t>
            </a:r>
            <a:r>
              <a:rPr lang="zh-CN" altLang="en-US" sz="4400" b="1" dirty="0">
                <a:solidFill>
                  <a:srgbClr val="FF0000"/>
                </a:solidFill>
                <a:effectLst/>
                <a:latin typeface="楷体" panose="02010609060101010101" pitchFamily="49" charset="-122"/>
                <a:ea typeface="楷体" panose="02010609060101010101" pitchFamily="49" charset="-122"/>
                <a:cs typeface="楷体" panose="02010609060101010101" pitchFamily="49" charset="-122"/>
                <a:sym typeface="+mn-ea"/>
              </a:rPr>
              <a:t>介绍</a:t>
            </a:r>
            <a:r>
              <a:rPr lang="zh-CN" altLang="en-US" sz="4400" b="1" dirty="0">
                <a:solidFill>
                  <a:srgbClr val="FF0000"/>
                </a:solidFill>
                <a:effectLst/>
                <a:latin typeface="楷体" panose="02010609060101010101" pitchFamily="49" charset="-122"/>
                <a:ea typeface="楷体" panose="02010609060101010101" pitchFamily="49" charset="-122"/>
                <a:cs typeface="楷体" panose="02010609060101010101" pitchFamily="49" charset="-122"/>
                <a:sym typeface="+mn-ea"/>
              </a:rPr>
              <a:t>伟大抗战精神的四个方面内涵显示文章结构</a:t>
            </a:r>
            <a:r>
              <a:rPr lang="zh-CN" altLang="en-US" sz="4400" b="1" dirty="0">
                <a:solidFill>
                  <a:srgbClr val="FF0000"/>
                </a:solidFill>
                <a:effectLst/>
                <a:latin typeface="楷体" panose="02010609060101010101" pitchFamily="49" charset="-122"/>
                <a:ea typeface="楷体" panose="02010609060101010101" pitchFamily="49" charset="-122"/>
                <a:cs typeface="楷体" panose="02010609060101010101" pitchFamily="49" charset="-122"/>
                <a:sym typeface="+mn-ea"/>
              </a:rPr>
              <a:t>内容</a:t>
            </a:r>
            <a:endParaRPr lang="zh-CN" altLang="en-US" sz="4400" b="1" dirty="0">
              <a:solidFill>
                <a:srgbClr val="FF0000"/>
              </a:solidFill>
              <a:effectLst/>
              <a:latin typeface="楷体" panose="02010609060101010101" pitchFamily="49" charset="-122"/>
              <a:ea typeface="楷体" panose="02010609060101010101" pitchFamily="49" charset="-122"/>
              <a:cs typeface="楷体" panose="02010609060101010101" pitchFamily="49" charset="-122"/>
              <a:sym typeface="+mn-ea"/>
            </a:endParaRPr>
          </a:p>
          <a:p>
            <a:pPr>
              <a:lnSpc>
                <a:spcPct val="150000"/>
              </a:lnSpc>
              <a:defRPr/>
            </a:pPr>
            <a:endParaRPr lang="zh-CN" altLang="en-US" sz="4400" b="1" dirty="0">
              <a:solidFill>
                <a:srgbClr val="FF0000"/>
              </a:solidFill>
              <a:effectLst/>
              <a:latin typeface="楷体" panose="02010609060101010101" pitchFamily="49" charset="-122"/>
              <a:ea typeface="楷体" panose="02010609060101010101" pitchFamily="49" charset="-122"/>
              <a:cs typeface="楷体" panose="02010609060101010101" pitchFamily="49" charset="-122"/>
              <a:sym typeface="+mn-ea"/>
            </a:endParaRPr>
          </a:p>
          <a:p>
            <a:pPr>
              <a:lnSpc>
                <a:spcPct val="150000"/>
              </a:lnSpc>
              <a:defRPr/>
            </a:pPr>
            <a:r>
              <a:rPr lang="zh-CN" altLang="en-US" sz="4400" b="1" dirty="0">
                <a:solidFill>
                  <a:schemeClr val="tx1"/>
                </a:solidFill>
                <a:effectLst/>
                <a:latin typeface="楷体" panose="02010609060101010101" pitchFamily="49" charset="-122"/>
                <a:ea typeface="楷体" panose="02010609060101010101" pitchFamily="49" charset="-122"/>
                <a:cs typeface="楷体" panose="02010609060101010101" pitchFamily="49" charset="-122"/>
                <a:sym typeface="+mn-ea"/>
              </a:rPr>
              <a:t>开头：伟大抗战精神对</a:t>
            </a:r>
            <a:r>
              <a:rPr lang="zh-CN" altLang="en-US" sz="4400" b="1" dirty="0">
                <a:solidFill>
                  <a:srgbClr val="FF0000"/>
                </a:solidFill>
                <a:effectLst/>
                <a:latin typeface="楷体" panose="02010609060101010101" pitchFamily="49" charset="-122"/>
                <a:ea typeface="楷体" panose="02010609060101010101" pitchFamily="49" charset="-122"/>
                <a:cs typeface="楷体" panose="02010609060101010101" pitchFamily="49" charset="-122"/>
                <a:sym typeface="+mn-ea"/>
              </a:rPr>
              <a:t>于民族复兴的重要性</a:t>
            </a:r>
            <a:endParaRPr lang="zh-CN" altLang="en-US" sz="4400" b="1" dirty="0">
              <a:solidFill>
                <a:srgbClr val="FF0000"/>
              </a:solidFill>
              <a:effectLst/>
              <a:latin typeface="楷体" panose="02010609060101010101" pitchFamily="49" charset="-122"/>
              <a:ea typeface="楷体" panose="02010609060101010101" pitchFamily="49" charset="-122"/>
              <a:cs typeface="楷体" panose="02010609060101010101" pitchFamily="49" charset="-122"/>
              <a:sym typeface="+mn-ea"/>
            </a:endParaRPr>
          </a:p>
        </p:txBody>
      </p:sp>
      <p:pic>
        <p:nvPicPr>
          <p:cNvPr id="5" name="图片 4" descr="竖线"/>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a:off x="16421100" y="2526030"/>
            <a:ext cx="914400" cy="10922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958215" y="1326515"/>
            <a:ext cx="13545820" cy="1198880"/>
          </a:xfrm>
          <a:prstGeom prst="rect">
            <a:avLst/>
          </a:prstGeom>
          <a:noFill/>
        </p:spPr>
        <p:txBody>
          <a:bodyPr wrap="square" rtlCol="0">
            <a:spAutoFit/>
          </a:bodyPr>
          <a:lstStyle/>
          <a:p>
            <a:pPr indent="0">
              <a:buFont typeface="Wingdings" panose="05000000000000000000" pitchFamily="2" charset="2"/>
              <a:buNone/>
            </a:pPr>
            <a:r>
              <a:rPr lang="zh-CN" altLang="en-US" sz="7200" b="1" dirty="0">
                <a:latin typeface="微软雅黑" panose="020B0503020204020204" charset="-122"/>
                <a:ea typeface="微软雅黑" panose="020B0503020204020204" charset="-122"/>
                <a:sym typeface="+mn-ea"/>
              </a:rPr>
              <a:t>官媒热评必读</a:t>
            </a:r>
            <a:r>
              <a:rPr lang="en-US" altLang="zh-CN" sz="7200" b="1" dirty="0">
                <a:latin typeface="微软雅黑" panose="020B0503020204020204" charset="-122"/>
                <a:ea typeface="微软雅黑" panose="020B0503020204020204" charset="-122"/>
                <a:sym typeface="+mn-ea"/>
              </a:rPr>
              <a:t>——</a:t>
            </a:r>
            <a:r>
              <a:rPr lang="en-US" altLang="zh-CN" sz="7200" b="1" dirty="0">
                <a:latin typeface="微软雅黑" panose="020B0503020204020204" charset="-122"/>
                <a:ea typeface="微软雅黑" panose="020B0503020204020204" charset="-122"/>
                <a:sym typeface="+mn-ea"/>
              </a:rPr>
              <a:t>7.7</a:t>
            </a:r>
            <a:r>
              <a:rPr lang="zh-CN" altLang="en-US" sz="7200" b="1" dirty="0">
                <a:latin typeface="微软雅黑" panose="020B0503020204020204" charset="-122"/>
                <a:ea typeface="微软雅黑" panose="020B0503020204020204" charset="-122"/>
                <a:sym typeface="+mn-ea"/>
              </a:rPr>
              <a:t>抗战精神</a:t>
            </a:r>
            <a:endParaRPr lang="zh-CN" altLang="en-US" sz="7200" b="1" dirty="0">
              <a:latin typeface="微软雅黑" panose="020B0503020204020204" charset="-122"/>
              <a:ea typeface="微软雅黑" panose="020B0503020204020204" charset="-122"/>
              <a:sym typeface="+mn-ea"/>
            </a:endParaRPr>
          </a:p>
        </p:txBody>
      </p:sp>
      <p:sp>
        <p:nvSpPr>
          <p:cNvPr id="3" name="文本框 2"/>
          <p:cNvSpPr txBox="1"/>
          <p:nvPr/>
        </p:nvSpPr>
        <p:spPr>
          <a:xfrm>
            <a:off x="958215" y="2525395"/>
            <a:ext cx="15468600" cy="10571480"/>
          </a:xfrm>
          <a:prstGeom prst="rect">
            <a:avLst/>
          </a:prstGeom>
          <a:noFill/>
        </p:spPr>
        <p:txBody>
          <a:bodyPr wrap="square">
            <a:spAutoFit/>
          </a:bodyPr>
          <a:lstStyle>
            <a:defPPr>
              <a:defRPr lang="en-US"/>
            </a:defPPr>
            <a:lvl1pPr marL="17145" algn="just">
              <a:defRPr b="1" u="none">
                <a:latin typeface="宋体" panose="02010600030101010101" pitchFamily="2" charset="-122"/>
              </a:defRPr>
            </a:lvl1pPr>
          </a:lstStyle>
          <a:p>
            <a:pPr algn="l">
              <a:lnSpc>
                <a:spcPct val="150000"/>
              </a:lnSpc>
              <a:defRPr/>
            </a:pPr>
            <a:r>
              <a:rPr lang="en-US" altLang="zh-CN" sz="5400" b="1" dirty="0">
                <a:solidFill>
                  <a:schemeClr val="tx1"/>
                </a:solidFill>
                <a:effectLst/>
                <a:latin typeface="微软雅黑" panose="020B0503020204020204" charset="-122"/>
                <a:ea typeface="微软雅黑" panose="020B0503020204020204" charset="-122"/>
                <a:cs typeface="宋体" panose="02010600030101010101" pitchFamily="2" charset="-122"/>
                <a:sym typeface="+mn-ea"/>
              </a:rPr>
              <a:t>   </a:t>
            </a:r>
            <a:r>
              <a:rPr lang="zh-CN" altLang="en-US" sz="5400" b="1" dirty="0">
                <a:solidFill>
                  <a:schemeClr val="tx1"/>
                </a:solidFill>
                <a:effectLst/>
                <a:latin typeface="微软雅黑" panose="020B0503020204020204" charset="-122"/>
                <a:ea typeface="微软雅黑" panose="020B0503020204020204" charset="-122"/>
                <a:cs typeface="宋体" panose="02010600030101010101" pitchFamily="2" charset="-122"/>
                <a:sym typeface="+mn-ea"/>
              </a:rPr>
              <a:t>　</a:t>
            </a:r>
            <a:r>
              <a:rPr lang="en-US" altLang="zh-CN" sz="5400" b="1" dirty="0">
                <a:solidFill>
                  <a:schemeClr val="tx1"/>
                </a:solidFill>
                <a:effectLst/>
                <a:latin typeface="微软雅黑" panose="020B0503020204020204" charset="-122"/>
                <a:ea typeface="微软雅黑" panose="020B0503020204020204" charset="-122"/>
                <a:cs typeface="宋体" panose="02010600030101010101" pitchFamily="2" charset="-122"/>
                <a:sym typeface="+mn-ea"/>
              </a:rPr>
              <a:t> </a:t>
            </a:r>
            <a:r>
              <a:rPr lang="zh-CN" altLang="en-US" sz="5400" b="1" dirty="0">
                <a:solidFill>
                  <a:schemeClr val="tx1"/>
                </a:solidFill>
                <a:effectLst/>
                <a:latin typeface="微软雅黑" panose="020B0503020204020204" charset="-122"/>
                <a:ea typeface="微软雅黑" panose="020B0503020204020204" charset="-122"/>
                <a:cs typeface="宋体" panose="02010600030101010101" pitchFamily="2" charset="-122"/>
                <a:sym typeface="+mn-ea"/>
              </a:rPr>
              <a:t>一、天下兴亡、匹夫有责的爱国情怀（</a:t>
            </a:r>
            <a:r>
              <a:rPr lang="zh-CN" altLang="en-US" sz="5400" b="1" dirty="0">
                <a:solidFill>
                  <a:schemeClr val="tx1"/>
                </a:solidFill>
                <a:effectLst/>
                <a:latin typeface="微软雅黑" panose="020B0503020204020204" charset="-122"/>
                <a:ea typeface="微软雅黑" panose="020B0503020204020204" charset="-122"/>
                <a:cs typeface="宋体" panose="02010600030101010101" pitchFamily="2" charset="-122"/>
                <a:sym typeface="+mn-ea"/>
              </a:rPr>
              <a:t>节选）</a:t>
            </a:r>
            <a:endParaRPr lang="zh-CN" altLang="en-US" sz="5400" b="1" dirty="0">
              <a:solidFill>
                <a:schemeClr val="tx1"/>
              </a:solidFill>
              <a:effectLst/>
              <a:latin typeface="微软雅黑" panose="020B0503020204020204" charset="-122"/>
              <a:ea typeface="微软雅黑" panose="020B0503020204020204" charset="-122"/>
              <a:cs typeface="宋体" panose="02010600030101010101" pitchFamily="2" charset="-122"/>
              <a:sym typeface="+mn-ea"/>
            </a:endParaRPr>
          </a:p>
          <a:p>
            <a:pPr algn="l">
              <a:lnSpc>
                <a:spcPct val="150000"/>
              </a:lnSpc>
              <a:defRPr/>
            </a:pPr>
            <a:r>
              <a:rPr lang="en-US" altLang="zh-CN" sz="4800" b="1" dirty="0">
                <a:solidFill>
                  <a:schemeClr val="tx1"/>
                </a:solidFill>
                <a:effectLst/>
                <a:latin typeface="微软雅黑" panose="020B0503020204020204" charset="-122"/>
                <a:ea typeface="微软雅黑" panose="020B0503020204020204" charset="-122"/>
                <a:cs typeface="宋体" panose="02010600030101010101" pitchFamily="2" charset="-122"/>
                <a:sym typeface="+mn-ea"/>
              </a:rPr>
              <a:t>    </a:t>
            </a:r>
            <a:r>
              <a:rPr lang="en-US" altLang="zh-CN" sz="4400" b="1" dirty="0">
                <a:solidFill>
                  <a:schemeClr val="tx1"/>
                </a:solidFill>
                <a:effectLst/>
                <a:latin typeface="微软雅黑" panose="020B0503020204020204" charset="-122"/>
                <a:ea typeface="微软雅黑" panose="020B0503020204020204" charset="-122"/>
                <a:cs typeface="宋体" panose="02010600030101010101" pitchFamily="2" charset="-122"/>
                <a:sym typeface="+mn-ea"/>
              </a:rPr>
              <a:t>  </a:t>
            </a:r>
            <a:r>
              <a:rPr lang="zh-CN" altLang="en-US" sz="4400" b="1" dirty="0">
                <a:solidFill>
                  <a:schemeClr val="tx1"/>
                </a:solidFill>
                <a:effectLst/>
                <a:latin typeface="微软雅黑" panose="020B0503020204020204" charset="-122"/>
                <a:ea typeface="微软雅黑" panose="020B0503020204020204" charset="-122"/>
                <a:cs typeface="宋体" panose="02010600030101010101" pitchFamily="2" charset="-122"/>
                <a:sym typeface="+mn-ea"/>
              </a:rPr>
              <a:t>长白林海，朔风如刀。弹尽粮绝时刻，杨靖宇将军仅以枯草、树皮、棉絮果腹。殉国的身躯被剖开，胃中那团无法消解的草絮，使日军军医惊骇失刀。草絮无言，却比任何呐喊更灼烫：为了革命，坚持到底，就是死，也不能向敌人屈服。</a:t>
            </a:r>
            <a:endParaRPr lang="zh-CN" altLang="en-US" sz="4400" b="1" dirty="0">
              <a:solidFill>
                <a:schemeClr val="tx1"/>
              </a:solidFill>
              <a:effectLst/>
              <a:latin typeface="微软雅黑" panose="020B0503020204020204" charset="-122"/>
              <a:ea typeface="微软雅黑" panose="020B0503020204020204" charset="-122"/>
              <a:cs typeface="宋体" panose="02010600030101010101" pitchFamily="2" charset="-122"/>
              <a:sym typeface="+mn-ea"/>
            </a:endParaRPr>
          </a:p>
          <a:p>
            <a:pPr algn="l">
              <a:lnSpc>
                <a:spcPct val="150000"/>
              </a:lnSpc>
              <a:defRPr/>
            </a:pPr>
            <a:r>
              <a:rPr lang="zh-CN" altLang="en-US" sz="4400" b="1" dirty="0">
                <a:solidFill>
                  <a:schemeClr val="tx1"/>
                </a:solidFill>
                <a:effectLst/>
                <a:latin typeface="微软雅黑" panose="020B0503020204020204" charset="-122"/>
                <a:ea typeface="微软雅黑" panose="020B0503020204020204" charset="-122"/>
                <a:cs typeface="宋体" panose="02010600030101010101" pitchFamily="2" charset="-122"/>
                <a:sym typeface="+mn-ea"/>
              </a:rPr>
              <a:t>。。。</a:t>
            </a:r>
            <a:endParaRPr lang="zh-CN" altLang="en-US" sz="4400" b="1" dirty="0">
              <a:solidFill>
                <a:schemeClr val="tx1"/>
              </a:solidFill>
              <a:effectLst/>
              <a:latin typeface="微软雅黑" panose="020B0503020204020204" charset="-122"/>
              <a:ea typeface="微软雅黑" panose="020B0503020204020204" charset="-122"/>
              <a:cs typeface="宋体" panose="02010600030101010101" pitchFamily="2" charset="-122"/>
              <a:sym typeface="+mn-ea"/>
            </a:endParaRPr>
          </a:p>
          <a:p>
            <a:pPr algn="l">
              <a:lnSpc>
                <a:spcPct val="150000"/>
              </a:lnSpc>
              <a:defRPr/>
            </a:pPr>
            <a:r>
              <a:rPr lang="zh-CN" altLang="en-US" sz="4400" b="1" dirty="0">
                <a:solidFill>
                  <a:schemeClr val="tx1"/>
                </a:solidFill>
                <a:effectLst/>
                <a:latin typeface="微软雅黑" panose="020B0503020204020204" charset="-122"/>
                <a:ea typeface="微软雅黑" panose="020B0503020204020204" charset="-122"/>
                <a:cs typeface="宋体" panose="02010600030101010101" pitchFamily="2" charset="-122"/>
                <a:sym typeface="+mn-ea"/>
              </a:rPr>
              <a:t>　　</a:t>
            </a:r>
            <a:r>
              <a:rPr lang="en-US" altLang="zh-CN" sz="4400" b="1" dirty="0">
                <a:solidFill>
                  <a:schemeClr val="tx1"/>
                </a:solidFill>
                <a:effectLst/>
                <a:latin typeface="微软雅黑" panose="020B0503020204020204" charset="-122"/>
                <a:ea typeface="微软雅黑" panose="020B0503020204020204" charset="-122"/>
                <a:cs typeface="宋体" panose="02010600030101010101" pitchFamily="2" charset="-122"/>
                <a:sym typeface="+mn-ea"/>
              </a:rPr>
              <a:t>“</a:t>
            </a:r>
            <a:r>
              <a:rPr lang="zh-CN" altLang="en-US" sz="4400" b="1" dirty="0">
                <a:solidFill>
                  <a:schemeClr val="tx1"/>
                </a:solidFill>
                <a:effectLst/>
                <a:latin typeface="微软雅黑" panose="020B0503020204020204" charset="-122"/>
                <a:ea typeface="微软雅黑" panose="020B0503020204020204" charset="-122"/>
                <a:cs typeface="宋体" panose="02010600030101010101" pitchFamily="2" charset="-122"/>
                <a:sym typeface="+mn-ea"/>
              </a:rPr>
              <a:t>天下兴亡，匹夫有责</a:t>
            </a:r>
            <a:r>
              <a:rPr lang="en-US" altLang="zh-CN" sz="4400" b="1" dirty="0">
                <a:solidFill>
                  <a:schemeClr val="tx1"/>
                </a:solidFill>
                <a:effectLst/>
                <a:latin typeface="微软雅黑" panose="020B0503020204020204" charset="-122"/>
                <a:ea typeface="微软雅黑" panose="020B0503020204020204" charset="-122"/>
                <a:cs typeface="宋体" panose="02010600030101010101" pitchFamily="2" charset="-122"/>
                <a:sym typeface="+mn-ea"/>
              </a:rPr>
              <a:t>”</a:t>
            </a:r>
            <a:r>
              <a:rPr lang="zh-CN" altLang="en-US" sz="4400" b="1" dirty="0">
                <a:solidFill>
                  <a:schemeClr val="tx1"/>
                </a:solidFill>
                <a:effectLst/>
                <a:latin typeface="微软雅黑" panose="020B0503020204020204" charset="-122"/>
                <a:ea typeface="微软雅黑" panose="020B0503020204020204" charset="-122"/>
                <a:cs typeface="宋体" panose="02010600030101010101" pitchFamily="2" charset="-122"/>
                <a:sym typeface="+mn-ea"/>
              </a:rPr>
              <a:t>的爱国情怀早已熔铸进中华民族的精神基因。每一个平凡如你我的个体，都在自觉或不自觉间将生命的涓涓细流汇入国家发展的浩荡洪流。这，正是中华文明生生不息的密码，是民族复兴最深厚的底气。</a:t>
            </a:r>
            <a:endParaRPr lang="zh-CN" altLang="en-US" sz="4400" b="1" dirty="0">
              <a:solidFill>
                <a:schemeClr val="tx1"/>
              </a:solidFill>
              <a:effectLst/>
              <a:latin typeface="微软雅黑" panose="020B0503020204020204" charset="-122"/>
              <a:ea typeface="微软雅黑" panose="020B0503020204020204" charset="-122"/>
              <a:cs typeface="宋体" panose="02010600030101010101" pitchFamily="2" charset="-122"/>
              <a:sym typeface="+mn-ea"/>
            </a:endParaRPr>
          </a:p>
        </p:txBody>
      </p:sp>
      <p:sp>
        <p:nvSpPr>
          <p:cNvPr id="4" name="文本框 3"/>
          <p:cNvSpPr txBox="1"/>
          <p:nvPr/>
        </p:nvSpPr>
        <p:spPr>
          <a:xfrm>
            <a:off x="17299305" y="2525395"/>
            <a:ext cx="6518910" cy="10248265"/>
          </a:xfrm>
          <a:prstGeom prst="rect">
            <a:avLst/>
          </a:prstGeom>
          <a:noFill/>
        </p:spPr>
        <p:txBody>
          <a:bodyPr wrap="square">
            <a:spAutoFit/>
          </a:bodyPr>
          <a:lstStyle>
            <a:defPPr>
              <a:defRPr lang="en-US"/>
            </a:defPPr>
            <a:lvl1pPr marL="17145" algn="just">
              <a:defRPr b="1" u="none">
                <a:latin typeface="宋体" panose="02010600030101010101" pitchFamily="2" charset="-122"/>
              </a:defRPr>
            </a:lvl1pPr>
          </a:lstStyle>
          <a:p>
            <a:pPr algn="just">
              <a:lnSpc>
                <a:spcPct val="150000"/>
              </a:lnSpc>
              <a:buClrTx/>
              <a:buSzTx/>
              <a:buFontTx/>
              <a:defRPr/>
            </a:pPr>
            <a:r>
              <a:rPr lang="zh-CN" altLang="en-US" sz="4400" b="1" dirty="0">
                <a:solidFill>
                  <a:schemeClr val="tx1"/>
                </a:solidFill>
                <a:effectLst/>
                <a:latin typeface="楷体" panose="02010609060101010101" pitchFamily="49" charset="-122"/>
                <a:ea typeface="楷体" panose="02010609060101010101" pitchFamily="49" charset="-122"/>
                <a:cs typeface="楷体" panose="02010609060101010101" pitchFamily="49" charset="-122"/>
                <a:sym typeface="+mn-ea"/>
              </a:rPr>
              <a:t>观点一：</a:t>
            </a:r>
            <a:r>
              <a:rPr lang="zh-CN" altLang="en-US" sz="4400" dirty="0">
                <a:solidFill>
                  <a:srgbClr val="FF0000"/>
                </a:solidFill>
                <a:effectLst/>
                <a:latin typeface="楷体" panose="02010609060101010101" pitchFamily="49" charset="-122"/>
                <a:ea typeface="楷体" panose="02010609060101010101" pitchFamily="49" charset="-122"/>
                <a:cs typeface="楷体" panose="02010609060101010101" pitchFamily="49" charset="-122"/>
                <a:sym typeface="+mn-ea"/>
              </a:rPr>
              <a:t>天下兴亡、匹夫有责的爱国情怀</a:t>
            </a:r>
            <a:endParaRPr lang="zh-CN" altLang="en-US" sz="4400" b="1" dirty="0">
              <a:solidFill>
                <a:srgbClr val="FF0000"/>
              </a:solidFill>
              <a:effectLst/>
              <a:latin typeface="楷体" panose="02010609060101010101" pitchFamily="49" charset="-122"/>
              <a:ea typeface="楷体" panose="02010609060101010101" pitchFamily="49" charset="-122"/>
              <a:cs typeface="楷体" panose="02010609060101010101" pitchFamily="49" charset="-122"/>
              <a:sym typeface="+mn-ea"/>
            </a:endParaRPr>
          </a:p>
          <a:p>
            <a:pPr>
              <a:lnSpc>
                <a:spcPct val="150000"/>
              </a:lnSpc>
              <a:defRPr/>
            </a:pPr>
            <a:endParaRPr lang="zh-CN" altLang="en-US" sz="4400" b="1" dirty="0">
              <a:solidFill>
                <a:schemeClr val="tx1"/>
              </a:solidFill>
              <a:effectLst/>
              <a:latin typeface="楷体" panose="02010609060101010101" pitchFamily="49" charset="-122"/>
              <a:ea typeface="楷体" panose="02010609060101010101" pitchFamily="49" charset="-122"/>
              <a:cs typeface="楷体" panose="02010609060101010101" pitchFamily="49" charset="-122"/>
              <a:sym typeface="+mn-ea"/>
            </a:endParaRPr>
          </a:p>
          <a:p>
            <a:pPr>
              <a:lnSpc>
                <a:spcPct val="150000"/>
              </a:lnSpc>
              <a:defRPr/>
            </a:pPr>
            <a:r>
              <a:rPr lang="zh-CN" altLang="en-US" sz="4400" b="1" dirty="0">
                <a:solidFill>
                  <a:schemeClr val="tx1"/>
                </a:solidFill>
                <a:effectLst/>
                <a:latin typeface="楷体" panose="02010609060101010101" pitchFamily="49" charset="-122"/>
                <a:ea typeface="楷体" panose="02010609060101010101" pitchFamily="49" charset="-122"/>
                <a:cs typeface="楷体" panose="02010609060101010101" pitchFamily="49" charset="-122"/>
                <a:sym typeface="+mn-ea"/>
              </a:rPr>
              <a:t>案例</a:t>
            </a:r>
            <a:r>
              <a:rPr lang="zh-CN" altLang="en-US" sz="4400" dirty="0">
                <a:effectLst/>
                <a:latin typeface="楷体" panose="02010609060101010101" pitchFamily="49" charset="-122"/>
                <a:ea typeface="楷体" panose="02010609060101010101" pitchFamily="49" charset="-122"/>
                <a:cs typeface="楷体" panose="02010609060101010101" pitchFamily="49" charset="-122"/>
                <a:sym typeface="+mn-ea"/>
              </a:rPr>
              <a:t>积累</a:t>
            </a:r>
            <a:r>
              <a:rPr lang="zh-CN" altLang="en-US" sz="4400" b="1" dirty="0">
                <a:solidFill>
                  <a:schemeClr val="tx1"/>
                </a:solidFill>
                <a:effectLst/>
                <a:latin typeface="楷体" panose="02010609060101010101" pitchFamily="49" charset="-122"/>
                <a:ea typeface="楷体" panose="02010609060101010101" pitchFamily="49" charset="-122"/>
                <a:cs typeface="楷体" panose="02010609060101010101" pitchFamily="49" charset="-122"/>
                <a:sym typeface="+mn-ea"/>
              </a:rPr>
              <a:t>：</a:t>
            </a:r>
            <a:r>
              <a:rPr lang="zh-CN" altLang="en-US" sz="4400" b="1" dirty="0">
                <a:solidFill>
                  <a:srgbClr val="FF0000"/>
                </a:solidFill>
                <a:effectLst/>
                <a:latin typeface="楷体" panose="02010609060101010101" pitchFamily="49" charset="-122"/>
                <a:ea typeface="楷体" panose="02010609060101010101" pitchFamily="49" charset="-122"/>
                <a:cs typeface="楷体" panose="02010609060101010101" pitchFamily="49" charset="-122"/>
                <a:sym typeface="+mn-ea"/>
              </a:rPr>
              <a:t>杨靖宇将军的英雄事迹</a:t>
            </a:r>
            <a:endParaRPr lang="zh-CN" altLang="en-US" sz="4400" b="1" dirty="0">
              <a:solidFill>
                <a:schemeClr val="tx1"/>
              </a:solidFill>
              <a:effectLst/>
              <a:latin typeface="楷体" panose="02010609060101010101" pitchFamily="49" charset="-122"/>
              <a:ea typeface="楷体" panose="02010609060101010101" pitchFamily="49" charset="-122"/>
              <a:cs typeface="楷体" panose="02010609060101010101" pitchFamily="49" charset="-122"/>
              <a:sym typeface="+mn-ea"/>
            </a:endParaRPr>
          </a:p>
          <a:p>
            <a:pPr>
              <a:lnSpc>
                <a:spcPct val="150000"/>
              </a:lnSpc>
              <a:defRPr/>
            </a:pPr>
            <a:endParaRPr lang="zh-CN" altLang="en-US" sz="4400" b="1" dirty="0">
              <a:solidFill>
                <a:schemeClr val="tx1"/>
              </a:solidFill>
              <a:effectLst/>
              <a:latin typeface="楷体" panose="02010609060101010101" pitchFamily="49" charset="-122"/>
              <a:ea typeface="楷体" panose="02010609060101010101" pitchFamily="49" charset="-122"/>
              <a:cs typeface="楷体" panose="02010609060101010101" pitchFamily="49" charset="-122"/>
              <a:sym typeface="+mn-ea"/>
            </a:endParaRPr>
          </a:p>
          <a:p>
            <a:pPr>
              <a:lnSpc>
                <a:spcPct val="150000"/>
              </a:lnSpc>
              <a:defRPr/>
            </a:pPr>
            <a:r>
              <a:rPr lang="zh-CN" altLang="en-US" sz="4400" b="1" dirty="0">
                <a:solidFill>
                  <a:schemeClr val="tx1"/>
                </a:solidFill>
                <a:effectLst/>
                <a:latin typeface="楷体" panose="02010609060101010101" pitchFamily="49" charset="-122"/>
                <a:ea typeface="楷体" panose="02010609060101010101" pitchFamily="49" charset="-122"/>
                <a:cs typeface="楷体" panose="02010609060101010101" pitchFamily="49" charset="-122"/>
                <a:sym typeface="+mn-ea"/>
              </a:rPr>
              <a:t>金句积累：</a:t>
            </a:r>
            <a:r>
              <a:rPr lang="zh-CN" altLang="en-US" sz="4400" b="1" dirty="0">
                <a:solidFill>
                  <a:srgbClr val="FF0000"/>
                </a:solidFill>
                <a:effectLst/>
                <a:latin typeface="楷体" panose="02010609060101010101" pitchFamily="49" charset="-122"/>
                <a:ea typeface="楷体" panose="02010609060101010101" pitchFamily="49" charset="-122"/>
                <a:cs typeface="楷体" panose="02010609060101010101" pitchFamily="49" charset="-122"/>
                <a:sym typeface="+mn-ea"/>
              </a:rPr>
              <a:t>天下兴亡，匹夫有责</a:t>
            </a:r>
            <a:endParaRPr lang="zh-CN" altLang="en-US" sz="4400" b="1" dirty="0">
              <a:solidFill>
                <a:srgbClr val="FF0000"/>
              </a:solidFill>
              <a:effectLst/>
              <a:latin typeface="楷体" panose="02010609060101010101" pitchFamily="49" charset="-122"/>
              <a:ea typeface="楷体" panose="02010609060101010101" pitchFamily="49" charset="-122"/>
              <a:cs typeface="楷体" panose="02010609060101010101" pitchFamily="49" charset="-122"/>
              <a:sym typeface="+mn-ea"/>
            </a:endParaRPr>
          </a:p>
          <a:p>
            <a:pPr>
              <a:lnSpc>
                <a:spcPct val="150000"/>
              </a:lnSpc>
              <a:defRPr/>
            </a:pPr>
            <a:endParaRPr lang="zh-CN" altLang="en-US" sz="4400" b="1" dirty="0">
              <a:solidFill>
                <a:schemeClr val="tx1"/>
              </a:solidFill>
              <a:effectLst/>
              <a:latin typeface="楷体" panose="02010609060101010101" pitchFamily="49" charset="-122"/>
              <a:ea typeface="楷体" panose="02010609060101010101" pitchFamily="49" charset="-122"/>
              <a:cs typeface="楷体" panose="02010609060101010101" pitchFamily="49" charset="-122"/>
              <a:sym typeface="+mn-ea"/>
            </a:endParaRPr>
          </a:p>
          <a:p>
            <a:pPr>
              <a:lnSpc>
                <a:spcPct val="150000"/>
              </a:lnSpc>
              <a:defRPr/>
            </a:pPr>
            <a:endParaRPr lang="zh-CN" altLang="en-US" sz="4400" b="1" dirty="0">
              <a:solidFill>
                <a:srgbClr val="FF0000"/>
              </a:solidFill>
              <a:effectLst/>
              <a:latin typeface="楷体" panose="02010609060101010101" pitchFamily="49" charset="-122"/>
              <a:ea typeface="楷体" panose="02010609060101010101" pitchFamily="49" charset="-122"/>
              <a:cs typeface="楷体" panose="02010609060101010101" pitchFamily="49" charset="-122"/>
              <a:sym typeface="+mn-ea"/>
            </a:endParaRPr>
          </a:p>
        </p:txBody>
      </p:sp>
      <p:pic>
        <p:nvPicPr>
          <p:cNvPr id="5" name="图片 4" descr="竖线"/>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a:off x="16421100" y="2526030"/>
            <a:ext cx="914400" cy="10922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958215" y="1326515"/>
            <a:ext cx="13545820" cy="1198880"/>
          </a:xfrm>
          <a:prstGeom prst="rect">
            <a:avLst/>
          </a:prstGeom>
          <a:noFill/>
        </p:spPr>
        <p:txBody>
          <a:bodyPr wrap="square" rtlCol="0">
            <a:spAutoFit/>
          </a:bodyPr>
          <a:lstStyle/>
          <a:p>
            <a:pPr indent="0">
              <a:buFont typeface="Wingdings" panose="05000000000000000000" pitchFamily="2" charset="2"/>
              <a:buNone/>
            </a:pPr>
            <a:r>
              <a:rPr lang="zh-CN" altLang="en-US" sz="7200" b="1" dirty="0">
                <a:latin typeface="微软雅黑" panose="020B0503020204020204" charset="-122"/>
                <a:ea typeface="微软雅黑" panose="020B0503020204020204" charset="-122"/>
                <a:sym typeface="+mn-ea"/>
              </a:rPr>
              <a:t>官媒热评必读</a:t>
            </a:r>
            <a:r>
              <a:rPr lang="en-US" altLang="zh-CN" sz="7200" b="1" dirty="0">
                <a:latin typeface="微软雅黑" panose="020B0503020204020204" charset="-122"/>
                <a:ea typeface="微软雅黑" panose="020B0503020204020204" charset="-122"/>
                <a:sym typeface="+mn-ea"/>
              </a:rPr>
              <a:t>——</a:t>
            </a:r>
            <a:r>
              <a:rPr lang="en-US" altLang="zh-CN" sz="7200" b="1" dirty="0">
                <a:latin typeface="微软雅黑" panose="020B0503020204020204" charset="-122"/>
                <a:ea typeface="微软雅黑" panose="020B0503020204020204" charset="-122"/>
                <a:sym typeface="+mn-ea"/>
              </a:rPr>
              <a:t>7.7</a:t>
            </a:r>
            <a:r>
              <a:rPr lang="zh-CN" altLang="en-US" sz="7200" b="1" dirty="0">
                <a:latin typeface="微软雅黑" panose="020B0503020204020204" charset="-122"/>
                <a:ea typeface="微软雅黑" panose="020B0503020204020204" charset="-122"/>
                <a:sym typeface="+mn-ea"/>
              </a:rPr>
              <a:t>抗战精神</a:t>
            </a:r>
            <a:endParaRPr lang="zh-CN" altLang="en-US" sz="7200" b="1" dirty="0">
              <a:latin typeface="微软雅黑" panose="020B0503020204020204" charset="-122"/>
              <a:ea typeface="微软雅黑" panose="020B0503020204020204" charset="-122"/>
              <a:sym typeface="+mn-ea"/>
            </a:endParaRPr>
          </a:p>
        </p:txBody>
      </p:sp>
      <p:sp>
        <p:nvSpPr>
          <p:cNvPr id="3" name="文本框 2"/>
          <p:cNvSpPr txBox="1"/>
          <p:nvPr/>
        </p:nvSpPr>
        <p:spPr>
          <a:xfrm>
            <a:off x="958215" y="2525395"/>
            <a:ext cx="15468600" cy="9648190"/>
          </a:xfrm>
          <a:prstGeom prst="rect">
            <a:avLst/>
          </a:prstGeom>
          <a:noFill/>
        </p:spPr>
        <p:txBody>
          <a:bodyPr wrap="square">
            <a:spAutoFit/>
          </a:bodyPr>
          <a:lstStyle>
            <a:defPPr>
              <a:defRPr lang="en-US"/>
            </a:defPPr>
            <a:lvl1pPr marL="17145" algn="just">
              <a:defRPr b="1" u="none">
                <a:latin typeface="宋体" panose="02010600030101010101" pitchFamily="2" charset="-122"/>
              </a:defRPr>
            </a:lvl1pPr>
          </a:lstStyle>
          <a:p>
            <a:pPr algn="l">
              <a:lnSpc>
                <a:spcPct val="150000"/>
              </a:lnSpc>
              <a:defRPr/>
            </a:pPr>
            <a:r>
              <a:rPr lang="en-US" altLang="zh-CN" sz="5400" b="1" dirty="0">
                <a:solidFill>
                  <a:schemeClr val="tx1"/>
                </a:solidFill>
                <a:effectLst/>
                <a:latin typeface="微软雅黑" panose="020B0503020204020204" charset="-122"/>
                <a:ea typeface="微软雅黑" panose="020B0503020204020204" charset="-122"/>
                <a:cs typeface="宋体" panose="02010600030101010101" pitchFamily="2" charset="-122"/>
                <a:sym typeface="+mn-ea"/>
              </a:rPr>
              <a:t>   </a:t>
            </a:r>
            <a:r>
              <a:rPr lang="zh-CN" altLang="en-US" sz="5400" b="1" dirty="0">
                <a:solidFill>
                  <a:schemeClr val="tx1"/>
                </a:solidFill>
                <a:effectLst/>
                <a:latin typeface="微软雅黑" panose="020B0503020204020204" charset="-122"/>
                <a:ea typeface="微软雅黑" panose="020B0503020204020204" charset="-122"/>
                <a:cs typeface="宋体" panose="02010600030101010101" pitchFamily="2" charset="-122"/>
                <a:sym typeface="+mn-ea"/>
              </a:rPr>
              <a:t>　</a:t>
            </a:r>
            <a:r>
              <a:rPr lang="en-US" altLang="zh-CN" sz="5400" b="1" dirty="0">
                <a:solidFill>
                  <a:schemeClr val="tx1"/>
                </a:solidFill>
                <a:effectLst/>
                <a:latin typeface="微软雅黑" panose="020B0503020204020204" charset="-122"/>
                <a:ea typeface="微软雅黑" panose="020B0503020204020204" charset="-122"/>
                <a:cs typeface="宋体" panose="02010600030101010101" pitchFamily="2" charset="-122"/>
                <a:sym typeface="+mn-ea"/>
              </a:rPr>
              <a:t> </a:t>
            </a:r>
            <a:r>
              <a:rPr lang="zh-CN" altLang="en-US" sz="5400" b="1" dirty="0">
                <a:solidFill>
                  <a:schemeClr val="tx1"/>
                </a:solidFill>
                <a:effectLst/>
                <a:latin typeface="微软雅黑" panose="020B0503020204020204" charset="-122"/>
                <a:ea typeface="微软雅黑" panose="020B0503020204020204" charset="-122"/>
                <a:cs typeface="宋体" panose="02010600030101010101" pitchFamily="2" charset="-122"/>
                <a:sym typeface="+mn-ea"/>
              </a:rPr>
              <a:t>二、视死如归、宁死不屈的民族气节（</a:t>
            </a:r>
            <a:r>
              <a:rPr lang="zh-CN" altLang="en-US" sz="5400" b="1" dirty="0">
                <a:solidFill>
                  <a:schemeClr val="tx1"/>
                </a:solidFill>
                <a:effectLst/>
                <a:latin typeface="微软雅黑" panose="020B0503020204020204" charset="-122"/>
                <a:ea typeface="微软雅黑" panose="020B0503020204020204" charset="-122"/>
                <a:cs typeface="宋体" panose="02010600030101010101" pitchFamily="2" charset="-122"/>
                <a:sym typeface="+mn-ea"/>
              </a:rPr>
              <a:t>节选）</a:t>
            </a:r>
            <a:endParaRPr lang="zh-CN" altLang="en-US" sz="5400" b="1" dirty="0">
              <a:solidFill>
                <a:schemeClr val="tx1"/>
              </a:solidFill>
              <a:effectLst/>
              <a:latin typeface="微软雅黑" panose="020B0503020204020204" charset="-122"/>
              <a:ea typeface="微软雅黑" panose="020B0503020204020204" charset="-122"/>
              <a:cs typeface="宋体" panose="02010600030101010101" pitchFamily="2" charset="-122"/>
              <a:sym typeface="+mn-ea"/>
            </a:endParaRPr>
          </a:p>
          <a:p>
            <a:pPr algn="l">
              <a:lnSpc>
                <a:spcPct val="150000"/>
              </a:lnSpc>
              <a:defRPr/>
            </a:pPr>
            <a:r>
              <a:rPr lang="zh-CN" altLang="en-US" sz="4000" b="1" dirty="0">
                <a:solidFill>
                  <a:schemeClr val="tx1"/>
                </a:solidFill>
                <a:effectLst/>
                <a:latin typeface="微软雅黑" panose="020B0503020204020204" charset="-122"/>
                <a:ea typeface="微软雅黑" panose="020B0503020204020204" charset="-122"/>
                <a:cs typeface="宋体" panose="02010600030101010101" pitchFamily="2" charset="-122"/>
                <a:sym typeface="+mn-ea"/>
              </a:rPr>
              <a:t>　　上海苏州河畔，一面密布炮弹孔和枪弹孔的巨大墙体，铭刻着历史的伤痕</a:t>
            </a:r>
            <a:r>
              <a:rPr lang="en-US" altLang="zh-CN" sz="4000" b="1" dirty="0">
                <a:solidFill>
                  <a:schemeClr val="tx1"/>
                </a:solidFill>
                <a:effectLst/>
                <a:latin typeface="微软雅黑" panose="020B0503020204020204" charset="-122"/>
                <a:ea typeface="微软雅黑" panose="020B0503020204020204" charset="-122"/>
                <a:cs typeface="宋体" panose="02010600030101010101" pitchFamily="2" charset="-122"/>
                <a:sym typeface="+mn-ea"/>
              </a:rPr>
              <a:t>——1937</a:t>
            </a:r>
            <a:r>
              <a:rPr lang="zh-CN" altLang="en-US" sz="4000" b="1" dirty="0">
                <a:solidFill>
                  <a:schemeClr val="tx1"/>
                </a:solidFill>
                <a:effectLst/>
                <a:latin typeface="微软雅黑" panose="020B0503020204020204" charset="-122"/>
                <a:ea typeface="微软雅黑" panose="020B0503020204020204" charset="-122"/>
                <a:cs typeface="宋体" panose="02010600030101010101" pitchFamily="2" charset="-122"/>
                <a:sym typeface="+mn-ea"/>
              </a:rPr>
              <a:t>年，</a:t>
            </a:r>
            <a:r>
              <a:rPr lang="en-US" altLang="zh-CN" sz="4000" b="1" dirty="0">
                <a:solidFill>
                  <a:schemeClr val="tx1"/>
                </a:solidFill>
                <a:effectLst/>
                <a:latin typeface="微软雅黑" panose="020B0503020204020204" charset="-122"/>
                <a:ea typeface="微软雅黑" panose="020B0503020204020204" charset="-122"/>
                <a:cs typeface="宋体" panose="02010600030101010101" pitchFamily="2" charset="-122"/>
                <a:sym typeface="+mn-ea"/>
              </a:rPr>
              <a:t>“</a:t>
            </a:r>
            <a:r>
              <a:rPr lang="zh-CN" altLang="en-US" sz="4000" b="1" dirty="0">
                <a:solidFill>
                  <a:schemeClr val="tx1"/>
                </a:solidFill>
                <a:effectLst/>
                <a:latin typeface="微软雅黑" panose="020B0503020204020204" charset="-122"/>
                <a:ea typeface="微软雅黑" panose="020B0503020204020204" charset="-122"/>
                <a:cs typeface="宋体" panose="02010600030101010101" pitchFamily="2" charset="-122"/>
                <a:sym typeface="+mn-ea"/>
              </a:rPr>
              <a:t>八一三</a:t>
            </a:r>
            <a:r>
              <a:rPr lang="en-US" altLang="zh-CN" sz="4000" b="1" dirty="0">
                <a:solidFill>
                  <a:schemeClr val="tx1"/>
                </a:solidFill>
                <a:effectLst/>
                <a:latin typeface="微软雅黑" panose="020B0503020204020204" charset="-122"/>
                <a:ea typeface="微软雅黑" panose="020B0503020204020204" charset="-122"/>
                <a:cs typeface="宋体" panose="02010600030101010101" pitchFamily="2" charset="-122"/>
                <a:sym typeface="+mn-ea"/>
              </a:rPr>
              <a:t>”</a:t>
            </a:r>
            <a:r>
              <a:rPr lang="zh-CN" altLang="en-US" sz="4000" b="1" dirty="0">
                <a:solidFill>
                  <a:schemeClr val="tx1"/>
                </a:solidFill>
                <a:effectLst/>
                <a:latin typeface="微软雅黑" panose="020B0503020204020204" charset="-122"/>
                <a:ea typeface="微软雅黑" panose="020B0503020204020204" charset="-122"/>
                <a:cs typeface="宋体" panose="02010600030101010101" pitchFamily="2" charset="-122"/>
                <a:sym typeface="+mn-ea"/>
              </a:rPr>
              <a:t>淞沪会战中，第</a:t>
            </a:r>
            <a:r>
              <a:rPr lang="en-US" altLang="zh-CN" sz="4000" b="1" dirty="0">
                <a:solidFill>
                  <a:schemeClr val="tx1"/>
                </a:solidFill>
                <a:effectLst/>
                <a:latin typeface="微软雅黑" panose="020B0503020204020204" charset="-122"/>
                <a:ea typeface="微软雅黑" panose="020B0503020204020204" charset="-122"/>
                <a:cs typeface="宋体" panose="02010600030101010101" pitchFamily="2" charset="-122"/>
                <a:sym typeface="+mn-ea"/>
              </a:rPr>
              <a:t>88</a:t>
            </a:r>
            <a:r>
              <a:rPr lang="zh-CN" altLang="en-US" sz="4000" b="1" dirty="0">
                <a:solidFill>
                  <a:schemeClr val="tx1"/>
                </a:solidFill>
                <a:effectLst/>
                <a:latin typeface="微软雅黑" panose="020B0503020204020204" charset="-122"/>
                <a:ea typeface="微软雅黑" panose="020B0503020204020204" charset="-122"/>
                <a:cs typeface="宋体" panose="02010600030101010101" pitchFamily="2" charset="-122"/>
                <a:sym typeface="+mn-ea"/>
              </a:rPr>
              <a:t>师</a:t>
            </a:r>
            <a:r>
              <a:rPr lang="en-US" altLang="zh-CN" sz="4000" b="1" dirty="0">
                <a:solidFill>
                  <a:schemeClr val="tx1"/>
                </a:solidFill>
                <a:effectLst/>
                <a:latin typeface="微软雅黑" panose="020B0503020204020204" charset="-122"/>
                <a:ea typeface="微软雅黑" panose="020B0503020204020204" charset="-122"/>
                <a:cs typeface="宋体" panose="02010600030101010101" pitchFamily="2" charset="-122"/>
                <a:sym typeface="+mn-ea"/>
              </a:rPr>
              <a:t>524</a:t>
            </a:r>
            <a:r>
              <a:rPr lang="zh-CN" altLang="en-US" sz="4000" b="1" dirty="0">
                <a:solidFill>
                  <a:schemeClr val="tx1"/>
                </a:solidFill>
                <a:effectLst/>
                <a:latin typeface="微软雅黑" panose="020B0503020204020204" charset="-122"/>
                <a:ea typeface="微软雅黑" panose="020B0503020204020204" charset="-122"/>
                <a:cs typeface="宋体" panose="02010600030101010101" pitchFamily="2" charset="-122"/>
                <a:sym typeface="+mn-ea"/>
              </a:rPr>
              <a:t>团团附谢晋元带领</a:t>
            </a:r>
            <a:r>
              <a:rPr lang="en-US" altLang="zh-CN" sz="4000" b="1" dirty="0">
                <a:solidFill>
                  <a:schemeClr val="tx1"/>
                </a:solidFill>
                <a:effectLst/>
                <a:latin typeface="微软雅黑" panose="020B0503020204020204" charset="-122"/>
                <a:ea typeface="微软雅黑" panose="020B0503020204020204" charset="-122"/>
                <a:cs typeface="宋体" panose="02010600030101010101" pitchFamily="2" charset="-122"/>
                <a:sym typeface="+mn-ea"/>
              </a:rPr>
              <a:t>400</a:t>
            </a:r>
            <a:r>
              <a:rPr lang="zh-CN" altLang="en-US" sz="4000" b="1" dirty="0">
                <a:solidFill>
                  <a:schemeClr val="tx1"/>
                </a:solidFill>
                <a:effectLst/>
                <a:latin typeface="微软雅黑" panose="020B0503020204020204" charset="-122"/>
                <a:ea typeface="微软雅黑" panose="020B0503020204020204" charset="-122"/>
                <a:cs typeface="宋体" panose="02010600030101010101" pitchFamily="2" charset="-122"/>
                <a:sym typeface="+mn-ea"/>
              </a:rPr>
              <a:t>余人据守四行仓库。面对日本军队，</a:t>
            </a:r>
            <a:r>
              <a:rPr lang="en-US" altLang="zh-CN" sz="4000" b="1" dirty="0">
                <a:solidFill>
                  <a:schemeClr val="tx1"/>
                </a:solidFill>
                <a:effectLst/>
                <a:latin typeface="微软雅黑" panose="020B0503020204020204" charset="-122"/>
                <a:ea typeface="微软雅黑" panose="020B0503020204020204" charset="-122"/>
                <a:cs typeface="宋体" panose="02010600030101010101" pitchFamily="2" charset="-122"/>
                <a:sym typeface="+mn-ea"/>
              </a:rPr>
              <a:t>“</a:t>
            </a:r>
            <a:r>
              <a:rPr lang="zh-CN" altLang="en-US" sz="4000" b="1" dirty="0">
                <a:solidFill>
                  <a:schemeClr val="tx1"/>
                </a:solidFill>
                <a:effectLst/>
                <a:latin typeface="微软雅黑" panose="020B0503020204020204" charset="-122"/>
                <a:ea typeface="微软雅黑" panose="020B0503020204020204" charset="-122"/>
                <a:cs typeface="宋体" panose="02010600030101010101" pitchFamily="2" charset="-122"/>
                <a:sym typeface="+mn-ea"/>
              </a:rPr>
              <a:t>八百壮士</a:t>
            </a:r>
            <a:r>
              <a:rPr lang="en-US" altLang="zh-CN" sz="4000" b="1" dirty="0">
                <a:solidFill>
                  <a:schemeClr val="tx1"/>
                </a:solidFill>
                <a:effectLst/>
                <a:latin typeface="微软雅黑" panose="020B0503020204020204" charset="-122"/>
                <a:ea typeface="微软雅黑" panose="020B0503020204020204" charset="-122"/>
                <a:cs typeface="宋体" panose="02010600030101010101" pitchFamily="2" charset="-122"/>
                <a:sym typeface="+mn-ea"/>
              </a:rPr>
              <a:t>”</a:t>
            </a:r>
            <a:r>
              <a:rPr lang="zh-CN" altLang="en-US" sz="4000" b="1" dirty="0">
                <a:solidFill>
                  <a:schemeClr val="tx1"/>
                </a:solidFill>
                <a:effectLst/>
                <a:latin typeface="微软雅黑" panose="020B0503020204020204" charset="-122"/>
                <a:ea typeface="微软雅黑" panose="020B0503020204020204" charset="-122"/>
                <a:cs typeface="宋体" panose="02010600030101010101" pitchFamily="2" charset="-122"/>
                <a:sym typeface="+mn-ea"/>
              </a:rPr>
              <a:t>孤军奋战</a:t>
            </a:r>
            <a:r>
              <a:rPr lang="en-US" altLang="zh-CN" sz="4000" b="1" dirty="0">
                <a:solidFill>
                  <a:schemeClr val="tx1"/>
                </a:solidFill>
                <a:effectLst/>
                <a:latin typeface="微软雅黑" panose="020B0503020204020204" charset="-122"/>
                <a:ea typeface="微软雅黑" panose="020B0503020204020204" charset="-122"/>
                <a:cs typeface="宋体" panose="02010600030101010101" pitchFamily="2" charset="-122"/>
                <a:sym typeface="+mn-ea"/>
              </a:rPr>
              <a:t>4</a:t>
            </a:r>
            <a:r>
              <a:rPr lang="zh-CN" altLang="en-US" sz="4000" b="1" dirty="0">
                <a:solidFill>
                  <a:schemeClr val="tx1"/>
                </a:solidFill>
                <a:effectLst/>
                <a:latin typeface="微软雅黑" panose="020B0503020204020204" charset="-122"/>
                <a:ea typeface="微软雅黑" panose="020B0503020204020204" charset="-122"/>
                <a:cs typeface="宋体" panose="02010600030101010101" pitchFamily="2" charset="-122"/>
                <a:sym typeface="+mn-ea"/>
              </a:rPr>
              <a:t>昼夜，直至接到撤退命令，才冲出重围。</a:t>
            </a:r>
            <a:endParaRPr lang="zh-CN" altLang="en-US" sz="4000" b="1" dirty="0">
              <a:solidFill>
                <a:schemeClr val="tx1"/>
              </a:solidFill>
              <a:effectLst/>
              <a:latin typeface="微软雅黑" panose="020B0503020204020204" charset="-122"/>
              <a:ea typeface="微软雅黑" panose="020B0503020204020204" charset="-122"/>
              <a:cs typeface="宋体" panose="02010600030101010101" pitchFamily="2" charset="-122"/>
              <a:sym typeface="+mn-ea"/>
            </a:endParaRPr>
          </a:p>
          <a:p>
            <a:pPr algn="l">
              <a:lnSpc>
                <a:spcPct val="150000"/>
              </a:lnSpc>
              <a:defRPr/>
            </a:pPr>
            <a:r>
              <a:rPr lang="zh-CN" altLang="en-US" sz="4000" b="1" dirty="0">
                <a:solidFill>
                  <a:schemeClr val="tx1"/>
                </a:solidFill>
                <a:effectLst/>
                <a:latin typeface="微软雅黑" panose="020B0503020204020204" charset="-122"/>
                <a:ea typeface="微软雅黑" panose="020B0503020204020204" charset="-122"/>
                <a:cs typeface="宋体" panose="02010600030101010101" pitchFamily="2" charset="-122"/>
                <a:sym typeface="+mn-ea"/>
              </a:rPr>
              <a:t>。。。</a:t>
            </a:r>
            <a:endParaRPr lang="zh-CN" altLang="en-US" sz="4000" b="1" dirty="0">
              <a:solidFill>
                <a:schemeClr val="tx1"/>
              </a:solidFill>
              <a:effectLst/>
              <a:latin typeface="微软雅黑" panose="020B0503020204020204" charset="-122"/>
              <a:ea typeface="微软雅黑" panose="020B0503020204020204" charset="-122"/>
              <a:cs typeface="宋体" panose="02010600030101010101" pitchFamily="2" charset="-122"/>
              <a:sym typeface="+mn-ea"/>
            </a:endParaRPr>
          </a:p>
          <a:p>
            <a:pPr algn="l">
              <a:lnSpc>
                <a:spcPct val="150000"/>
              </a:lnSpc>
              <a:defRPr/>
            </a:pPr>
            <a:r>
              <a:rPr lang="zh-CN" altLang="en-US" sz="4000" b="1" dirty="0">
                <a:solidFill>
                  <a:schemeClr val="tx1"/>
                </a:solidFill>
                <a:effectLst/>
                <a:latin typeface="微软雅黑" panose="020B0503020204020204" charset="-122"/>
                <a:ea typeface="微软雅黑" panose="020B0503020204020204" charset="-122"/>
                <a:cs typeface="宋体" panose="02010600030101010101" pitchFamily="2" charset="-122"/>
                <a:sym typeface="+mn-ea"/>
              </a:rPr>
              <a:t> </a:t>
            </a:r>
            <a:r>
              <a:rPr lang="en-US" altLang="zh-CN" sz="4000" b="1" dirty="0">
                <a:solidFill>
                  <a:schemeClr val="tx1"/>
                </a:solidFill>
                <a:effectLst/>
                <a:latin typeface="微软雅黑" panose="020B0503020204020204" charset="-122"/>
                <a:ea typeface="微软雅黑" panose="020B0503020204020204" charset="-122"/>
                <a:cs typeface="宋体" panose="02010600030101010101" pitchFamily="2" charset="-122"/>
                <a:sym typeface="+mn-ea"/>
              </a:rPr>
              <a:t>      </a:t>
            </a:r>
            <a:r>
              <a:rPr lang="zh-CN" altLang="en-US" sz="4000" b="1" dirty="0">
                <a:solidFill>
                  <a:schemeClr val="tx1"/>
                </a:solidFill>
                <a:effectLst/>
                <a:latin typeface="微软雅黑" panose="020B0503020204020204" charset="-122"/>
                <a:ea typeface="微软雅黑" panose="020B0503020204020204" charset="-122"/>
                <a:cs typeface="宋体" panose="02010600030101010101" pitchFamily="2" charset="-122"/>
                <a:sym typeface="+mn-ea"/>
              </a:rPr>
              <a:t>天地英雄气，千秋尚凛然。民族气节是为了维护国家和民族尊严而永不屈服的精神品质和高尚追求，是源于对民族文化的认同、对国家命运的担当，是将个人生死置于民族大义之后的精神觉醒，是中华民族历经磨难却始终屹立的精神支柱。</a:t>
            </a:r>
            <a:endParaRPr lang="zh-CN" altLang="en-US" sz="4000" b="1" dirty="0">
              <a:solidFill>
                <a:schemeClr val="tx1"/>
              </a:solidFill>
              <a:effectLst/>
              <a:latin typeface="微软雅黑" panose="020B0503020204020204" charset="-122"/>
              <a:ea typeface="微软雅黑" panose="020B0503020204020204" charset="-122"/>
              <a:cs typeface="宋体" panose="02010600030101010101" pitchFamily="2" charset="-122"/>
              <a:sym typeface="+mn-ea"/>
            </a:endParaRPr>
          </a:p>
        </p:txBody>
      </p:sp>
      <p:sp>
        <p:nvSpPr>
          <p:cNvPr id="4" name="文本框 3"/>
          <p:cNvSpPr txBox="1"/>
          <p:nvPr/>
        </p:nvSpPr>
        <p:spPr>
          <a:xfrm>
            <a:off x="17299305" y="2525395"/>
            <a:ext cx="6518910" cy="12279630"/>
          </a:xfrm>
          <a:prstGeom prst="rect">
            <a:avLst/>
          </a:prstGeom>
          <a:noFill/>
        </p:spPr>
        <p:txBody>
          <a:bodyPr wrap="square">
            <a:spAutoFit/>
          </a:bodyPr>
          <a:lstStyle>
            <a:defPPr>
              <a:defRPr lang="en-US"/>
            </a:defPPr>
            <a:lvl1pPr marL="17145" algn="just">
              <a:defRPr b="1" u="none">
                <a:latin typeface="宋体" panose="02010600030101010101" pitchFamily="2" charset="-122"/>
              </a:defRPr>
            </a:lvl1pPr>
          </a:lstStyle>
          <a:p>
            <a:pPr algn="just">
              <a:lnSpc>
                <a:spcPct val="150000"/>
              </a:lnSpc>
              <a:buClrTx/>
              <a:buSzTx/>
              <a:buFontTx/>
              <a:defRPr/>
            </a:pPr>
            <a:r>
              <a:rPr lang="zh-CN" altLang="en-US" sz="4400" dirty="0">
                <a:effectLst/>
                <a:latin typeface="楷体" panose="02010609060101010101" pitchFamily="49" charset="-122"/>
                <a:ea typeface="楷体" panose="02010609060101010101" pitchFamily="49" charset="-122"/>
                <a:cs typeface="楷体" panose="02010609060101010101" pitchFamily="49" charset="-122"/>
                <a:sym typeface="+mn-ea"/>
              </a:rPr>
              <a:t>观点二：</a:t>
            </a:r>
            <a:r>
              <a:rPr lang="zh-CN" altLang="en-US" sz="4400" b="1" dirty="0">
                <a:solidFill>
                  <a:srgbClr val="FF0000"/>
                </a:solidFill>
                <a:effectLst/>
                <a:latin typeface="楷体" panose="02010609060101010101" pitchFamily="49" charset="-122"/>
                <a:ea typeface="楷体" panose="02010609060101010101" pitchFamily="49" charset="-122"/>
                <a:cs typeface="楷体" panose="02010609060101010101" pitchFamily="49" charset="-122"/>
                <a:sym typeface="+mn-ea"/>
              </a:rPr>
              <a:t>视死如归、宁死不屈的民族气节</a:t>
            </a:r>
            <a:endParaRPr lang="zh-CN" altLang="en-US" sz="4400" b="1" dirty="0">
              <a:solidFill>
                <a:srgbClr val="FF0000"/>
              </a:solidFill>
              <a:effectLst/>
              <a:latin typeface="楷体" panose="02010609060101010101" pitchFamily="49" charset="-122"/>
              <a:ea typeface="楷体" panose="02010609060101010101" pitchFamily="49" charset="-122"/>
              <a:cs typeface="楷体" panose="02010609060101010101" pitchFamily="49" charset="-122"/>
              <a:sym typeface="+mn-ea"/>
            </a:endParaRPr>
          </a:p>
          <a:p>
            <a:pPr>
              <a:lnSpc>
                <a:spcPct val="150000"/>
              </a:lnSpc>
              <a:defRPr/>
            </a:pPr>
            <a:endParaRPr lang="zh-CN" altLang="en-US" sz="4400" b="1" dirty="0">
              <a:solidFill>
                <a:schemeClr val="tx1"/>
              </a:solidFill>
              <a:effectLst/>
              <a:latin typeface="楷体" panose="02010609060101010101" pitchFamily="49" charset="-122"/>
              <a:ea typeface="楷体" panose="02010609060101010101" pitchFamily="49" charset="-122"/>
              <a:cs typeface="楷体" panose="02010609060101010101" pitchFamily="49" charset="-122"/>
              <a:sym typeface="+mn-ea"/>
            </a:endParaRPr>
          </a:p>
          <a:p>
            <a:pPr>
              <a:lnSpc>
                <a:spcPct val="150000"/>
              </a:lnSpc>
              <a:defRPr/>
            </a:pPr>
            <a:r>
              <a:rPr lang="zh-CN" altLang="en-US" sz="4400" dirty="0">
                <a:effectLst/>
                <a:latin typeface="楷体" panose="02010609060101010101" pitchFamily="49" charset="-122"/>
                <a:ea typeface="楷体" panose="02010609060101010101" pitchFamily="49" charset="-122"/>
                <a:cs typeface="楷体" panose="02010609060101010101" pitchFamily="49" charset="-122"/>
                <a:sym typeface="+mn-ea"/>
              </a:rPr>
              <a:t>案例积累：</a:t>
            </a:r>
            <a:r>
              <a:rPr lang="zh-CN" altLang="en-US" sz="4400" dirty="0">
                <a:solidFill>
                  <a:srgbClr val="FF0000"/>
                </a:solidFill>
                <a:effectLst/>
                <a:latin typeface="楷体" panose="02010609060101010101" pitchFamily="49" charset="-122"/>
                <a:ea typeface="楷体" panose="02010609060101010101" pitchFamily="49" charset="-122"/>
                <a:cs typeface="楷体" panose="02010609060101010101" pitchFamily="49" charset="-122"/>
                <a:sym typeface="+mn-ea"/>
              </a:rPr>
              <a:t>八百壮士守四</a:t>
            </a:r>
            <a:r>
              <a:rPr lang="zh-CN" altLang="en-US" sz="4400" dirty="0">
                <a:solidFill>
                  <a:srgbClr val="FF0000"/>
                </a:solidFill>
                <a:effectLst/>
                <a:latin typeface="楷体" panose="02010609060101010101" pitchFamily="49" charset="-122"/>
                <a:ea typeface="楷体" panose="02010609060101010101" pitchFamily="49" charset="-122"/>
                <a:cs typeface="楷体" panose="02010609060101010101" pitchFamily="49" charset="-122"/>
                <a:sym typeface="+mn-ea"/>
              </a:rPr>
              <a:t>行事迹</a:t>
            </a:r>
            <a:endParaRPr lang="zh-CN" altLang="en-US" sz="4400" b="1" dirty="0">
              <a:solidFill>
                <a:schemeClr val="tx1"/>
              </a:solidFill>
              <a:effectLst/>
              <a:latin typeface="楷体" panose="02010609060101010101" pitchFamily="49" charset="-122"/>
              <a:ea typeface="楷体" panose="02010609060101010101" pitchFamily="49" charset="-122"/>
              <a:cs typeface="楷体" panose="02010609060101010101" pitchFamily="49" charset="-122"/>
              <a:sym typeface="+mn-ea"/>
            </a:endParaRPr>
          </a:p>
          <a:p>
            <a:pPr>
              <a:lnSpc>
                <a:spcPct val="150000"/>
              </a:lnSpc>
              <a:defRPr/>
            </a:pPr>
            <a:endParaRPr lang="zh-CN" altLang="en-US" sz="4400" b="1" dirty="0">
              <a:solidFill>
                <a:schemeClr val="tx1"/>
              </a:solidFill>
              <a:effectLst/>
              <a:latin typeface="楷体" panose="02010609060101010101" pitchFamily="49" charset="-122"/>
              <a:ea typeface="楷体" panose="02010609060101010101" pitchFamily="49" charset="-122"/>
              <a:cs typeface="楷体" panose="02010609060101010101" pitchFamily="49" charset="-122"/>
              <a:sym typeface="+mn-ea"/>
            </a:endParaRPr>
          </a:p>
          <a:p>
            <a:pPr>
              <a:lnSpc>
                <a:spcPct val="150000"/>
              </a:lnSpc>
              <a:defRPr/>
            </a:pPr>
            <a:r>
              <a:rPr lang="zh-CN" altLang="en-US" sz="4400" dirty="0">
                <a:effectLst/>
                <a:latin typeface="楷体" panose="02010609060101010101" pitchFamily="49" charset="-122"/>
                <a:ea typeface="楷体" panose="02010609060101010101" pitchFamily="49" charset="-122"/>
                <a:cs typeface="楷体" panose="02010609060101010101" pitchFamily="49" charset="-122"/>
                <a:sym typeface="+mn-ea"/>
              </a:rPr>
              <a:t>金句积累：</a:t>
            </a:r>
            <a:r>
              <a:rPr lang="zh-CN" altLang="en-US" sz="4400" b="1" dirty="0">
                <a:solidFill>
                  <a:srgbClr val="FF0000"/>
                </a:solidFill>
                <a:effectLst/>
                <a:latin typeface="楷体" panose="02010609060101010101" pitchFamily="49" charset="-122"/>
                <a:ea typeface="楷体" panose="02010609060101010101" pitchFamily="49" charset="-122"/>
                <a:cs typeface="楷体" panose="02010609060101010101" pitchFamily="49" charset="-122"/>
                <a:sym typeface="+mn-ea"/>
              </a:rPr>
              <a:t>天地英雄气，千秋尚凛然。</a:t>
            </a:r>
            <a:endParaRPr lang="zh-CN" altLang="en-US" sz="4400" b="1" dirty="0">
              <a:solidFill>
                <a:srgbClr val="FF0000"/>
              </a:solidFill>
              <a:effectLst/>
              <a:latin typeface="楷体" panose="02010609060101010101" pitchFamily="49" charset="-122"/>
              <a:ea typeface="楷体" panose="02010609060101010101" pitchFamily="49" charset="-122"/>
              <a:cs typeface="楷体" panose="02010609060101010101" pitchFamily="49" charset="-122"/>
              <a:sym typeface="+mn-ea"/>
            </a:endParaRPr>
          </a:p>
          <a:p>
            <a:pPr>
              <a:lnSpc>
                <a:spcPct val="150000"/>
              </a:lnSpc>
              <a:defRPr/>
            </a:pPr>
            <a:endParaRPr lang="zh-CN" altLang="en-US" sz="4400" b="1" dirty="0">
              <a:solidFill>
                <a:schemeClr val="tx1"/>
              </a:solidFill>
              <a:effectLst/>
              <a:latin typeface="楷体" panose="02010609060101010101" pitchFamily="49" charset="-122"/>
              <a:ea typeface="楷体" panose="02010609060101010101" pitchFamily="49" charset="-122"/>
              <a:cs typeface="楷体" panose="02010609060101010101" pitchFamily="49" charset="-122"/>
              <a:sym typeface="+mn-ea"/>
            </a:endParaRPr>
          </a:p>
          <a:p>
            <a:pPr>
              <a:lnSpc>
                <a:spcPct val="150000"/>
              </a:lnSpc>
              <a:defRPr/>
            </a:pPr>
            <a:endParaRPr lang="zh-CN" altLang="en-US" sz="4400" b="1" dirty="0">
              <a:solidFill>
                <a:schemeClr val="tx1"/>
              </a:solidFill>
              <a:effectLst/>
              <a:latin typeface="楷体" panose="02010609060101010101" pitchFamily="49" charset="-122"/>
              <a:ea typeface="楷体" panose="02010609060101010101" pitchFamily="49" charset="-122"/>
              <a:cs typeface="楷体" panose="02010609060101010101" pitchFamily="49" charset="-122"/>
              <a:sym typeface="+mn-ea"/>
            </a:endParaRPr>
          </a:p>
          <a:p>
            <a:pPr>
              <a:lnSpc>
                <a:spcPct val="150000"/>
              </a:lnSpc>
              <a:defRPr/>
            </a:pPr>
            <a:endParaRPr lang="zh-CN" altLang="en-US" sz="4400" b="1" dirty="0">
              <a:solidFill>
                <a:schemeClr val="tx1"/>
              </a:solidFill>
              <a:effectLst/>
              <a:latin typeface="楷体" panose="02010609060101010101" pitchFamily="49" charset="-122"/>
              <a:ea typeface="楷体" panose="02010609060101010101" pitchFamily="49" charset="-122"/>
              <a:cs typeface="楷体" panose="02010609060101010101" pitchFamily="49" charset="-122"/>
              <a:sym typeface="+mn-ea"/>
            </a:endParaRPr>
          </a:p>
          <a:p>
            <a:pPr>
              <a:lnSpc>
                <a:spcPct val="150000"/>
              </a:lnSpc>
              <a:defRPr/>
            </a:pPr>
            <a:endParaRPr lang="zh-CN" altLang="en-US" sz="4400" b="1" dirty="0">
              <a:solidFill>
                <a:srgbClr val="FF0000"/>
              </a:solidFill>
              <a:effectLst/>
              <a:latin typeface="楷体" panose="02010609060101010101" pitchFamily="49" charset="-122"/>
              <a:ea typeface="楷体" panose="02010609060101010101" pitchFamily="49" charset="-122"/>
              <a:cs typeface="楷体" panose="02010609060101010101" pitchFamily="49" charset="-122"/>
              <a:sym typeface="+mn-ea"/>
            </a:endParaRPr>
          </a:p>
        </p:txBody>
      </p:sp>
      <p:pic>
        <p:nvPicPr>
          <p:cNvPr id="5" name="图片 4" descr="竖线"/>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a:off x="16421100" y="2526030"/>
            <a:ext cx="914400" cy="10922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958215" y="1326515"/>
            <a:ext cx="13545820" cy="1198880"/>
          </a:xfrm>
          <a:prstGeom prst="rect">
            <a:avLst/>
          </a:prstGeom>
          <a:noFill/>
        </p:spPr>
        <p:txBody>
          <a:bodyPr wrap="square" rtlCol="0">
            <a:spAutoFit/>
          </a:bodyPr>
          <a:lstStyle/>
          <a:p>
            <a:pPr indent="0">
              <a:buFont typeface="Wingdings" panose="05000000000000000000" pitchFamily="2" charset="2"/>
              <a:buNone/>
            </a:pPr>
            <a:r>
              <a:rPr lang="zh-CN" altLang="en-US" sz="7200" b="1" dirty="0">
                <a:latin typeface="微软雅黑" panose="020B0503020204020204" charset="-122"/>
                <a:ea typeface="微软雅黑" panose="020B0503020204020204" charset="-122"/>
                <a:sym typeface="+mn-ea"/>
              </a:rPr>
              <a:t>官媒热评必读</a:t>
            </a:r>
            <a:r>
              <a:rPr lang="en-US" altLang="zh-CN" sz="7200" b="1" dirty="0">
                <a:latin typeface="微软雅黑" panose="020B0503020204020204" charset="-122"/>
                <a:ea typeface="微软雅黑" panose="020B0503020204020204" charset="-122"/>
                <a:sym typeface="+mn-ea"/>
              </a:rPr>
              <a:t>——</a:t>
            </a:r>
            <a:r>
              <a:rPr lang="en-US" altLang="zh-CN" sz="7200" b="1" dirty="0">
                <a:latin typeface="微软雅黑" panose="020B0503020204020204" charset="-122"/>
                <a:ea typeface="微软雅黑" panose="020B0503020204020204" charset="-122"/>
                <a:sym typeface="+mn-ea"/>
              </a:rPr>
              <a:t>7.7</a:t>
            </a:r>
            <a:r>
              <a:rPr lang="zh-CN" altLang="en-US" sz="7200" b="1" dirty="0">
                <a:latin typeface="微软雅黑" panose="020B0503020204020204" charset="-122"/>
                <a:ea typeface="微软雅黑" panose="020B0503020204020204" charset="-122"/>
                <a:sym typeface="+mn-ea"/>
              </a:rPr>
              <a:t>抗战精神</a:t>
            </a:r>
            <a:endParaRPr lang="zh-CN" altLang="en-US" sz="7200" b="1" dirty="0">
              <a:latin typeface="微软雅黑" panose="020B0503020204020204" charset="-122"/>
              <a:ea typeface="微软雅黑" panose="020B0503020204020204" charset="-122"/>
              <a:sym typeface="+mn-ea"/>
            </a:endParaRPr>
          </a:p>
        </p:txBody>
      </p:sp>
      <p:sp>
        <p:nvSpPr>
          <p:cNvPr id="3" name="文本框 2"/>
          <p:cNvSpPr txBox="1"/>
          <p:nvPr/>
        </p:nvSpPr>
        <p:spPr>
          <a:xfrm>
            <a:off x="958215" y="2525395"/>
            <a:ext cx="15468600" cy="10571480"/>
          </a:xfrm>
          <a:prstGeom prst="rect">
            <a:avLst/>
          </a:prstGeom>
          <a:noFill/>
        </p:spPr>
        <p:txBody>
          <a:bodyPr wrap="square">
            <a:spAutoFit/>
          </a:bodyPr>
          <a:lstStyle>
            <a:defPPr>
              <a:defRPr lang="en-US"/>
            </a:defPPr>
            <a:lvl1pPr marL="17145" algn="just">
              <a:defRPr b="1" u="none">
                <a:latin typeface="宋体" panose="02010600030101010101" pitchFamily="2" charset="-122"/>
              </a:defRPr>
            </a:lvl1pPr>
          </a:lstStyle>
          <a:p>
            <a:pPr algn="l">
              <a:lnSpc>
                <a:spcPct val="150000"/>
              </a:lnSpc>
              <a:defRPr/>
            </a:pPr>
            <a:r>
              <a:rPr lang="en-US" altLang="zh-CN" sz="5400" b="1" dirty="0">
                <a:solidFill>
                  <a:schemeClr val="tx1"/>
                </a:solidFill>
                <a:effectLst/>
                <a:latin typeface="微软雅黑" panose="020B0503020204020204" charset="-122"/>
                <a:ea typeface="微软雅黑" panose="020B0503020204020204" charset="-122"/>
                <a:cs typeface="宋体" panose="02010600030101010101" pitchFamily="2" charset="-122"/>
                <a:sym typeface="+mn-ea"/>
              </a:rPr>
              <a:t>   </a:t>
            </a:r>
            <a:r>
              <a:rPr lang="zh-CN" altLang="en-US" sz="5400" b="1" dirty="0">
                <a:solidFill>
                  <a:schemeClr val="tx1"/>
                </a:solidFill>
                <a:effectLst/>
                <a:latin typeface="微软雅黑" panose="020B0503020204020204" charset="-122"/>
                <a:ea typeface="微软雅黑" panose="020B0503020204020204" charset="-122"/>
                <a:cs typeface="宋体" panose="02010600030101010101" pitchFamily="2" charset="-122"/>
                <a:sym typeface="+mn-ea"/>
              </a:rPr>
              <a:t>　</a:t>
            </a:r>
            <a:r>
              <a:rPr lang="en-US" altLang="zh-CN" sz="5400" b="1" dirty="0">
                <a:solidFill>
                  <a:schemeClr val="tx1"/>
                </a:solidFill>
                <a:effectLst/>
                <a:latin typeface="微软雅黑" panose="020B0503020204020204" charset="-122"/>
                <a:ea typeface="微软雅黑" panose="020B0503020204020204" charset="-122"/>
                <a:cs typeface="宋体" panose="02010600030101010101" pitchFamily="2" charset="-122"/>
                <a:sym typeface="+mn-ea"/>
              </a:rPr>
              <a:t> </a:t>
            </a:r>
            <a:r>
              <a:rPr lang="zh-CN" altLang="en-US" sz="5400" b="1" dirty="0">
                <a:solidFill>
                  <a:schemeClr val="tx1"/>
                </a:solidFill>
                <a:effectLst/>
                <a:latin typeface="微软雅黑" panose="020B0503020204020204" charset="-122"/>
                <a:ea typeface="微软雅黑" panose="020B0503020204020204" charset="-122"/>
                <a:cs typeface="宋体" panose="02010600030101010101" pitchFamily="2" charset="-122"/>
                <a:sym typeface="+mn-ea"/>
              </a:rPr>
              <a:t>三、不畏强暴、血战到底的英雄气概（节选）</a:t>
            </a:r>
            <a:endParaRPr lang="zh-CN" altLang="en-US" sz="5400" b="1" dirty="0">
              <a:solidFill>
                <a:schemeClr val="tx1"/>
              </a:solidFill>
              <a:effectLst/>
              <a:latin typeface="微软雅黑" panose="020B0503020204020204" charset="-122"/>
              <a:ea typeface="微软雅黑" panose="020B0503020204020204" charset="-122"/>
              <a:cs typeface="宋体" panose="02010600030101010101" pitchFamily="2" charset="-122"/>
              <a:sym typeface="+mn-ea"/>
            </a:endParaRPr>
          </a:p>
          <a:p>
            <a:pPr algn="l">
              <a:lnSpc>
                <a:spcPct val="150000"/>
              </a:lnSpc>
              <a:defRPr/>
            </a:pPr>
            <a:r>
              <a:rPr lang="en-US" altLang="zh-CN" sz="4000" b="1" dirty="0">
                <a:solidFill>
                  <a:schemeClr val="tx1"/>
                </a:solidFill>
                <a:effectLst/>
                <a:latin typeface="微软雅黑" panose="020B0503020204020204" charset="-122"/>
                <a:ea typeface="微软雅黑" panose="020B0503020204020204" charset="-122"/>
                <a:cs typeface="宋体" panose="02010600030101010101" pitchFamily="2" charset="-122"/>
                <a:sym typeface="+mn-ea"/>
              </a:rPr>
              <a:t>    </a:t>
            </a:r>
            <a:r>
              <a:rPr lang="zh-CN" altLang="en-US" sz="4000" b="1" dirty="0">
                <a:solidFill>
                  <a:schemeClr val="tx1"/>
                </a:solidFill>
                <a:effectLst/>
                <a:latin typeface="微软雅黑" panose="020B0503020204020204" charset="-122"/>
                <a:ea typeface="微软雅黑" panose="020B0503020204020204" charset="-122"/>
                <a:cs typeface="宋体" panose="02010600030101010101" pitchFamily="2" charset="-122"/>
                <a:sym typeface="+mn-ea"/>
              </a:rPr>
              <a:t>　</a:t>
            </a:r>
            <a:r>
              <a:rPr lang="en-US" altLang="zh-CN" sz="4000" b="1" dirty="0">
                <a:solidFill>
                  <a:schemeClr val="tx1"/>
                </a:solidFill>
                <a:effectLst/>
                <a:latin typeface="微软雅黑" panose="020B0503020204020204" charset="-122"/>
                <a:ea typeface="微软雅黑" panose="020B0503020204020204" charset="-122"/>
                <a:cs typeface="宋体" panose="02010600030101010101" pitchFamily="2" charset="-122"/>
                <a:sym typeface="+mn-ea"/>
              </a:rPr>
              <a:t>1937</a:t>
            </a:r>
            <a:r>
              <a:rPr lang="zh-CN" altLang="en-US" sz="4000" b="1" dirty="0">
                <a:solidFill>
                  <a:schemeClr val="tx1"/>
                </a:solidFill>
                <a:effectLst/>
                <a:latin typeface="微软雅黑" panose="020B0503020204020204" charset="-122"/>
                <a:ea typeface="微软雅黑" panose="020B0503020204020204" charset="-122"/>
                <a:cs typeface="宋体" panose="02010600030101010101" pitchFamily="2" charset="-122"/>
                <a:sym typeface="+mn-ea"/>
              </a:rPr>
              <a:t>年</a:t>
            </a:r>
            <a:r>
              <a:rPr lang="en-US" altLang="zh-CN" sz="4000" b="1" dirty="0">
                <a:solidFill>
                  <a:schemeClr val="tx1"/>
                </a:solidFill>
                <a:effectLst/>
                <a:latin typeface="微软雅黑" panose="020B0503020204020204" charset="-122"/>
                <a:ea typeface="微软雅黑" panose="020B0503020204020204" charset="-122"/>
                <a:cs typeface="宋体" panose="02010600030101010101" pitchFamily="2" charset="-122"/>
                <a:sym typeface="+mn-ea"/>
              </a:rPr>
              <a:t>9</a:t>
            </a:r>
            <a:r>
              <a:rPr lang="zh-CN" altLang="en-US" sz="4000" b="1" dirty="0">
                <a:solidFill>
                  <a:schemeClr val="tx1"/>
                </a:solidFill>
                <a:effectLst/>
                <a:latin typeface="微软雅黑" panose="020B0503020204020204" charset="-122"/>
                <a:ea typeface="微软雅黑" panose="020B0503020204020204" charset="-122"/>
                <a:cs typeface="宋体" panose="02010600030101010101" pitchFamily="2" charset="-122"/>
                <a:sym typeface="+mn-ea"/>
              </a:rPr>
              <a:t>月，日军沿平绥铁路大举西进，企图占领山西，控制整个华北。八路军</a:t>
            </a:r>
            <a:r>
              <a:rPr lang="en-US" altLang="zh-CN" sz="4000" b="1" dirty="0">
                <a:solidFill>
                  <a:schemeClr val="tx1"/>
                </a:solidFill>
                <a:effectLst/>
                <a:latin typeface="微软雅黑" panose="020B0503020204020204" charset="-122"/>
                <a:ea typeface="微软雅黑" panose="020B0503020204020204" charset="-122"/>
                <a:cs typeface="宋体" panose="02010600030101010101" pitchFamily="2" charset="-122"/>
                <a:sym typeface="+mn-ea"/>
              </a:rPr>
              <a:t>115</a:t>
            </a:r>
            <a:r>
              <a:rPr lang="zh-CN" altLang="en-US" sz="4000" b="1" dirty="0">
                <a:solidFill>
                  <a:schemeClr val="tx1"/>
                </a:solidFill>
                <a:effectLst/>
                <a:latin typeface="微软雅黑" panose="020B0503020204020204" charset="-122"/>
                <a:ea typeface="微软雅黑" panose="020B0503020204020204" charset="-122"/>
                <a:cs typeface="宋体" panose="02010600030101010101" pitchFamily="2" charset="-122"/>
                <a:sym typeface="+mn-ea"/>
              </a:rPr>
              <a:t>师临危受命，在平型关展开阻击。面对数倍兵力和装备精良的敌军，八路军将士凭借简陋武器和钢铁意志，奋勇拼杀</a:t>
            </a:r>
            <a:r>
              <a:rPr lang="en-US" altLang="zh-CN" sz="4000" b="1" dirty="0">
                <a:solidFill>
                  <a:schemeClr val="tx1"/>
                </a:solidFill>
                <a:effectLst/>
                <a:latin typeface="微软雅黑" panose="020B0503020204020204" charset="-122"/>
                <a:ea typeface="微软雅黑" panose="020B0503020204020204" charset="-122"/>
                <a:cs typeface="宋体" panose="02010600030101010101" pitchFamily="2" charset="-122"/>
                <a:sym typeface="+mn-ea"/>
              </a:rPr>
              <a:t>……</a:t>
            </a:r>
            <a:r>
              <a:rPr lang="zh-CN" altLang="en-US" sz="4000" b="1" dirty="0">
                <a:solidFill>
                  <a:schemeClr val="tx1"/>
                </a:solidFill>
                <a:effectLst/>
                <a:latin typeface="微软雅黑" panose="020B0503020204020204" charset="-122"/>
                <a:ea typeface="微软雅黑" panose="020B0503020204020204" charset="-122"/>
                <a:cs typeface="宋体" panose="02010600030101010101" pitchFamily="2" charset="-122"/>
                <a:sym typeface="+mn-ea"/>
              </a:rPr>
              <a:t>平型关大捷，打破了日军不可战胜的神话，极大振奋了全国军民的抗战信心。</a:t>
            </a:r>
            <a:endParaRPr lang="zh-CN" altLang="en-US" sz="4000" b="1" dirty="0">
              <a:solidFill>
                <a:schemeClr val="tx1"/>
              </a:solidFill>
              <a:effectLst/>
              <a:latin typeface="微软雅黑" panose="020B0503020204020204" charset="-122"/>
              <a:ea typeface="微软雅黑" panose="020B0503020204020204" charset="-122"/>
              <a:cs typeface="宋体" panose="02010600030101010101" pitchFamily="2" charset="-122"/>
              <a:sym typeface="+mn-ea"/>
            </a:endParaRPr>
          </a:p>
          <a:p>
            <a:pPr algn="l">
              <a:lnSpc>
                <a:spcPct val="150000"/>
              </a:lnSpc>
              <a:defRPr/>
            </a:pPr>
            <a:r>
              <a:rPr lang="zh-CN" altLang="en-US" sz="4000" b="1" dirty="0">
                <a:solidFill>
                  <a:schemeClr val="tx1"/>
                </a:solidFill>
                <a:effectLst/>
                <a:latin typeface="微软雅黑" panose="020B0503020204020204" charset="-122"/>
                <a:ea typeface="微软雅黑" panose="020B0503020204020204" charset="-122"/>
                <a:cs typeface="宋体" panose="02010600030101010101" pitchFamily="2" charset="-122"/>
                <a:sym typeface="+mn-ea"/>
              </a:rPr>
              <a:t>。。。</a:t>
            </a:r>
            <a:endParaRPr lang="zh-CN" altLang="en-US" sz="4000" b="1" dirty="0">
              <a:solidFill>
                <a:schemeClr val="tx1"/>
              </a:solidFill>
              <a:effectLst/>
              <a:latin typeface="微软雅黑" panose="020B0503020204020204" charset="-122"/>
              <a:ea typeface="微软雅黑" panose="020B0503020204020204" charset="-122"/>
              <a:cs typeface="宋体" panose="02010600030101010101" pitchFamily="2" charset="-122"/>
              <a:sym typeface="+mn-ea"/>
            </a:endParaRPr>
          </a:p>
          <a:p>
            <a:pPr algn="l">
              <a:lnSpc>
                <a:spcPct val="150000"/>
              </a:lnSpc>
              <a:defRPr/>
            </a:pPr>
            <a:r>
              <a:rPr lang="zh-CN" altLang="en-US" sz="4000" b="1" dirty="0">
                <a:solidFill>
                  <a:schemeClr val="tx1"/>
                </a:solidFill>
                <a:effectLst/>
                <a:latin typeface="微软雅黑" panose="020B0503020204020204" charset="-122"/>
                <a:ea typeface="微软雅黑" panose="020B0503020204020204" charset="-122"/>
                <a:cs typeface="宋体" panose="02010600030101010101" pitchFamily="2" charset="-122"/>
                <a:sym typeface="+mn-ea"/>
              </a:rPr>
              <a:t>　　</a:t>
            </a:r>
            <a:r>
              <a:rPr lang="en-US" altLang="zh-CN" sz="4000" b="1" dirty="0">
                <a:solidFill>
                  <a:schemeClr val="tx1"/>
                </a:solidFill>
                <a:effectLst/>
                <a:latin typeface="微软雅黑" panose="020B0503020204020204" charset="-122"/>
                <a:ea typeface="微软雅黑" panose="020B0503020204020204" charset="-122"/>
                <a:cs typeface="宋体" panose="02010600030101010101" pitchFamily="2" charset="-122"/>
                <a:sym typeface="+mn-ea"/>
              </a:rPr>
              <a:t>“</a:t>
            </a:r>
            <a:r>
              <a:rPr lang="zh-CN" altLang="en-US" sz="4000" b="1" dirty="0">
                <a:solidFill>
                  <a:schemeClr val="tx1"/>
                </a:solidFill>
                <a:effectLst/>
                <a:latin typeface="微软雅黑" panose="020B0503020204020204" charset="-122"/>
                <a:ea typeface="微软雅黑" panose="020B0503020204020204" charset="-122"/>
                <a:cs typeface="宋体" panose="02010600030101010101" pitchFamily="2" charset="-122"/>
                <a:sym typeface="+mn-ea"/>
              </a:rPr>
              <a:t>诚既勇兮又以武，终刚强兮不可凌。</a:t>
            </a:r>
            <a:r>
              <a:rPr lang="en-US" altLang="zh-CN" sz="4000" b="1" dirty="0">
                <a:solidFill>
                  <a:schemeClr val="tx1"/>
                </a:solidFill>
                <a:effectLst/>
                <a:latin typeface="微软雅黑" panose="020B0503020204020204" charset="-122"/>
                <a:ea typeface="微软雅黑" panose="020B0503020204020204" charset="-122"/>
                <a:cs typeface="宋体" panose="02010600030101010101" pitchFamily="2" charset="-122"/>
                <a:sym typeface="+mn-ea"/>
              </a:rPr>
              <a:t>”</a:t>
            </a:r>
            <a:r>
              <a:rPr lang="zh-CN" altLang="en-US" sz="4000" b="1" dirty="0">
                <a:solidFill>
                  <a:schemeClr val="tx1"/>
                </a:solidFill>
                <a:effectLst/>
                <a:latin typeface="微软雅黑" panose="020B0503020204020204" charset="-122"/>
                <a:ea typeface="微软雅黑" panose="020B0503020204020204" charset="-122"/>
                <a:cs typeface="宋体" panose="02010600030101010101" pitchFamily="2" charset="-122"/>
                <a:sym typeface="+mn-ea"/>
              </a:rPr>
              <a:t>从战略防御阶段的艰难阻遏，到相持阶段的坚韧周旋，直至全面反攻的雷霆迸发</a:t>
            </a:r>
            <a:r>
              <a:rPr lang="en-US" altLang="zh-CN" sz="4000" b="1" dirty="0">
                <a:solidFill>
                  <a:schemeClr val="tx1"/>
                </a:solidFill>
                <a:effectLst/>
                <a:latin typeface="微软雅黑" panose="020B0503020204020204" charset="-122"/>
                <a:ea typeface="微软雅黑" panose="020B0503020204020204" charset="-122"/>
                <a:cs typeface="宋体" panose="02010600030101010101" pitchFamily="2" charset="-122"/>
                <a:sym typeface="+mn-ea"/>
              </a:rPr>
              <a:t>……</a:t>
            </a:r>
            <a:r>
              <a:rPr lang="zh-CN" altLang="en-US" sz="4000" b="1" dirty="0">
                <a:solidFill>
                  <a:schemeClr val="tx1"/>
                </a:solidFill>
                <a:effectLst/>
                <a:latin typeface="微软雅黑" panose="020B0503020204020204" charset="-122"/>
                <a:ea typeface="微软雅黑" panose="020B0503020204020204" charset="-122"/>
                <a:cs typeface="宋体" panose="02010600030101010101" pitchFamily="2" charset="-122"/>
                <a:sym typeface="+mn-ea"/>
              </a:rPr>
              <a:t>在抗日战争的艰难岁月中，亿万国人同仇敌忾，无数将士慷慨赴死，用生命书写了一曲曲英雄赞歌。</a:t>
            </a:r>
            <a:endParaRPr lang="zh-CN" altLang="en-US" sz="4000" b="1" dirty="0">
              <a:solidFill>
                <a:schemeClr val="tx1"/>
              </a:solidFill>
              <a:effectLst/>
              <a:latin typeface="微软雅黑" panose="020B0503020204020204" charset="-122"/>
              <a:ea typeface="微软雅黑" panose="020B0503020204020204" charset="-122"/>
              <a:cs typeface="宋体" panose="02010600030101010101" pitchFamily="2" charset="-122"/>
              <a:sym typeface="+mn-ea"/>
            </a:endParaRPr>
          </a:p>
        </p:txBody>
      </p:sp>
      <p:sp>
        <p:nvSpPr>
          <p:cNvPr id="4" name="文本框 3"/>
          <p:cNvSpPr txBox="1"/>
          <p:nvPr/>
        </p:nvSpPr>
        <p:spPr>
          <a:xfrm>
            <a:off x="17299305" y="2525395"/>
            <a:ext cx="6518910" cy="11263630"/>
          </a:xfrm>
          <a:prstGeom prst="rect">
            <a:avLst/>
          </a:prstGeom>
          <a:noFill/>
        </p:spPr>
        <p:txBody>
          <a:bodyPr wrap="square">
            <a:spAutoFit/>
          </a:bodyPr>
          <a:lstStyle>
            <a:defPPr>
              <a:defRPr lang="en-US"/>
            </a:defPPr>
            <a:lvl1pPr marL="17145" algn="just">
              <a:defRPr b="1" u="none">
                <a:latin typeface="宋体" panose="02010600030101010101" pitchFamily="2" charset="-122"/>
              </a:defRPr>
            </a:lvl1pPr>
          </a:lstStyle>
          <a:p>
            <a:pPr algn="just">
              <a:lnSpc>
                <a:spcPct val="150000"/>
              </a:lnSpc>
              <a:buClrTx/>
              <a:buSzTx/>
              <a:buFontTx/>
              <a:defRPr/>
            </a:pPr>
            <a:r>
              <a:rPr lang="zh-CN" altLang="en-US" sz="4400" dirty="0">
                <a:effectLst/>
                <a:latin typeface="楷体" panose="02010609060101010101" pitchFamily="49" charset="-122"/>
                <a:ea typeface="楷体" panose="02010609060101010101" pitchFamily="49" charset="-122"/>
                <a:cs typeface="楷体" panose="02010609060101010101" pitchFamily="49" charset="-122"/>
                <a:sym typeface="+mn-ea"/>
              </a:rPr>
              <a:t>观点三：</a:t>
            </a:r>
            <a:r>
              <a:rPr lang="zh-CN" altLang="en-US" sz="4400" dirty="0">
                <a:solidFill>
                  <a:srgbClr val="FF0000"/>
                </a:solidFill>
                <a:effectLst/>
                <a:latin typeface="楷体" panose="02010609060101010101" pitchFamily="49" charset="-122"/>
                <a:ea typeface="楷体" panose="02010609060101010101" pitchFamily="49" charset="-122"/>
                <a:cs typeface="楷体" panose="02010609060101010101" pitchFamily="49" charset="-122"/>
                <a:sym typeface="+mn-ea"/>
              </a:rPr>
              <a:t>不畏强暴、血战到底的英雄气概</a:t>
            </a:r>
            <a:endParaRPr lang="zh-CN" altLang="en-US" sz="4400" b="1" dirty="0">
              <a:solidFill>
                <a:srgbClr val="FF0000"/>
              </a:solidFill>
              <a:effectLst/>
              <a:latin typeface="楷体" panose="02010609060101010101" pitchFamily="49" charset="-122"/>
              <a:ea typeface="楷体" panose="02010609060101010101" pitchFamily="49" charset="-122"/>
              <a:cs typeface="楷体" panose="02010609060101010101" pitchFamily="49" charset="-122"/>
              <a:sym typeface="+mn-ea"/>
            </a:endParaRPr>
          </a:p>
          <a:p>
            <a:pPr>
              <a:lnSpc>
                <a:spcPct val="150000"/>
              </a:lnSpc>
              <a:defRPr/>
            </a:pPr>
            <a:endParaRPr lang="zh-CN" altLang="en-US" sz="4400" b="1" dirty="0">
              <a:solidFill>
                <a:schemeClr val="tx1"/>
              </a:solidFill>
              <a:effectLst/>
              <a:latin typeface="楷体" panose="02010609060101010101" pitchFamily="49" charset="-122"/>
              <a:ea typeface="楷体" panose="02010609060101010101" pitchFamily="49" charset="-122"/>
              <a:cs typeface="楷体" panose="02010609060101010101" pitchFamily="49" charset="-122"/>
              <a:sym typeface="+mn-ea"/>
            </a:endParaRPr>
          </a:p>
          <a:p>
            <a:pPr>
              <a:lnSpc>
                <a:spcPct val="150000"/>
              </a:lnSpc>
              <a:defRPr/>
            </a:pPr>
            <a:r>
              <a:rPr lang="zh-CN" altLang="en-US" sz="4400" dirty="0">
                <a:effectLst/>
                <a:latin typeface="楷体" panose="02010609060101010101" pitchFamily="49" charset="-122"/>
                <a:ea typeface="楷体" panose="02010609060101010101" pitchFamily="49" charset="-122"/>
                <a:cs typeface="楷体" panose="02010609060101010101" pitchFamily="49" charset="-122"/>
                <a:sym typeface="+mn-ea"/>
              </a:rPr>
              <a:t>案例积累：</a:t>
            </a:r>
            <a:r>
              <a:rPr lang="zh-CN" altLang="en-US" sz="4400" dirty="0">
                <a:solidFill>
                  <a:srgbClr val="FF0000"/>
                </a:solidFill>
                <a:effectLst/>
                <a:latin typeface="楷体" panose="02010609060101010101" pitchFamily="49" charset="-122"/>
                <a:ea typeface="楷体" panose="02010609060101010101" pitchFamily="49" charset="-122"/>
                <a:cs typeface="楷体" panose="02010609060101010101" pitchFamily="49" charset="-122"/>
                <a:sym typeface="+mn-ea"/>
              </a:rPr>
              <a:t>平型关</a:t>
            </a:r>
            <a:r>
              <a:rPr lang="zh-CN" altLang="en-US" sz="4400" dirty="0">
                <a:solidFill>
                  <a:srgbClr val="FF0000"/>
                </a:solidFill>
                <a:effectLst/>
                <a:latin typeface="楷体" panose="02010609060101010101" pitchFamily="49" charset="-122"/>
                <a:ea typeface="楷体" panose="02010609060101010101" pitchFamily="49" charset="-122"/>
                <a:cs typeface="楷体" panose="02010609060101010101" pitchFamily="49" charset="-122"/>
                <a:sym typeface="+mn-ea"/>
              </a:rPr>
              <a:t>大捷事迹</a:t>
            </a:r>
            <a:endParaRPr lang="zh-CN" altLang="en-US" sz="4400" b="1" dirty="0">
              <a:solidFill>
                <a:schemeClr val="tx1"/>
              </a:solidFill>
              <a:effectLst/>
              <a:latin typeface="楷体" panose="02010609060101010101" pitchFamily="49" charset="-122"/>
              <a:ea typeface="楷体" panose="02010609060101010101" pitchFamily="49" charset="-122"/>
              <a:cs typeface="楷体" panose="02010609060101010101" pitchFamily="49" charset="-122"/>
              <a:sym typeface="+mn-ea"/>
            </a:endParaRPr>
          </a:p>
          <a:p>
            <a:pPr>
              <a:lnSpc>
                <a:spcPct val="150000"/>
              </a:lnSpc>
              <a:defRPr/>
            </a:pPr>
            <a:endParaRPr lang="zh-CN" altLang="en-US" sz="4400" b="1" dirty="0">
              <a:solidFill>
                <a:schemeClr val="tx1"/>
              </a:solidFill>
              <a:effectLst/>
              <a:latin typeface="楷体" panose="02010609060101010101" pitchFamily="49" charset="-122"/>
              <a:ea typeface="楷体" panose="02010609060101010101" pitchFamily="49" charset="-122"/>
              <a:cs typeface="楷体" panose="02010609060101010101" pitchFamily="49" charset="-122"/>
              <a:sym typeface="+mn-ea"/>
            </a:endParaRPr>
          </a:p>
          <a:p>
            <a:pPr>
              <a:lnSpc>
                <a:spcPct val="150000"/>
              </a:lnSpc>
              <a:defRPr/>
            </a:pPr>
            <a:r>
              <a:rPr lang="zh-CN" altLang="en-US" sz="4400" dirty="0">
                <a:effectLst/>
                <a:latin typeface="楷体" panose="02010609060101010101" pitchFamily="49" charset="-122"/>
                <a:ea typeface="楷体" panose="02010609060101010101" pitchFamily="49" charset="-122"/>
                <a:cs typeface="楷体" panose="02010609060101010101" pitchFamily="49" charset="-122"/>
                <a:sym typeface="+mn-ea"/>
              </a:rPr>
              <a:t>金句积累：</a:t>
            </a:r>
            <a:r>
              <a:rPr lang="zh-CN" altLang="en-US" sz="4400" b="1" dirty="0">
                <a:solidFill>
                  <a:srgbClr val="FF0000"/>
                </a:solidFill>
                <a:effectLst/>
                <a:latin typeface="楷体" panose="02010609060101010101" pitchFamily="49" charset="-122"/>
                <a:ea typeface="楷体" panose="02010609060101010101" pitchFamily="49" charset="-122"/>
                <a:cs typeface="楷体" panose="02010609060101010101" pitchFamily="49" charset="-122"/>
                <a:sym typeface="+mn-ea"/>
              </a:rPr>
              <a:t>诚既勇兮又以武，终刚强兮不可凌</a:t>
            </a:r>
            <a:endParaRPr lang="zh-CN" altLang="en-US" sz="4400" b="1" dirty="0">
              <a:solidFill>
                <a:srgbClr val="FF0000"/>
              </a:solidFill>
              <a:effectLst/>
              <a:latin typeface="楷体" panose="02010609060101010101" pitchFamily="49" charset="-122"/>
              <a:ea typeface="楷体" panose="02010609060101010101" pitchFamily="49" charset="-122"/>
              <a:cs typeface="楷体" panose="02010609060101010101" pitchFamily="49" charset="-122"/>
              <a:sym typeface="+mn-ea"/>
            </a:endParaRPr>
          </a:p>
          <a:p>
            <a:pPr>
              <a:lnSpc>
                <a:spcPct val="150000"/>
              </a:lnSpc>
              <a:defRPr/>
            </a:pPr>
            <a:endParaRPr lang="zh-CN" altLang="en-US" sz="4400" b="1" dirty="0">
              <a:solidFill>
                <a:schemeClr val="tx1"/>
              </a:solidFill>
              <a:effectLst/>
              <a:latin typeface="楷体" panose="02010609060101010101" pitchFamily="49" charset="-122"/>
              <a:ea typeface="楷体" panose="02010609060101010101" pitchFamily="49" charset="-122"/>
              <a:cs typeface="楷体" panose="02010609060101010101" pitchFamily="49" charset="-122"/>
              <a:sym typeface="+mn-ea"/>
            </a:endParaRPr>
          </a:p>
          <a:p>
            <a:pPr>
              <a:lnSpc>
                <a:spcPct val="150000"/>
              </a:lnSpc>
              <a:defRPr/>
            </a:pPr>
            <a:endParaRPr lang="zh-CN" altLang="en-US" sz="4400" b="1" dirty="0">
              <a:solidFill>
                <a:schemeClr val="tx1"/>
              </a:solidFill>
              <a:effectLst/>
              <a:latin typeface="楷体" panose="02010609060101010101" pitchFamily="49" charset="-122"/>
              <a:ea typeface="楷体" panose="02010609060101010101" pitchFamily="49" charset="-122"/>
              <a:cs typeface="楷体" panose="02010609060101010101" pitchFamily="49" charset="-122"/>
              <a:sym typeface="+mn-ea"/>
            </a:endParaRPr>
          </a:p>
          <a:p>
            <a:pPr>
              <a:lnSpc>
                <a:spcPct val="150000"/>
              </a:lnSpc>
              <a:defRPr/>
            </a:pPr>
            <a:endParaRPr lang="zh-CN" altLang="en-US" sz="4400" b="1" dirty="0">
              <a:solidFill>
                <a:srgbClr val="FF0000"/>
              </a:solidFill>
              <a:effectLst/>
              <a:latin typeface="楷体" panose="02010609060101010101" pitchFamily="49" charset="-122"/>
              <a:ea typeface="楷体" panose="02010609060101010101" pitchFamily="49" charset="-122"/>
              <a:cs typeface="楷体" panose="02010609060101010101" pitchFamily="49" charset="-122"/>
              <a:sym typeface="+mn-ea"/>
            </a:endParaRPr>
          </a:p>
        </p:txBody>
      </p:sp>
      <p:pic>
        <p:nvPicPr>
          <p:cNvPr id="5" name="图片 4" descr="竖线"/>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a:off x="16421100" y="2526030"/>
            <a:ext cx="914400" cy="10922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958215" y="1326515"/>
            <a:ext cx="13545820" cy="1198880"/>
          </a:xfrm>
          <a:prstGeom prst="rect">
            <a:avLst/>
          </a:prstGeom>
          <a:noFill/>
        </p:spPr>
        <p:txBody>
          <a:bodyPr wrap="square" rtlCol="0">
            <a:spAutoFit/>
          </a:bodyPr>
          <a:lstStyle/>
          <a:p>
            <a:pPr indent="0">
              <a:buFont typeface="Wingdings" panose="05000000000000000000" pitchFamily="2" charset="2"/>
              <a:buNone/>
            </a:pPr>
            <a:r>
              <a:rPr lang="zh-CN" altLang="en-US" sz="7200" b="1" dirty="0">
                <a:latin typeface="微软雅黑" panose="020B0503020204020204" charset="-122"/>
                <a:ea typeface="微软雅黑" panose="020B0503020204020204" charset="-122"/>
                <a:sym typeface="+mn-ea"/>
              </a:rPr>
              <a:t>官媒热评必读</a:t>
            </a:r>
            <a:r>
              <a:rPr lang="en-US" altLang="zh-CN" sz="7200" b="1" dirty="0">
                <a:latin typeface="微软雅黑" panose="020B0503020204020204" charset="-122"/>
                <a:ea typeface="微软雅黑" panose="020B0503020204020204" charset="-122"/>
                <a:sym typeface="+mn-ea"/>
              </a:rPr>
              <a:t>——</a:t>
            </a:r>
            <a:r>
              <a:rPr lang="en-US" altLang="zh-CN" sz="7200" b="1" dirty="0">
                <a:latin typeface="微软雅黑" panose="020B0503020204020204" charset="-122"/>
                <a:ea typeface="微软雅黑" panose="020B0503020204020204" charset="-122"/>
                <a:sym typeface="+mn-ea"/>
              </a:rPr>
              <a:t>7.7</a:t>
            </a:r>
            <a:r>
              <a:rPr lang="zh-CN" altLang="en-US" sz="7200" b="1" dirty="0">
                <a:latin typeface="微软雅黑" panose="020B0503020204020204" charset="-122"/>
                <a:ea typeface="微软雅黑" panose="020B0503020204020204" charset="-122"/>
                <a:sym typeface="+mn-ea"/>
              </a:rPr>
              <a:t>抗战精神</a:t>
            </a:r>
            <a:endParaRPr lang="zh-CN" altLang="en-US" sz="7200" b="1" dirty="0">
              <a:latin typeface="微软雅黑" panose="020B0503020204020204" charset="-122"/>
              <a:ea typeface="微软雅黑" panose="020B0503020204020204" charset="-122"/>
              <a:sym typeface="+mn-ea"/>
            </a:endParaRPr>
          </a:p>
        </p:txBody>
      </p:sp>
      <p:sp>
        <p:nvSpPr>
          <p:cNvPr id="3" name="文本框 2"/>
          <p:cNvSpPr txBox="1"/>
          <p:nvPr/>
        </p:nvSpPr>
        <p:spPr>
          <a:xfrm>
            <a:off x="958215" y="2525395"/>
            <a:ext cx="15468600" cy="10478770"/>
          </a:xfrm>
          <a:prstGeom prst="rect">
            <a:avLst/>
          </a:prstGeom>
          <a:noFill/>
        </p:spPr>
        <p:txBody>
          <a:bodyPr wrap="square">
            <a:spAutoFit/>
          </a:bodyPr>
          <a:lstStyle>
            <a:defPPr>
              <a:defRPr lang="en-US"/>
            </a:defPPr>
            <a:lvl1pPr marL="17145" algn="just">
              <a:defRPr b="1" u="none">
                <a:latin typeface="宋体" panose="02010600030101010101" pitchFamily="2" charset="-122"/>
              </a:defRPr>
            </a:lvl1pPr>
          </a:lstStyle>
          <a:p>
            <a:pPr algn="l">
              <a:lnSpc>
                <a:spcPct val="150000"/>
              </a:lnSpc>
              <a:defRPr/>
            </a:pPr>
            <a:r>
              <a:rPr lang="en-US" altLang="zh-CN" sz="5400" b="1" dirty="0">
                <a:solidFill>
                  <a:schemeClr val="tx1"/>
                </a:solidFill>
                <a:effectLst/>
                <a:latin typeface="微软雅黑" panose="020B0503020204020204" charset="-122"/>
                <a:ea typeface="微软雅黑" panose="020B0503020204020204" charset="-122"/>
                <a:cs typeface="宋体" panose="02010600030101010101" pitchFamily="2" charset="-122"/>
                <a:sym typeface="+mn-ea"/>
              </a:rPr>
              <a:t>   </a:t>
            </a:r>
            <a:r>
              <a:rPr lang="zh-CN" altLang="en-US" sz="5400" b="1" dirty="0">
                <a:solidFill>
                  <a:schemeClr val="tx1"/>
                </a:solidFill>
                <a:effectLst/>
                <a:latin typeface="微软雅黑" panose="020B0503020204020204" charset="-122"/>
                <a:ea typeface="微软雅黑" panose="020B0503020204020204" charset="-122"/>
                <a:cs typeface="宋体" panose="02010600030101010101" pitchFamily="2" charset="-122"/>
                <a:sym typeface="+mn-ea"/>
              </a:rPr>
              <a:t>　</a:t>
            </a:r>
            <a:r>
              <a:rPr lang="en-US" altLang="zh-CN" sz="5400" b="1" dirty="0">
                <a:solidFill>
                  <a:schemeClr val="tx1"/>
                </a:solidFill>
                <a:effectLst/>
                <a:latin typeface="微软雅黑" panose="020B0503020204020204" charset="-122"/>
                <a:ea typeface="微软雅黑" panose="020B0503020204020204" charset="-122"/>
                <a:cs typeface="宋体" panose="02010600030101010101" pitchFamily="2" charset="-122"/>
                <a:sym typeface="+mn-ea"/>
              </a:rPr>
              <a:t> </a:t>
            </a:r>
            <a:r>
              <a:rPr lang="zh-CN" altLang="en-US" sz="5400" b="1" dirty="0">
                <a:solidFill>
                  <a:schemeClr val="tx1"/>
                </a:solidFill>
                <a:effectLst/>
                <a:latin typeface="微软雅黑" panose="020B0503020204020204" charset="-122"/>
                <a:ea typeface="微软雅黑" panose="020B0503020204020204" charset="-122"/>
                <a:cs typeface="宋体" panose="02010600030101010101" pitchFamily="2" charset="-122"/>
                <a:sym typeface="+mn-ea"/>
              </a:rPr>
              <a:t>四、百折不挠、坚忍不拔的必胜信念（节选）</a:t>
            </a:r>
            <a:endParaRPr lang="zh-CN" altLang="en-US" sz="5400" b="1" dirty="0">
              <a:solidFill>
                <a:schemeClr val="tx1"/>
              </a:solidFill>
              <a:effectLst/>
              <a:latin typeface="微软雅黑" panose="020B0503020204020204" charset="-122"/>
              <a:ea typeface="微软雅黑" panose="020B0503020204020204" charset="-122"/>
              <a:cs typeface="宋体" panose="02010600030101010101" pitchFamily="2" charset="-122"/>
              <a:sym typeface="+mn-ea"/>
            </a:endParaRPr>
          </a:p>
          <a:p>
            <a:pPr algn="l">
              <a:lnSpc>
                <a:spcPct val="150000"/>
              </a:lnSpc>
              <a:defRPr/>
            </a:pPr>
            <a:r>
              <a:rPr lang="en-US" altLang="zh-CN" sz="4400" b="1" dirty="0">
                <a:solidFill>
                  <a:schemeClr val="tx1"/>
                </a:solidFill>
                <a:effectLst/>
                <a:latin typeface="微软雅黑" panose="020B0503020204020204" charset="-122"/>
                <a:ea typeface="微软雅黑" panose="020B0503020204020204" charset="-122"/>
                <a:cs typeface="宋体" panose="02010600030101010101" pitchFamily="2" charset="-122"/>
                <a:sym typeface="+mn-ea"/>
              </a:rPr>
              <a:t>    </a:t>
            </a:r>
            <a:r>
              <a:rPr lang="zh-CN" altLang="en-US" sz="4400" b="1" dirty="0">
                <a:solidFill>
                  <a:schemeClr val="tx1"/>
                </a:solidFill>
                <a:effectLst/>
                <a:latin typeface="微软雅黑" panose="020B0503020204020204" charset="-122"/>
                <a:ea typeface="微软雅黑" panose="020B0503020204020204" charset="-122"/>
                <a:cs typeface="宋体" panose="02010600030101010101" pitchFamily="2" charset="-122"/>
                <a:sym typeface="+mn-ea"/>
              </a:rPr>
              <a:t>　阵地，得而复失；战斗，往来拉锯；战局，时好时坏</a:t>
            </a:r>
            <a:r>
              <a:rPr lang="en-US" altLang="zh-CN" sz="4400" b="1" dirty="0">
                <a:solidFill>
                  <a:schemeClr val="tx1"/>
                </a:solidFill>
                <a:effectLst/>
                <a:latin typeface="微软雅黑" panose="020B0503020204020204" charset="-122"/>
                <a:ea typeface="微软雅黑" panose="020B0503020204020204" charset="-122"/>
                <a:cs typeface="宋体" panose="02010600030101010101" pitchFamily="2" charset="-122"/>
                <a:sym typeface="+mn-ea"/>
              </a:rPr>
              <a:t>……1938</a:t>
            </a:r>
            <a:r>
              <a:rPr lang="zh-CN" altLang="en-US" sz="4400" b="1" dirty="0">
                <a:solidFill>
                  <a:schemeClr val="tx1"/>
                </a:solidFill>
                <a:effectLst/>
                <a:latin typeface="微软雅黑" panose="020B0503020204020204" charset="-122"/>
                <a:ea typeface="微软雅黑" panose="020B0503020204020204" charset="-122"/>
                <a:cs typeface="宋体" panose="02010600030101010101" pitchFamily="2" charset="-122"/>
                <a:sym typeface="+mn-ea"/>
              </a:rPr>
              <a:t>年，针对</a:t>
            </a:r>
            <a:r>
              <a:rPr lang="en-US" altLang="zh-CN" sz="4400" b="1" dirty="0">
                <a:solidFill>
                  <a:schemeClr val="tx1"/>
                </a:solidFill>
                <a:effectLst/>
                <a:latin typeface="微软雅黑" panose="020B0503020204020204" charset="-122"/>
                <a:ea typeface="微软雅黑" panose="020B0503020204020204" charset="-122"/>
                <a:cs typeface="宋体" panose="02010600030101010101" pitchFamily="2" charset="-122"/>
                <a:sym typeface="+mn-ea"/>
              </a:rPr>
              <a:t>“</a:t>
            </a:r>
            <a:r>
              <a:rPr lang="zh-CN" altLang="en-US" sz="4400" b="1" dirty="0">
                <a:solidFill>
                  <a:schemeClr val="tx1"/>
                </a:solidFill>
                <a:effectLst/>
                <a:latin typeface="微软雅黑" panose="020B0503020204020204" charset="-122"/>
                <a:ea typeface="微软雅黑" panose="020B0503020204020204" charset="-122"/>
                <a:cs typeface="宋体" panose="02010600030101010101" pitchFamily="2" charset="-122"/>
                <a:sym typeface="+mn-ea"/>
              </a:rPr>
              <a:t>亡国论</a:t>
            </a:r>
            <a:r>
              <a:rPr lang="en-US" altLang="zh-CN" sz="4400" b="1" dirty="0">
                <a:solidFill>
                  <a:schemeClr val="tx1"/>
                </a:solidFill>
                <a:effectLst/>
                <a:latin typeface="微软雅黑" panose="020B0503020204020204" charset="-122"/>
                <a:ea typeface="微软雅黑" panose="020B0503020204020204" charset="-122"/>
                <a:cs typeface="宋体" panose="02010600030101010101" pitchFamily="2" charset="-122"/>
                <a:sym typeface="+mn-ea"/>
              </a:rPr>
              <a:t>”</a:t>
            </a:r>
            <a:r>
              <a:rPr lang="zh-CN" altLang="en-US" sz="4400" b="1" dirty="0">
                <a:solidFill>
                  <a:schemeClr val="tx1"/>
                </a:solidFill>
                <a:effectLst/>
                <a:latin typeface="微软雅黑" panose="020B0503020204020204" charset="-122"/>
                <a:ea typeface="微软雅黑" panose="020B0503020204020204" charset="-122"/>
                <a:cs typeface="宋体" panose="02010600030101010101" pitchFamily="2" charset="-122"/>
                <a:sym typeface="+mn-ea"/>
              </a:rPr>
              <a:t>和</a:t>
            </a:r>
            <a:r>
              <a:rPr lang="en-US" altLang="zh-CN" sz="4400" b="1" dirty="0">
                <a:solidFill>
                  <a:schemeClr val="tx1"/>
                </a:solidFill>
                <a:effectLst/>
                <a:latin typeface="微软雅黑" panose="020B0503020204020204" charset="-122"/>
                <a:ea typeface="微软雅黑" panose="020B0503020204020204" charset="-122"/>
                <a:cs typeface="宋体" panose="02010600030101010101" pitchFamily="2" charset="-122"/>
                <a:sym typeface="+mn-ea"/>
              </a:rPr>
              <a:t>“</a:t>
            </a:r>
            <a:r>
              <a:rPr lang="zh-CN" altLang="en-US" sz="4400" b="1" dirty="0">
                <a:solidFill>
                  <a:schemeClr val="tx1"/>
                </a:solidFill>
                <a:effectLst/>
                <a:latin typeface="微软雅黑" panose="020B0503020204020204" charset="-122"/>
                <a:ea typeface="微软雅黑" panose="020B0503020204020204" charset="-122"/>
                <a:cs typeface="宋体" panose="02010600030101010101" pitchFamily="2" charset="-122"/>
                <a:sym typeface="+mn-ea"/>
              </a:rPr>
              <a:t>速胜论</a:t>
            </a:r>
            <a:r>
              <a:rPr lang="en-US" altLang="zh-CN" sz="4400" b="1" dirty="0">
                <a:solidFill>
                  <a:schemeClr val="tx1"/>
                </a:solidFill>
                <a:effectLst/>
                <a:latin typeface="微软雅黑" panose="020B0503020204020204" charset="-122"/>
                <a:ea typeface="微软雅黑" panose="020B0503020204020204" charset="-122"/>
                <a:cs typeface="宋体" panose="02010600030101010101" pitchFamily="2" charset="-122"/>
                <a:sym typeface="+mn-ea"/>
              </a:rPr>
              <a:t>”</a:t>
            </a:r>
            <a:r>
              <a:rPr lang="zh-CN" altLang="en-US" sz="4400" b="1" dirty="0">
                <a:solidFill>
                  <a:schemeClr val="tx1"/>
                </a:solidFill>
                <a:effectLst/>
                <a:latin typeface="微软雅黑" panose="020B0503020204020204" charset="-122"/>
                <a:ea typeface="微软雅黑" panose="020B0503020204020204" charset="-122"/>
                <a:cs typeface="宋体" panose="02010600030101010101" pitchFamily="2" charset="-122"/>
                <a:sym typeface="+mn-ea"/>
              </a:rPr>
              <a:t>两种思潮，《论持久战》指出：</a:t>
            </a:r>
            <a:r>
              <a:rPr lang="en-US" altLang="zh-CN" sz="4400" b="1" dirty="0">
                <a:solidFill>
                  <a:schemeClr val="tx1"/>
                </a:solidFill>
                <a:effectLst/>
                <a:latin typeface="微软雅黑" panose="020B0503020204020204" charset="-122"/>
                <a:ea typeface="微软雅黑" panose="020B0503020204020204" charset="-122"/>
                <a:cs typeface="宋体" panose="02010600030101010101" pitchFamily="2" charset="-122"/>
                <a:sym typeface="+mn-ea"/>
              </a:rPr>
              <a:t>“</a:t>
            </a:r>
            <a:r>
              <a:rPr lang="zh-CN" altLang="en-US" sz="4400" b="1" dirty="0">
                <a:solidFill>
                  <a:schemeClr val="tx1"/>
                </a:solidFill>
                <a:effectLst/>
                <a:latin typeface="微软雅黑" panose="020B0503020204020204" charset="-122"/>
                <a:ea typeface="微软雅黑" panose="020B0503020204020204" charset="-122"/>
                <a:cs typeface="宋体" panose="02010600030101010101" pitchFamily="2" charset="-122"/>
                <a:sym typeface="+mn-ea"/>
              </a:rPr>
              <a:t>抗日战争是持久战，最后胜利是中国的</a:t>
            </a:r>
            <a:r>
              <a:rPr lang="en-US" altLang="zh-CN" sz="4400" b="1" dirty="0">
                <a:solidFill>
                  <a:schemeClr val="tx1"/>
                </a:solidFill>
                <a:effectLst/>
                <a:latin typeface="微软雅黑" panose="020B0503020204020204" charset="-122"/>
                <a:ea typeface="微软雅黑" panose="020B0503020204020204" charset="-122"/>
                <a:cs typeface="宋体" panose="02010600030101010101" pitchFamily="2" charset="-122"/>
                <a:sym typeface="+mn-ea"/>
              </a:rPr>
              <a:t>——</a:t>
            </a:r>
            <a:r>
              <a:rPr lang="zh-CN" altLang="en-US" sz="4400" b="1" dirty="0">
                <a:solidFill>
                  <a:schemeClr val="tx1"/>
                </a:solidFill>
                <a:effectLst/>
                <a:latin typeface="微软雅黑" panose="020B0503020204020204" charset="-122"/>
                <a:ea typeface="微软雅黑" panose="020B0503020204020204" charset="-122"/>
                <a:cs typeface="宋体" panose="02010600030101010101" pitchFamily="2" charset="-122"/>
                <a:sym typeface="+mn-ea"/>
              </a:rPr>
              <a:t>这就是我们的结论。</a:t>
            </a:r>
            <a:r>
              <a:rPr lang="en-US" altLang="zh-CN" sz="4400" b="1" dirty="0">
                <a:solidFill>
                  <a:schemeClr val="tx1"/>
                </a:solidFill>
                <a:effectLst/>
                <a:latin typeface="微软雅黑" panose="020B0503020204020204" charset="-122"/>
                <a:ea typeface="微软雅黑" panose="020B0503020204020204" charset="-122"/>
                <a:cs typeface="宋体" panose="02010600030101010101" pitchFamily="2" charset="-122"/>
                <a:sym typeface="+mn-ea"/>
              </a:rPr>
              <a:t>”</a:t>
            </a:r>
            <a:r>
              <a:rPr lang="zh-CN" altLang="en-US" sz="4400" b="1" dirty="0">
                <a:solidFill>
                  <a:schemeClr val="tx1"/>
                </a:solidFill>
                <a:effectLst/>
                <a:latin typeface="微软雅黑" panose="020B0503020204020204" charset="-122"/>
                <a:ea typeface="微软雅黑" panose="020B0503020204020204" charset="-122"/>
                <a:cs typeface="宋体" panose="02010600030101010101" pitchFamily="2" charset="-122"/>
                <a:sym typeface="+mn-ea"/>
              </a:rPr>
              <a:t>必胜的信念，照亮艰难困苦的漫漫长夜，指引中华儿女打败了穷凶极恶的侵略者，赢得抗日战争的最后胜利。</a:t>
            </a:r>
            <a:endParaRPr lang="en-US" altLang="zh-CN" sz="4400" b="1" dirty="0">
              <a:solidFill>
                <a:schemeClr val="tx1"/>
              </a:solidFill>
              <a:effectLst/>
              <a:latin typeface="微软雅黑" panose="020B0503020204020204" charset="-122"/>
              <a:ea typeface="微软雅黑" panose="020B0503020204020204" charset="-122"/>
              <a:cs typeface="宋体" panose="02010600030101010101" pitchFamily="2" charset="-122"/>
              <a:sym typeface="+mn-ea"/>
            </a:endParaRPr>
          </a:p>
          <a:p>
            <a:pPr algn="l">
              <a:lnSpc>
                <a:spcPct val="150000"/>
              </a:lnSpc>
              <a:defRPr/>
            </a:pPr>
            <a:r>
              <a:rPr lang="zh-CN" altLang="en-US" sz="4400" b="1" dirty="0">
                <a:solidFill>
                  <a:schemeClr val="tx1"/>
                </a:solidFill>
                <a:effectLst/>
                <a:latin typeface="微软雅黑" panose="020B0503020204020204" charset="-122"/>
                <a:ea typeface="微软雅黑" panose="020B0503020204020204" charset="-122"/>
                <a:cs typeface="宋体" panose="02010600030101010101" pitchFamily="2" charset="-122"/>
                <a:sym typeface="+mn-ea"/>
              </a:rPr>
              <a:t>　　踏平坎坷成大道，越是艰险越向前。</a:t>
            </a:r>
            <a:r>
              <a:rPr lang="en-US" altLang="zh-CN" sz="4400" b="1" dirty="0">
                <a:solidFill>
                  <a:schemeClr val="tx1"/>
                </a:solidFill>
                <a:effectLst/>
                <a:latin typeface="微软雅黑" panose="020B0503020204020204" charset="-122"/>
                <a:ea typeface="微软雅黑" panose="020B0503020204020204" charset="-122"/>
                <a:cs typeface="宋体" panose="02010600030101010101" pitchFamily="2" charset="-122"/>
                <a:sym typeface="+mn-ea"/>
              </a:rPr>
              <a:t>“</a:t>
            </a:r>
            <a:r>
              <a:rPr lang="zh-CN" altLang="en-US" sz="4400" b="1" dirty="0">
                <a:solidFill>
                  <a:schemeClr val="tx1"/>
                </a:solidFill>
                <a:effectLst/>
                <a:latin typeface="微软雅黑" panose="020B0503020204020204" charset="-122"/>
                <a:ea typeface="微软雅黑" panose="020B0503020204020204" charset="-122"/>
                <a:cs typeface="宋体" panose="02010600030101010101" pitchFamily="2" charset="-122"/>
                <a:sym typeface="+mn-ea"/>
              </a:rPr>
              <a:t>中华民族具有坚忍不拔的精神品格，在任何困难和风险面前都从来不放弃、不退缩、不止步，百折不挠为自己的前途命运而奋斗。</a:t>
            </a:r>
            <a:r>
              <a:rPr lang="en-US" altLang="zh-CN" sz="4400" b="1" dirty="0">
                <a:solidFill>
                  <a:schemeClr val="tx1"/>
                </a:solidFill>
                <a:effectLst/>
                <a:latin typeface="微软雅黑" panose="020B0503020204020204" charset="-122"/>
                <a:ea typeface="微软雅黑" panose="020B0503020204020204" charset="-122"/>
                <a:cs typeface="宋体" panose="02010600030101010101" pitchFamily="2" charset="-122"/>
                <a:sym typeface="+mn-ea"/>
              </a:rPr>
              <a:t>”</a:t>
            </a:r>
            <a:endParaRPr lang="en-US" altLang="zh-CN" sz="4400" b="1" dirty="0">
              <a:solidFill>
                <a:schemeClr val="tx1"/>
              </a:solidFill>
              <a:effectLst/>
              <a:latin typeface="微软雅黑" panose="020B0503020204020204" charset="-122"/>
              <a:ea typeface="微软雅黑" panose="020B0503020204020204" charset="-122"/>
              <a:cs typeface="宋体" panose="02010600030101010101" pitchFamily="2" charset="-122"/>
              <a:sym typeface="+mn-ea"/>
            </a:endParaRPr>
          </a:p>
        </p:txBody>
      </p:sp>
      <p:sp>
        <p:nvSpPr>
          <p:cNvPr id="4" name="文本框 3"/>
          <p:cNvSpPr txBox="1"/>
          <p:nvPr/>
        </p:nvSpPr>
        <p:spPr>
          <a:xfrm>
            <a:off x="17299305" y="2525395"/>
            <a:ext cx="6518910" cy="12279630"/>
          </a:xfrm>
          <a:prstGeom prst="rect">
            <a:avLst/>
          </a:prstGeom>
          <a:noFill/>
        </p:spPr>
        <p:txBody>
          <a:bodyPr wrap="square">
            <a:spAutoFit/>
          </a:bodyPr>
          <a:lstStyle>
            <a:defPPr>
              <a:defRPr lang="en-US"/>
            </a:defPPr>
            <a:lvl1pPr marL="17145" algn="just">
              <a:defRPr b="1" u="none">
                <a:latin typeface="宋体" panose="02010600030101010101" pitchFamily="2" charset="-122"/>
              </a:defRPr>
            </a:lvl1pPr>
          </a:lstStyle>
          <a:p>
            <a:pPr algn="just">
              <a:lnSpc>
                <a:spcPct val="150000"/>
              </a:lnSpc>
              <a:buClrTx/>
              <a:buSzTx/>
              <a:buFontTx/>
              <a:defRPr/>
            </a:pPr>
            <a:r>
              <a:rPr lang="zh-CN" altLang="en-US" sz="4400" dirty="0">
                <a:effectLst/>
                <a:latin typeface="楷体" panose="02010609060101010101" pitchFamily="49" charset="-122"/>
                <a:ea typeface="楷体" panose="02010609060101010101" pitchFamily="49" charset="-122"/>
                <a:cs typeface="楷体" panose="02010609060101010101" pitchFamily="49" charset="-122"/>
                <a:sym typeface="+mn-ea"/>
              </a:rPr>
              <a:t>观点四：</a:t>
            </a:r>
            <a:r>
              <a:rPr lang="zh-CN" altLang="en-US" sz="4400" b="1" dirty="0">
                <a:solidFill>
                  <a:srgbClr val="FF0000"/>
                </a:solidFill>
                <a:effectLst/>
                <a:latin typeface="楷体" panose="02010609060101010101" pitchFamily="49" charset="-122"/>
                <a:ea typeface="楷体" panose="02010609060101010101" pitchFamily="49" charset="-122"/>
                <a:cs typeface="楷体" panose="02010609060101010101" pitchFamily="49" charset="-122"/>
                <a:sym typeface="+mn-ea"/>
              </a:rPr>
              <a:t>百折不挠、坚忍不拔的必胜信念</a:t>
            </a:r>
            <a:endParaRPr lang="zh-CN" altLang="en-US" sz="4400" b="1" dirty="0">
              <a:solidFill>
                <a:srgbClr val="FF0000"/>
              </a:solidFill>
              <a:effectLst/>
              <a:latin typeface="楷体" panose="02010609060101010101" pitchFamily="49" charset="-122"/>
              <a:ea typeface="楷体" panose="02010609060101010101" pitchFamily="49" charset="-122"/>
              <a:cs typeface="楷体" panose="02010609060101010101" pitchFamily="49" charset="-122"/>
              <a:sym typeface="+mn-ea"/>
            </a:endParaRPr>
          </a:p>
          <a:p>
            <a:pPr>
              <a:lnSpc>
                <a:spcPct val="150000"/>
              </a:lnSpc>
              <a:defRPr/>
            </a:pPr>
            <a:endParaRPr lang="zh-CN" altLang="en-US" sz="4400" b="1" dirty="0">
              <a:solidFill>
                <a:schemeClr val="tx1"/>
              </a:solidFill>
              <a:effectLst/>
              <a:latin typeface="楷体" panose="02010609060101010101" pitchFamily="49" charset="-122"/>
              <a:ea typeface="楷体" panose="02010609060101010101" pitchFamily="49" charset="-122"/>
              <a:cs typeface="楷体" panose="02010609060101010101" pitchFamily="49" charset="-122"/>
              <a:sym typeface="+mn-ea"/>
            </a:endParaRPr>
          </a:p>
          <a:p>
            <a:pPr>
              <a:lnSpc>
                <a:spcPct val="150000"/>
              </a:lnSpc>
              <a:defRPr/>
            </a:pPr>
            <a:r>
              <a:rPr lang="zh-CN" altLang="en-US" sz="4400" dirty="0">
                <a:effectLst/>
                <a:latin typeface="楷体" panose="02010609060101010101" pitchFamily="49" charset="-122"/>
                <a:ea typeface="楷体" panose="02010609060101010101" pitchFamily="49" charset="-122"/>
                <a:cs typeface="楷体" panose="02010609060101010101" pitchFamily="49" charset="-122"/>
                <a:sym typeface="+mn-ea"/>
              </a:rPr>
              <a:t>案例积累：</a:t>
            </a:r>
            <a:r>
              <a:rPr lang="zh-CN" altLang="en-US" sz="4400" dirty="0">
                <a:solidFill>
                  <a:srgbClr val="FF0000"/>
                </a:solidFill>
                <a:effectLst/>
                <a:latin typeface="楷体" panose="02010609060101010101" pitchFamily="49" charset="-122"/>
                <a:ea typeface="楷体" panose="02010609060101010101" pitchFamily="49" charset="-122"/>
                <a:cs typeface="楷体" panose="02010609060101010101" pitchFamily="49" charset="-122"/>
                <a:sym typeface="+mn-ea"/>
              </a:rPr>
              <a:t>论持久战经典论述</a:t>
            </a:r>
            <a:endParaRPr lang="zh-CN" altLang="en-US" sz="4400" b="1" dirty="0">
              <a:solidFill>
                <a:schemeClr val="tx1"/>
              </a:solidFill>
              <a:effectLst/>
              <a:latin typeface="楷体" panose="02010609060101010101" pitchFamily="49" charset="-122"/>
              <a:ea typeface="楷体" panose="02010609060101010101" pitchFamily="49" charset="-122"/>
              <a:cs typeface="楷体" panose="02010609060101010101" pitchFamily="49" charset="-122"/>
              <a:sym typeface="+mn-ea"/>
            </a:endParaRPr>
          </a:p>
          <a:p>
            <a:pPr>
              <a:lnSpc>
                <a:spcPct val="150000"/>
              </a:lnSpc>
              <a:defRPr/>
            </a:pPr>
            <a:endParaRPr lang="zh-CN" altLang="en-US" sz="4400" b="1" dirty="0">
              <a:solidFill>
                <a:schemeClr val="tx1"/>
              </a:solidFill>
              <a:effectLst/>
              <a:latin typeface="楷体" panose="02010609060101010101" pitchFamily="49" charset="-122"/>
              <a:ea typeface="楷体" panose="02010609060101010101" pitchFamily="49" charset="-122"/>
              <a:cs typeface="楷体" panose="02010609060101010101" pitchFamily="49" charset="-122"/>
              <a:sym typeface="+mn-ea"/>
            </a:endParaRPr>
          </a:p>
          <a:p>
            <a:pPr>
              <a:lnSpc>
                <a:spcPct val="150000"/>
              </a:lnSpc>
              <a:defRPr/>
            </a:pPr>
            <a:r>
              <a:rPr lang="zh-CN" altLang="en-US" sz="4400" dirty="0">
                <a:effectLst/>
                <a:latin typeface="楷体" panose="02010609060101010101" pitchFamily="49" charset="-122"/>
                <a:ea typeface="楷体" panose="02010609060101010101" pitchFamily="49" charset="-122"/>
                <a:cs typeface="楷体" panose="02010609060101010101" pitchFamily="49" charset="-122"/>
                <a:sym typeface="+mn-ea"/>
              </a:rPr>
              <a:t>金句积累：</a:t>
            </a:r>
            <a:r>
              <a:rPr lang="zh-CN" altLang="en-US" sz="4400" dirty="0">
                <a:solidFill>
                  <a:srgbClr val="FF0000"/>
                </a:solidFill>
                <a:effectLst/>
                <a:latin typeface="楷体" panose="02010609060101010101" pitchFamily="49" charset="-122"/>
                <a:ea typeface="楷体" panose="02010609060101010101" pitchFamily="49" charset="-122"/>
                <a:cs typeface="楷体" panose="02010609060101010101" pitchFamily="49" charset="-122"/>
                <a:sym typeface="+mn-ea"/>
              </a:rPr>
              <a:t>踏平坎坷成大道，越是艰险越向前</a:t>
            </a:r>
            <a:endParaRPr lang="zh-CN" altLang="en-US" sz="4400" b="1" dirty="0">
              <a:solidFill>
                <a:srgbClr val="FF0000"/>
              </a:solidFill>
              <a:effectLst/>
              <a:latin typeface="楷体" panose="02010609060101010101" pitchFamily="49" charset="-122"/>
              <a:ea typeface="楷体" panose="02010609060101010101" pitchFamily="49" charset="-122"/>
              <a:cs typeface="楷体" panose="02010609060101010101" pitchFamily="49" charset="-122"/>
              <a:sym typeface="+mn-ea"/>
            </a:endParaRPr>
          </a:p>
          <a:p>
            <a:pPr>
              <a:lnSpc>
                <a:spcPct val="150000"/>
              </a:lnSpc>
              <a:defRPr/>
            </a:pPr>
            <a:endParaRPr lang="zh-CN" altLang="en-US" sz="4400" b="1" dirty="0">
              <a:solidFill>
                <a:schemeClr val="tx1"/>
              </a:solidFill>
              <a:effectLst/>
              <a:latin typeface="楷体" panose="02010609060101010101" pitchFamily="49" charset="-122"/>
              <a:ea typeface="楷体" panose="02010609060101010101" pitchFamily="49" charset="-122"/>
              <a:cs typeface="楷体" panose="02010609060101010101" pitchFamily="49" charset="-122"/>
              <a:sym typeface="+mn-ea"/>
            </a:endParaRPr>
          </a:p>
          <a:p>
            <a:pPr>
              <a:lnSpc>
                <a:spcPct val="150000"/>
              </a:lnSpc>
              <a:defRPr/>
            </a:pPr>
            <a:endParaRPr lang="zh-CN" altLang="en-US" sz="4400" b="1" dirty="0">
              <a:solidFill>
                <a:schemeClr val="tx1"/>
              </a:solidFill>
              <a:effectLst/>
              <a:latin typeface="楷体" panose="02010609060101010101" pitchFamily="49" charset="-122"/>
              <a:ea typeface="楷体" panose="02010609060101010101" pitchFamily="49" charset="-122"/>
              <a:cs typeface="楷体" panose="02010609060101010101" pitchFamily="49" charset="-122"/>
              <a:sym typeface="+mn-ea"/>
            </a:endParaRPr>
          </a:p>
          <a:p>
            <a:pPr>
              <a:lnSpc>
                <a:spcPct val="150000"/>
              </a:lnSpc>
              <a:defRPr/>
            </a:pPr>
            <a:endParaRPr lang="zh-CN" altLang="en-US" sz="4400" b="1" dirty="0">
              <a:solidFill>
                <a:schemeClr val="tx1"/>
              </a:solidFill>
              <a:effectLst/>
              <a:latin typeface="楷体" panose="02010609060101010101" pitchFamily="49" charset="-122"/>
              <a:ea typeface="楷体" panose="02010609060101010101" pitchFamily="49" charset="-122"/>
              <a:cs typeface="楷体" panose="02010609060101010101" pitchFamily="49" charset="-122"/>
              <a:sym typeface="+mn-ea"/>
            </a:endParaRPr>
          </a:p>
          <a:p>
            <a:pPr>
              <a:lnSpc>
                <a:spcPct val="150000"/>
              </a:lnSpc>
              <a:defRPr/>
            </a:pPr>
            <a:endParaRPr lang="zh-CN" altLang="en-US" sz="4400" b="1" dirty="0">
              <a:solidFill>
                <a:srgbClr val="FF0000"/>
              </a:solidFill>
              <a:effectLst/>
              <a:latin typeface="楷体" panose="02010609060101010101" pitchFamily="49" charset="-122"/>
              <a:ea typeface="楷体" panose="02010609060101010101" pitchFamily="49" charset="-122"/>
              <a:cs typeface="楷体" panose="02010609060101010101" pitchFamily="49" charset="-122"/>
              <a:sym typeface="+mn-ea"/>
            </a:endParaRPr>
          </a:p>
        </p:txBody>
      </p:sp>
      <p:pic>
        <p:nvPicPr>
          <p:cNvPr id="5" name="图片 4" descr="竖线"/>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a:off x="16421100" y="2526030"/>
            <a:ext cx="914400" cy="10922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958215" y="1326515"/>
            <a:ext cx="13545820" cy="2306955"/>
          </a:xfrm>
          <a:prstGeom prst="rect">
            <a:avLst/>
          </a:prstGeom>
          <a:noFill/>
        </p:spPr>
        <p:txBody>
          <a:bodyPr wrap="square" rtlCol="0">
            <a:spAutoFit/>
          </a:bodyPr>
          <a:p>
            <a:pPr indent="0">
              <a:buFont typeface="Wingdings" panose="05000000000000000000" pitchFamily="2" charset="2"/>
              <a:buNone/>
            </a:pPr>
            <a:r>
              <a:rPr lang="zh-CN" altLang="en-US" sz="7200" b="1" dirty="0">
                <a:latin typeface="微软雅黑" panose="020B0503020204020204" charset="-122"/>
                <a:ea typeface="微软雅黑" panose="020B0503020204020204" charset="-122"/>
                <a:sym typeface="+mn-ea"/>
              </a:rPr>
              <a:t>官媒热评必读</a:t>
            </a:r>
            <a:r>
              <a:rPr lang="en-US" altLang="zh-CN" sz="7200" b="1" dirty="0">
                <a:latin typeface="微软雅黑" panose="020B0503020204020204" charset="-122"/>
                <a:ea typeface="微软雅黑" panose="020B0503020204020204" charset="-122"/>
                <a:sym typeface="+mn-ea"/>
              </a:rPr>
              <a:t>——</a:t>
            </a:r>
            <a:r>
              <a:rPr lang="en-US" altLang="zh-CN" sz="7200" b="1" dirty="0">
                <a:latin typeface="微软雅黑" panose="020B0503020204020204" charset="-122"/>
                <a:ea typeface="微软雅黑" panose="020B0503020204020204" charset="-122"/>
                <a:sym typeface="+mn-ea"/>
              </a:rPr>
              <a:t>7.7</a:t>
            </a:r>
            <a:r>
              <a:rPr lang="zh-CN" altLang="en-US" sz="7200" b="1" dirty="0">
                <a:latin typeface="微软雅黑" panose="020B0503020204020204" charset="-122"/>
                <a:ea typeface="微软雅黑" panose="020B0503020204020204" charset="-122"/>
                <a:sym typeface="+mn-ea"/>
              </a:rPr>
              <a:t>抗战精神</a:t>
            </a:r>
            <a:endParaRPr lang="zh-CN" altLang="en-US" sz="7200" b="1" dirty="0">
              <a:latin typeface="微软雅黑" panose="020B0503020204020204" charset="-122"/>
              <a:ea typeface="微软雅黑" panose="020B0503020204020204" charset="-122"/>
              <a:sym typeface="+mn-ea"/>
            </a:endParaRPr>
          </a:p>
          <a:p>
            <a:pPr indent="0">
              <a:buFont typeface="Wingdings" panose="05000000000000000000" pitchFamily="2" charset="2"/>
              <a:buNone/>
            </a:pPr>
            <a:endParaRPr lang="zh-CN" altLang="en-US" sz="7200" b="1" dirty="0">
              <a:latin typeface="微软雅黑" panose="020B0503020204020204" charset="-122"/>
              <a:ea typeface="微软雅黑" panose="020B0503020204020204" charset="-122"/>
              <a:sym typeface="+mn-ea"/>
            </a:endParaRPr>
          </a:p>
        </p:txBody>
      </p:sp>
      <p:pic>
        <p:nvPicPr>
          <p:cNvPr id="2" name="图片 1"/>
          <p:cNvPicPr>
            <a:picLocks noChangeAspect="1"/>
          </p:cNvPicPr>
          <p:nvPr/>
        </p:nvPicPr>
        <p:blipFill>
          <a:blip r:embed="rId1"/>
          <a:stretch>
            <a:fillRect/>
          </a:stretch>
        </p:blipFill>
        <p:spPr>
          <a:xfrm>
            <a:off x="958215" y="2623185"/>
            <a:ext cx="17940655" cy="11092815"/>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958215" y="1326515"/>
            <a:ext cx="13545820" cy="1198880"/>
          </a:xfrm>
          <a:prstGeom prst="rect">
            <a:avLst/>
          </a:prstGeom>
          <a:noFill/>
        </p:spPr>
        <p:txBody>
          <a:bodyPr wrap="square" rtlCol="0">
            <a:spAutoFit/>
          </a:bodyPr>
          <a:lstStyle/>
          <a:p>
            <a:pPr indent="0">
              <a:buFont typeface="Wingdings" panose="05000000000000000000" pitchFamily="2" charset="2"/>
              <a:buNone/>
            </a:pPr>
            <a:r>
              <a:rPr lang="zh-CN" altLang="en-US" sz="7200" b="1" dirty="0">
                <a:latin typeface="微软雅黑" panose="020B0503020204020204" charset="-122"/>
                <a:ea typeface="微软雅黑" panose="020B0503020204020204" charset="-122"/>
                <a:sym typeface="+mn-ea"/>
              </a:rPr>
              <a:t>官媒热评必读</a:t>
            </a:r>
            <a:r>
              <a:rPr lang="en-US" altLang="zh-CN" sz="7200" b="1" dirty="0">
                <a:latin typeface="微软雅黑" panose="020B0503020204020204" charset="-122"/>
                <a:ea typeface="微软雅黑" panose="020B0503020204020204" charset="-122"/>
                <a:sym typeface="+mn-ea"/>
              </a:rPr>
              <a:t>——7.7</a:t>
            </a:r>
            <a:r>
              <a:rPr lang="zh-CN" altLang="en-US" sz="7200" b="1" dirty="0">
                <a:latin typeface="微软雅黑" panose="020B0503020204020204" charset="-122"/>
                <a:ea typeface="微软雅黑" panose="020B0503020204020204" charset="-122"/>
                <a:sym typeface="+mn-ea"/>
              </a:rPr>
              <a:t>抗战精神</a:t>
            </a:r>
            <a:endParaRPr lang="zh-CN" altLang="en-US" sz="7200" b="1" dirty="0">
              <a:latin typeface="微软雅黑" panose="020B0503020204020204" charset="-122"/>
              <a:ea typeface="微软雅黑" panose="020B0503020204020204" charset="-122"/>
              <a:sym typeface="+mn-ea"/>
            </a:endParaRPr>
          </a:p>
        </p:txBody>
      </p:sp>
      <p:sp>
        <p:nvSpPr>
          <p:cNvPr id="3" name="文本框 2"/>
          <p:cNvSpPr txBox="1"/>
          <p:nvPr/>
        </p:nvSpPr>
        <p:spPr>
          <a:xfrm>
            <a:off x="958215" y="2525395"/>
            <a:ext cx="22402800" cy="3415030"/>
          </a:xfrm>
          <a:prstGeom prst="rect">
            <a:avLst/>
          </a:prstGeom>
          <a:noFill/>
        </p:spPr>
        <p:txBody>
          <a:bodyPr wrap="square">
            <a:spAutoFit/>
          </a:bodyPr>
          <a:lstStyle>
            <a:defPPr>
              <a:defRPr lang="en-US"/>
            </a:defPPr>
            <a:lvl1pPr marL="17145" algn="just">
              <a:defRPr b="1" u="none">
                <a:latin typeface="宋体" panose="02010600030101010101" pitchFamily="2" charset="-122"/>
              </a:defRPr>
            </a:lvl1pPr>
          </a:lstStyle>
          <a:p>
            <a:pPr algn="l">
              <a:lnSpc>
                <a:spcPct val="150000"/>
              </a:lnSpc>
              <a:defRPr/>
            </a:pPr>
            <a:r>
              <a:rPr lang="zh-CN" altLang="en-US" sz="4800" b="1" dirty="0">
                <a:solidFill>
                  <a:schemeClr val="tx1"/>
                </a:solidFill>
                <a:effectLst/>
                <a:latin typeface="微软雅黑" panose="020B0503020204020204" charset="-122"/>
                <a:ea typeface="微软雅黑" panose="020B0503020204020204" charset="-122"/>
                <a:cs typeface="宋体" panose="02010600030101010101" pitchFamily="2" charset="-122"/>
                <a:sym typeface="+mn-ea"/>
              </a:rPr>
              <a:t>【</a:t>
            </a:r>
            <a:r>
              <a:rPr lang="en-US" altLang="zh-CN" sz="4800" b="1" dirty="0">
                <a:solidFill>
                  <a:schemeClr val="tx1"/>
                </a:solidFill>
                <a:effectLst/>
                <a:latin typeface="微软雅黑" panose="020B0503020204020204" charset="-122"/>
                <a:ea typeface="微软雅黑" panose="020B0503020204020204" charset="-122"/>
                <a:cs typeface="宋体" panose="02010600030101010101" pitchFamily="2" charset="-122"/>
                <a:sym typeface="+mn-ea"/>
              </a:rPr>
              <a:t>20</a:t>
            </a:r>
            <a:r>
              <a:rPr lang="en-US" sz="4800" b="1" dirty="0">
                <a:solidFill>
                  <a:schemeClr val="tx1"/>
                </a:solidFill>
                <a:effectLst/>
                <a:latin typeface="微软雅黑" panose="020B0503020204020204" charset="-122"/>
                <a:ea typeface="微软雅黑" panose="020B0503020204020204" charset="-122"/>
                <a:cs typeface="宋体" panose="02010600030101010101" pitchFamily="2" charset="-122"/>
                <a:sym typeface="+mn-ea"/>
              </a:rPr>
              <a:t>25</a:t>
            </a:r>
            <a:r>
              <a:rPr lang="zh-CN" altLang="en-US" sz="4800" b="1" dirty="0">
                <a:solidFill>
                  <a:schemeClr val="tx1"/>
                </a:solidFill>
                <a:effectLst/>
                <a:latin typeface="微软雅黑" panose="020B0503020204020204" charset="-122"/>
                <a:ea typeface="微软雅黑" panose="020B0503020204020204" charset="-122"/>
                <a:cs typeface="宋体" panose="02010600030101010101" pitchFamily="2" charset="-122"/>
                <a:sym typeface="+mn-ea"/>
              </a:rPr>
              <a:t>年国考省级综合管理</a:t>
            </a:r>
            <a:r>
              <a:rPr lang="zh-CN" altLang="en-US" sz="4800" b="1" dirty="0">
                <a:solidFill>
                  <a:schemeClr val="tx1"/>
                </a:solidFill>
                <a:effectLst/>
                <a:latin typeface="微软雅黑" panose="020B0503020204020204" charset="-122"/>
                <a:ea typeface="微软雅黑" panose="020B0503020204020204" charset="-122"/>
                <a:cs typeface="宋体" panose="02010600030101010101" pitchFamily="2" charset="-122"/>
                <a:sym typeface="+mn-ea"/>
              </a:rPr>
              <a:t>卷申论】事物的劣势在特定条件下可以转化为优势，这种转化往往有赖于人的主观能动性，请你对此进行深入思考，参考给定资料，联系实际，自选角度，自拟题目，写一篇文章。</a:t>
            </a:r>
            <a:endParaRPr lang="zh-CN" altLang="en-US" sz="4800" b="1" dirty="0">
              <a:solidFill>
                <a:schemeClr val="tx1"/>
              </a:solidFill>
              <a:effectLst/>
              <a:latin typeface="微软雅黑" panose="020B0503020204020204" charset="-122"/>
              <a:ea typeface="微软雅黑" panose="020B0503020204020204" charset="-122"/>
              <a:cs typeface="宋体" panose="02010600030101010101" pitchFamily="2" charset="-122"/>
              <a:sym typeface="+mn-ea"/>
            </a:endParaRPr>
          </a:p>
        </p:txBody>
      </p:sp>
    </p:spTree>
  </p:cSld>
  <p:clrMapOvr>
    <a:masterClrMapping/>
  </p:clrMapOvr>
</p:sld>
</file>

<file path=ppt/tags/tag1.xml><?xml version="1.0" encoding="utf-8"?>
<p:tagLst xmlns:p="http://schemas.openxmlformats.org/presentationml/2006/main">
  <p:tag name="resource_record_key" val="{&quot;10&quot;:[4721227]}"/>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2525</Words>
  <Application>WPS 演示</Application>
  <PresentationFormat>On-screen Show</PresentationFormat>
  <Paragraphs>122</Paragraphs>
  <Slides>15</Slides>
  <Notes>1</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15</vt:i4>
      </vt:variant>
    </vt:vector>
  </HeadingPairs>
  <TitlesOfParts>
    <vt:vector size="24" baseType="lpstr">
      <vt:lpstr>Arial</vt:lpstr>
      <vt:lpstr>宋体</vt:lpstr>
      <vt:lpstr>Wingdings</vt:lpstr>
      <vt:lpstr>微软雅黑</vt:lpstr>
      <vt:lpstr>楷体</vt:lpstr>
      <vt:lpstr>Arial Unicode MS</vt:lpstr>
      <vt:lpstr>Calibri</vt:lpstr>
      <vt:lpstr>等线</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稿定设计</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稿定设计 ppt</dc:title>
  <dc:creator>稿定设计</dc:creator>
  <dc:subject>www.gaoding.com</dc:subject>
  <cp:lastModifiedBy>格木教育</cp:lastModifiedBy>
  <cp:revision>125</cp:revision>
  <dcterms:created xsi:type="dcterms:W3CDTF">2023-07-19T01:30:00Z</dcterms:created>
  <dcterms:modified xsi:type="dcterms:W3CDTF">2025-07-07T05:44:30Z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58A6C7E234A04EBC8376E86D9622934F_13</vt:lpwstr>
  </property>
  <property fmtid="{D5CDD505-2E9C-101B-9397-08002B2CF9AE}" pid="3" name="KSOProductBuildVer">
    <vt:lpwstr>2052-12.1.0.21915</vt:lpwstr>
  </property>
</Properties>
</file>