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media/image10.svg" ContentType="image/svg+xml"/>
  <Override PartName="/ppt/media/image7.svg" ContentType="image/svg+xml"/>
  <Override PartName="/ppt/media/image8.svg" ContentType="image/svg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72" r:id="rId3"/>
    <p:sldId id="436" r:id="rId4"/>
    <p:sldId id="434" r:id="rId5"/>
    <p:sldId id="438" r:id="rId6"/>
    <p:sldId id="439" r:id="rId7"/>
    <p:sldId id="464" r:id="rId8"/>
    <p:sldId id="417" r:id="rId9"/>
    <p:sldId id="447" r:id="rId10"/>
    <p:sldId id="476" r:id="rId11"/>
    <p:sldId id="477" r:id="rId12"/>
    <p:sldId id="467" r:id="rId13"/>
    <p:sldId id="479" r:id="rId14"/>
    <p:sldId id="481" r:id="rId15"/>
    <p:sldId id="480" r:id="rId16"/>
  </p:sldIdLst>
  <p:sldSz cx="24384000" cy="13716000" type="screen16x9"/>
  <p:notesSz cx="5143500" cy="9144000"/>
  <p:embeddedFontLst>
    <p:embeddedFont>
      <p:font typeface="微软雅黑" panose="020B0503020204020204" charset="-122"/>
      <p:regular r:id="rId21"/>
    </p:embeddedFont>
    <p:embeddedFont>
      <p:font typeface="楷体" panose="02010609060101010101" pitchFamily="49" charset="-122"/>
      <p:regular r:id="rId22"/>
    </p:embeddedFont>
    <p:embeddedFont>
      <p:font typeface="等线" panose="02010600030101010101" charset="-122"/>
      <p:regular r:id="rId23"/>
    </p:embeddedFont>
  </p:embeddedFontLst>
  <p:custDataLst>
    <p:tags r:id="rId24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ky123.Org" initials="" lastIdx="0" clrIdx="0"/>
  <p:cmAuthor id="2" name="asus" initials="a" lastIdx="1" clrIdx="0"/>
  <p:cmAuthor id="3" name="Perfect Lee" initials="P" lastIdx="2" clrIdx="0"/>
  <p:cmAuthor id="4" name="shuai" initials="s" lastIdx="5" clrIdx="0"/>
  <p:cmAuthor id="0" name="一宏王" initials="一" lastIdx="9" clrIdx="0"/>
  <p:cmAuthor id="5" name="Lenovo" initials="L" lastIdx="2" clrIdx="0"/>
  <p:cmAuthor id="6" name="健哥" initials="健" lastIdx="15" clrIdx="0"/>
  <p:cmAuthor id="8" name="Acer" initials="A" lastIdx="1" clrIdx="7"/>
  <p:cmAuthor id="10" name="贾梦霏" initials="Microsof" lastIdx="1" clrIdx="4"/>
  <p:cmAuthor id="11" name="lg yang" initials="l" lastIdx="2" clrIdx="0"/>
  <p:cmAuthor id="12" name="liuwanyu" initials="l" lastIdx="2" clrIdx="0"/>
  <p:cmAuthor id="13" name="sisi wang" initials="s" lastIdx="2" clrIdx="1"/>
  <p:cmAuthor id="14" name="未知用户2" initials="未" lastIdx="1" clrIdx="0"/>
  <p:cmAuthor id="15" name="未知用户4" initials="未" lastIdx="2" clrIdx="0"/>
  <p:cmAuthor id="16" name="未知用户5" initials="未" lastIdx="2" clrIdx="0"/>
  <p:cmAuthor id="18" name="ASUS" initials="A" lastIdx="1" clrIdx="1"/>
  <p:cmAuthor id="19" name="1099620488@qq.com" initials="1" lastIdx="2" clrIdx="2"/>
  <p:cmAuthor id="7" name="李慧盈" initials="李" lastIdx="2" clrIdx="0"/>
  <p:cmAuthor id="9" name="Admin" initials="A" lastIdx="0" clrIdx="0"/>
  <p:cmAuthor id="75" name="作者" initials="A" lastIdx="0" clrIdx="24"/>
  <p:cmAuthor id="21" name="吴妖王" initials="吴" lastIdx="1" clrIdx="2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A951"/>
    <a:srgbClr val="68CF8B"/>
    <a:srgbClr val="7FDA9C"/>
    <a:srgbClr val="4FCC7B"/>
    <a:srgbClr val="161823"/>
    <a:srgbClr val="FF7500"/>
    <a:srgbClr val="FFF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font" Target="fonts/font3.fntdata"/><Relationship Id="rId22" Type="http://schemas.openxmlformats.org/officeDocument/2006/relationships/font" Target="fonts/font2.fntdata"/><Relationship Id="rId21" Type="http://schemas.openxmlformats.org/officeDocument/2006/relationships/font" Target="fonts/font1.fntdata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1"/>
          </p:nvPr>
        </p:nvSpPr>
        <p:spPr>
          <a:xfrm>
            <a:off x="952501" y="1571626"/>
            <a:ext cx="22669499" cy="11572874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1677670" y="1079818"/>
            <a:ext cx="21685250" cy="0"/>
          </a:xfrm>
          <a:prstGeom prst="line">
            <a:avLst/>
          </a:prstGeom>
          <a:ln w="28575" cap="rnd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3" name="图片 2" descr="格木LOGO"/>
          <p:cNvPicPr>
            <a:picLocks noChangeAspect="1"/>
          </p:cNvPicPr>
          <p:nvPr userDrawn="1"/>
        </p:nvPicPr>
        <p:blipFill>
          <a:blip r:embed="rId4"/>
          <a:srcRect r="39126" b="-36557"/>
          <a:stretch>
            <a:fillRect/>
          </a:stretch>
        </p:blipFill>
        <p:spPr>
          <a:xfrm>
            <a:off x="881380" y="501650"/>
            <a:ext cx="1261745" cy="52006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881380" y="1022350"/>
            <a:ext cx="1261745" cy="114935"/>
          </a:xfrm>
          <a:prstGeom prst="roundRect">
            <a:avLst>
              <a:gd name="adj" fmla="val 50000"/>
            </a:avLst>
          </a:prstGeom>
          <a:solidFill>
            <a:srgbClr val="16A95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sv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sv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sv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6375" y="1310005"/>
            <a:ext cx="19360515" cy="97631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16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官媒热评</a:t>
            </a:r>
            <a:r>
              <a:rPr lang="zh-CN" altLang="en-US" sz="16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必读</a:t>
            </a:r>
            <a:endParaRPr lang="zh-CN" altLang="en-US" sz="13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en-US" altLang="zh-CN" sz="13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——7</a:t>
            </a:r>
            <a:r>
              <a:rPr lang="zh-CN" altLang="en-US" sz="13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13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13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日：谷子</a:t>
            </a:r>
            <a:r>
              <a:rPr lang="zh-CN" altLang="en-US" sz="13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经济</a:t>
            </a:r>
            <a:endParaRPr lang="zh-CN" altLang="en-US" sz="13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en-US" altLang="zh-CN" sz="115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115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791930" y="4783455"/>
            <a:ext cx="1131570" cy="7075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6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莫聽穿林打葉聲</a:t>
            </a:r>
            <a:endParaRPr lang="zh-CN" altLang="en-US" sz="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067645" y="6189980"/>
            <a:ext cx="1172210" cy="7075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6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何妨吟嘯且徐行</a:t>
            </a:r>
            <a:endParaRPr lang="zh-CN" altLang="en-US" sz="66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13495" y="9174480"/>
            <a:ext cx="688848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6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主讲人：格木安步</a:t>
            </a:r>
            <a:endParaRPr lang="zh-CN" altLang="en-US" sz="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谷子经济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22402800" cy="7847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20</a:t>
            </a:r>
            <a:r>
              <a:rPr 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24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年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青海省考面试】在大数据、互联网的飞速发展之下，市场的需求也变得更加多元化、精细化，并催生出了一系列的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上门服务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，如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上门按摩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上门美甲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上门代厨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等。对于这种新经济模式，谈谈你的看法。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48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【新经济类题目</a:t>
            </a:r>
            <a:r>
              <a:rPr lang="en-US" altLang="zh-CN" sz="48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——</a:t>
            </a:r>
            <a:r>
              <a:rPr lang="zh-CN" altLang="en-US" sz="48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分析</a:t>
            </a:r>
            <a:r>
              <a:rPr lang="en-US" altLang="zh-CN" sz="48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+</a:t>
            </a:r>
            <a:r>
              <a:rPr lang="zh-CN" altLang="en-US" sz="48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对策模式套用】</a:t>
            </a:r>
            <a:br>
              <a:rPr lang="en-US" altLang="zh-CN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</a:br>
            <a:r>
              <a:rPr lang="en-US" altLang="zh-CN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、分析</a:t>
            </a:r>
            <a:r>
              <a:rPr lang="en-US" altLang="zh-CN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——</a:t>
            </a:r>
            <a:r>
              <a:rPr lang="zh-CN" altLang="en-US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好：带动消费</a:t>
            </a:r>
            <a:r>
              <a:rPr lang="en-US" altLang="zh-CN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+</a:t>
            </a:r>
            <a:r>
              <a:rPr lang="zh-CN" altLang="en-US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坏：</a:t>
            </a:r>
            <a:r>
              <a:rPr lang="zh-CN" altLang="en-US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野蛮生长</a:t>
            </a:r>
            <a:br>
              <a:rPr lang="zh-CN" altLang="en-US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</a:br>
            <a:r>
              <a:rPr lang="en-US" altLang="zh-CN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、对策</a:t>
            </a:r>
            <a:r>
              <a:rPr lang="en-US" altLang="zh-CN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——</a:t>
            </a:r>
            <a:r>
              <a:rPr lang="zh-CN" altLang="en-US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刚：政府加强规范</a:t>
            </a:r>
            <a:r>
              <a:rPr lang="en-US" altLang="zh-CN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+</a:t>
            </a:r>
            <a:r>
              <a:rPr lang="zh-CN" altLang="en-US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柔：多方协同引导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谷子经济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22402800" cy="34150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20</a:t>
            </a:r>
            <a:r>
              <a:rPr 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24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年安徽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B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卷申论】给定资料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中提到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创新是有风险的，但它又是规避风险的最好方式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。请深入思考这句话，参考给定资料，联系实际，自选角度，自拟题目，写一篇文章。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58215" y="1326515"/>
            <a:ext cx="135458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谷子经济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29840"/>
            <a:ext cx="24384000" cy="104971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谷子经济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22402800" cy="7847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20</a:t>
            </a:r>
            <a:r>
              <a:rPr 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24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年安徽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B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卷申论】给定资料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中提到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创新是有风险的，但它又是规避风险的最好方式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。请深入思考这句话，参考给定资料，联系实际，自选角度，自拟题目，写一篇文章。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【创新类话题</a:t>
            </a:r>
            <a:r>
              <a:rPr lang="en-US" altLang="zh-CN" sz="48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——</a:t>
            </a:r>
            <a:r>
              <a:rPr lang="zh-CN" altLang="en-US" sz="48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作为素材使用】</a:t>
            </a:r>
            <a:endParaRPr lang="zh-CN" altLang="en-US" sz="4800" b="1" dirty="0">
              <a:solidFill>
                <a:srgbClr val="FF0000"/>
              </a:solidFill>
              <a:effectLst/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4800" b="1" u="sng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——</a:t>
            </a:r>
            <a:r>
              <a:rPr lang="zh-CN" altLang="en-US" sz="4800" b="1" u="sng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创新会带来风险。</a:t>
            </a:r>
            <a:r>
              <a:rPr lang="zh-CN" altLang="en-US" sz="48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正如</a:t>
            </a:r>
            <a:r>
              <a:rPr lang="en-US" altLang="zh-CN" sz="48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谷子经济</a:t>
            </a:r>
            <a:r>
              <a:rPr lang="en-US" altLang="zh-CN" sz="48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这一创新的经济模式，持续火热激发着消费新活力，也能提供情绪价值，深受年轻群体青睐；但</a:t>
            </a:r>
            <a:r>
              <a:rPr lang="en-US" altLang="zh-CN" sz="48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谷圈</a:t>
            </a:r>
            <a:r>
              <a:rPr lang="en-US" altLang="zh-CN" sz="48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也低龄化也引发家长和社会担忧。</a:t>
            </a:r>
            <a:endParaRPr lang="zh-CN" altLang="en-US" sz="4800" b="1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58215" y="1326515"/>
            <a:ext cx="135458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谷子经济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29840"/>
            <a:ext cx="24384000" cy="104971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-530" t="8957" b="9119"/>
          <a:stretch>
            <a:fillRect/>
          </a:stretch>
        </p:blipFill>
        <p:spPr>
          <a:xfrm>
            <a:off x="14959965" y="0"/>
            <a:ext cx="7778750" cy="137166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970" y="1322705"/>
            <a:ext cx="11981815" cy="64128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970" y="8302625"/>
            <a:ext cx="11895455" cy="5187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——7.6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谷子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经济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89554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                  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警惕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吃谷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低龄化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 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最近一段时间，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谷子经济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持续火热。从哪吒形象的徽章、模型等引发购买热，到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LABUBU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成为潮玩消费顶流，这些以动漫、游戏、偶像等流行元素为主题的周边商品，激发着消费新活力。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谷子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虽小，却自带社交属性，能提供情绪价值，深受年轻群体青睐。但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谷圈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也很快在中小学生群体中蔓延开来，导致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吃谷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低龄化，引发家长和社会担忧。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102482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标题点明文章论题：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警惕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吃谷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低龄化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观点一：谷子经济的好处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激发消费活力、社交属性情绪价值等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承上启下：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欲抑先扬引出本文对于谷子经济论点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低龄化引发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担忧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谷子经济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88169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altLang="zh-CN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　</a:t>
            </a:r>
            <a:r>
              <a:rPr lang="en-US" altLang="zh-CN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未成年人往往涉世未深，心智不成熟，容易沉迷于</a:t>
            </a:r>
            <a:r>
              <a:rPr lang="en-US" altLang="zh-CN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吃谷</a:t>
            </a:r>
            <a:r>
              <a:rPr lang="en-US" altLang="zh-CN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而产生冲动消费，不仅影响学习，还会加重家庭经济负担。未成年人对于</a:t>
            </a:r>
            <a:r>
              <a:rPr lang="en-US" altLang="zh-CN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谷子</a:t>
            </a:r>
            <a:r>
              <a:rPr lang="en-US" altLang="zh-CN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的追捧，也给不法分子提供了可乘之机，相关诈骗案件时有发生。一些未成年人在免费赠送、低价福利、高价收购等话术诱导下，被套取钱财或者个人信息，甚至受到威胁恐吓。</a:t>
            </a:r>
            <a:endParaRPr lang="zh-CN" altLang="en-US" sz="5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72009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观点二：重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点分析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谷子经济低龄化的弊端</a:t>
            </a:r>
            <a:r>
              <a:rPr lang="en-US" altLang="zh-CN" sz="4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4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影响学习、加重经济负担、个人隐私泄露等</a:t>
            </a: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谷子经济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92322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 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我们要以开放和包容的心态看待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谷子经济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，也要警惕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吃谷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低龄化，加强引导和规范。</a:t>
            </a:r>
            <a:endParaRPr lang="zh-CN" altLang="en-US" sz="4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近年来，国家和一些地方都加大对未成年人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吃谷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的规范。比如，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2023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年，市场监管总局印发《盲盒经营行为规范指引（试行）》，要求不得向未满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8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周岁未成年人销售盲盒；向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8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周岁及以上未成年人销售盲盒商品，应当依法确认已取得相关监护人的同意。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2025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年，上海黄浦区市场监管局发布《黄浦区二次元衍生商品和服务经营合规指引》，要求不得向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8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周岁以下未成年人提供二次元衍生商品和服务。</a:t>
            </a:r>
            <a:endParaRPr lang="zh-CN" altLang="en-US" sz="4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92322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4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承上启下：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谷子经济利弊都有但低龄化必须重视</a:t>
            </a:r>
            <a:r>
              <a:rPr lang="en-US" altLang="zh-CN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引出对策</a:t>
            </a: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观点三：</a:t>
            </a:r>
            <a:r>
              <a:rPr lang="zh-CN" altLang="en-US" sz="4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提出吃谷低龄化对策</a:t>
            </a:r>
            <a:r>
              <a:rPr lang="en-US" altLang="zh-CN" sz="4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1——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政府加强规范</a:t>
            </a:r>
            <a:endParaRPr lang="zh-CN" altLang="en-US" sz="440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对策展开：市场监管总局和上海等地具体规范</a:t>
            </a:r>
            <a:endParaRPr lang="zh-CN" altLang="en-US" sz="4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谷子经济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56311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</a:t>
            </a:r>
            <a:r>
              <a:rPr lang="en-US" altLang="zh-CN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除了将已有的规定落实落细，对违法违规行为加强打击，还需家庭、学校、平台等多方协同，共同引导未成年人理性</a:t>
            </a:r>
            <a:r>
              <a:rPr lang="en-US" altLang="zh-CN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吃谷</a:t>
            </a:r>
            <a:r>
              <a:rPr lang="en-US" altLang="zh-CN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，让</a:t>
            </a:r>
            <a:r>
              <a:rPr lang="en-US" altLang="zh-CN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谷子经济</a:t>
            </a:r>
            <a:r>
              <a:rPr lang="en-US" altLang="zh-CN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健康有序发展。</a:t>
            </a:r>
            <a:endParaRPr lang="zh-CN" altLang="en-US" sz="60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82169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观点四：</a:t>
            </a:r>
            <a:r>
              <a:rPr lang="zh-CN" altLang="en-US" sz="4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提出吃谷低龄化对策</a:t>
            </a:r>
            <a:r>
              <a:rPr lang="en-US" altLang="zh-CN" sz="4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2——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多方协同进行引导</a:t>
            </a:r>
            <a:endParaRPr lang="zh-CN" altLang="en-US" sz="4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u="sng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对策启示：刚柔并济的观点模型</a:t>
            </a:r>
            <a:r>
              <a:rPr lang="en-US" altLang="zh-CN" sz="4400" u="sng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4400" u="sng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刚性制度</a:t>
            </a:r>
            <a:r>
              <a:rPr lang="en-US" altLang="zh-CN" sz="4400" u="sng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+</a:t>
            </a:r>
            <a:r>
              <a:rPr lang="zh-CN" altLang="en-US" sz="4400" u="sng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柔性引导</a:t>
            </a:r>
            <a:endParaRPr lang="zh-CN" altLang="en-US" sz="4400" u="sng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u="sng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58215" y="1326515"/>
            <a:ext cx="135458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谷子经济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29840"/>
            <a:ext cx="24384000" cy="104971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谷子经济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22402800" cy="45231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20</a:t>
            </a:r>
            <a:r>
              <a:rPr 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24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年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青海省考面试】在大数据、互联网的飞速发展之下，市场的需求也变得更加多元化、精细化，并催生出了一系列的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上门服务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，如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上门按摩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上门美甲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上门代厨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等。对于这种新经济模式，谈谈你的看法。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58215" y="1326515"/>
            <a:ext cx="135458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谷子经济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29840"/>
            <a:ext cx="24384000" cy="104971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resource_record_key" val="{&quot;10&quot;:[4721227]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1641</Words>
  <Application>WPS 演示</Application>
  <PresentationFormat>On-screen Show</PresentationFormat>
  <Paragraphs>86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楷体</vt:lpstr>
      <vt:lpstr>Arial Unicode MS</vt:lpstr>
      <vt:lpstr>Calibri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稿定设计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稿定设计 ppt</dc:title>
  <dc:creator>稿定设计</dc:creator>
  <dc:subject>www.gaoding.com</dc:subject>
  <cp:lastModifiedBy>格木教育</cp:lastModifiedBy>
  <cp:revision>119</cp:revision>
  <dcterms:created xsi:type="dcterms:W3CDTF">2023-07-19T01:30:00Z</dcterms:created>
  <dcterms:modified xsi:type="dcterms:W3CDTF">2025-07-06T05:28:32Z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58A6C7E234A04EBC8376E86D9622934F_13</vt:lpwstr>
  </property>
  <property fmtid="{D5CDD505-2E9C-101B-9397-08002B2CF9AE}" pid="3" name="KSOProductBuildVer">
    <vt:lpwstr>2052-12.1.0.21915</vt:lpwstr>
  </property>
</Properties>
</file>