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media/image10.svg" ContentType="image/svg+xml"/>
  <Override PartName="/ppt/media/image11.svg" ContentType="image/svg+xml"/>
  <Override PartName="/ppt/media/image7.svg" ContentType="image/svg+xml"/>
  <Override PartName="/ppt/media/image8.svg" ContentType="image/svg+xml"/>
  <Override PartName="/ppt/media/image9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72" r:id="rId3"/>
    <p:sldId id="463" r:id="rId4"/>
    <p:sldId id="436" r:id="rId5"/>
    <p:sldId id="434" r:id="rId6"/>
    <p:sldId id="438" r:id="rId7"/>
    <p:sldId id="439" r:id="rId8"/>
    <p:sldId id="440" r:id="rId9"/>
    <p:sldId id="441" r:id="rId10"/>
    <p:sldId id="417" r:id="rId11"/>
    <p:sldId id="447" r:id="rId12"/>
    <p:sldId id="460" r:id="rId13"/>
    <p:sldId id="456" r:id="rId14"/>
    <p:sldId id="444" r:id="rId15"/>
    <p:sldId id="461" r:id="rId16"/>
    <p:sldId id="443" r:id="rId17"/>
    <p:sldId id="462" r:id="rId18"/>
  </p:sldIdLst>
  <p:sldSz cx="24384000" cy="13716000" type="screen16x9"/>
  <p:notesSz cx="5143500" cy="9144000"/>
  <p:embeddedFontLst>
    <p:embeddedFont>
      <p:font typeface="微软雅黑" panose="020B0503020204020204" charset="-122"/>
      <p:regular r:id="rId23"/>
    </p:embeddedFont>
    <p:embeddedFont>
      <p:font typeface="楷体" panose="02010609060101010101" pitchFamily="49" charset="-122"/>
      <p:regular r:id="rId24"/>
    </p:embeddedFont>
    <p:embeddedFont>
      <p:font typeface="等线" panose="02010600030101010101" charset="-122"/>
      <p:regular r:id="rId25"/>
    </p:embeddedFont>
  </p:embeddedFontLst>
  <p:custDataLst>
    <p:tags r:id="rId26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ky123.Org" initials="" lastIdx="0" clrIdx="0"/>
  <p:cmAuthor id="2" name="asus" initials="a" lastIdx="1" clrIdx="0"/>
  <p:cmAuthor id="3" name="Perfect Lee" initials="P" lastIdx="2" clrIdx="0"/>
  <p:cmAuthor id="4" name="shuai" initials="s" lastIdx="5" clrIdx="0"/>
  <p:cmAuthor id="0" name="一宏王" initials="一" lastIdx="9" clrIdx="0"/>
  <p:cmAuthor id="5" name="Lenovo" initials="L" lastIdx="2" clrIdx="0"/>
  <p:cmAuthor id="6" name="健哥" initials="健" lastIdx="15" clrIdx="0"/>
  <p:cmAuthor id="8" name="Acer" initials="A" lastIdx="1" clrIdx="7"/>
  <p:cmAuthor id="10" name="贾梦霏" initials="Microsof" lastIdx="1" clrIdx="4"/>
  <p:cmAuthor id="11" name="lg yang" initials="l" lastIdx="2" clrIdx="0"/>
  <p:cmAuthor id="12" name="liuwanyu" initials="l" lastIdx="2" clrIdx="0"/>
  <p:cmAuthor id="13" name="sisi wang" initials="s" lastIdx="2" clrIdx="1"/>
  <p:cmAuthor id="14" name="未知用户2" initials="未" lastIdx="1" clrIdx="0"/>
  <p:cmAuthor id="15" name="未知用户4" initials="未" lastIdx="2" clrIdx="0"/>
  <p:cmAuthor id="16" name="未知用户5" initials="未" lastIdx="2" clrIdx="0"/>
  <p:cmAuthor id="18" name="ASUS" initials="A" lastIdx="1" clrIdx="1"/>
  <p:cmAuthor id="19" name="1099620488@qq.com" initials="1" lastIdx="2" clrIdx="2"/>
  <p:cmAuthor id="7" name="李慧盈" initials="李" lastIdx="2" clrIdx="0"/>
  <p:cmAuthor id="9" name="Admin" initials="A" lastIdx="0" clrIdx="0"/>
  <p:cmAuthor id="75" name="作者" initials="A" lastIdx="0" clrIdx="24"/>
  <p:cmAuthor id="21" name="吴妖王" initials="吴" lastIdx="1" clrIdx="2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A951"/>
    <a:srgbClr val="68CF8B"/>
    <a:srgbClr val="7FDA9C"/>
    <a:srgbClr val="4FCC7B"/>
    <a:srgbClr val="161823"/>
    <a:srgbClr val="FF7500"/>
    <a:srgbClr val="FFF1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9"/>
    <p:restoredTop sz="94613"/>
  </p:normalViewPr>
  <p:slideViewPr>
    <p:cSldViewPr snapToGrid="0" snapToObjects="1">
      <p:cViewPr varScale="1">
        <p:scale>
          <a:sx n="119" d="100"/>
          <a:sy n="119" d="100"/>
        </p:scale>
        <p:origin x="3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gs" Target="tags/tag1.xml"/><Relationship Id="rId25" Type="http://schemas.openxmlformats.org/officeDocument/2006/relationships/font" Target="fonts/font3.fntdata"/><Relationship Id="rId24" Type="http://schemas.openxmlformats.org/officeDocument/2006/relationships/font" Target="fonts/font2.fntdata"/><Relationship Id="rId23" Type="http://schemas.openxmlformats.org/officeDocument/2006/relationships/font" Target="fonts/font1.fntdata"/><Relationship Id="rId22" Type="http://schemas.openxmlformats.org/officeDocument/2006/relationships/commentAuthors" Target="commentAuthors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1"/>
          </p:nvPr>
        </p:nvSpPr>
        <p:spPr>
          <a:xfrm>
            <a:off x="952501" y="1571626"/>
            <a:ext cx="22669499" cy="11572874"/>
          </a:xfrm>
          <a:prstGeom prst="rect">
            <a:avLst/>
          </a:prstGeom>
        </p:spPr>
        <p:txBody>
          <a:bodyPr/>
          <a:lstStyle>
            <a:lvl1pPr algn="l">
              <a:defRPr sz="4000">
                <a:latin typeface="+mn-ea"/>
                <a:ea typeface="+mn-ea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/>
        </p:nvCxnSpPr>
        <p:spPr>
          <a:xfrm>
            <a:off x="1677670" y="1079818"/>
            <a:ext cx="21685250" cy="0"/>
          </a:xfrm>
          <a:prstGeom prst="line">
            <a:avLst/>
          </a:prstGeom>
          <a:ln w="28575" cap="rnd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3" name="图片 2" descr="格木LOGO"/>
          <p:cNvPicPr>
            <a:picLocks noChangeAspect="1"/>
          </p:cNvPicPr>
          <p:nvPr userDrawn="1"/>
        </p:nvPicPr>
        <p:blipFill>
          <a:blip r:embed="rId4"/>
          <a:srcRect r="39126" b="-36557"/>
          <a:stretch>
            <a:fillRect/>
          </a:stretch>
        </p:blipFill>
        <p:spPr>
          <a:xfrm>
            <a:off x="881380" y="501650"/>
            <a:ext cx="1261745" cy="520065"/>
          </a:xfrm>
          <a:prstGeom prst="rect">
            <a:avLst/>
          </a:prstGeom>
        </p:spPr>
      </p:pic>
      <p:sp>
        <p:nvSpPr>
          <p:cNvPr id="4" name="圆角矩形 3"/>
          <p:cNvSpPr/>
          <p:nvPr userDrawn="1"/>
        </p:nvSpPr>
        <p:spPr>
          <a:xfrm>
            <a:off x="881380" y="1022350"/>
            <a:ext cx="1261745" cy="114935"/>
          </a:xfrm>
          <a:prstGeom prst="roundRect">
            <a:avLst>
              <a:gd name="adj" fmla="val 50000"/>
            </a:avLst>
          </a:prstGeom>
          <a:solidFill>
            <a:srgbClr val="16A95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sv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sv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svg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svg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svg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06375" y="1310005"/>
            <a:ext cx="19360515" cy="97631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ctr" fontAlgn="auto">
              <a:lnSpc>
                <a:spcPct val="150000"/>
              </a:lnSpc>
            </a:pPr>
            <a:r>
              <a:rPr lang="zh-CN" altLang="en-US" sz="16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官媒热评</a:t>
            </a:r>
            <a:r>
              <a:rPr lang="zh-CN" altLang="en-US" sz="16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必读</a:t>
            </a:r>
            <a:endParaRPr lang="zh-CN" altLang="en-US" sz="138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algn="ctr" fontAlgn="auto">
              <a:lnSpc>
                <a:spcPct val="150000"/>
              </a:lnSpc>
            </a:pPr>
            <a:r>
              <a:rPr lang="en-US" altLang="zh-CN" sz="13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——7</a:t>
            </a:r>
            <a:r>
              <a:rPr lang="zh-CN" altLang="en-US" sz="13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月</a:t>
            </a:r>
            <a:r>
              <a:rPr lang="en-US" altLang="zh-CN" sz="13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13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日：</a:t>
            </a:r>
            <a:r>
              <a:rPr lang="zh-CN" altLang="en-US" sz="13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充电宝</a:t>
            </a:r>
            <a:endParaRPr lang="zh-CN" altLang="en-US" sz="138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algn="ctr" fontAlgn="auto">
              <a:lnSpc>
                <a:spcPct val="150000"/>
              </a:lnSpc>
            </a:pPr>
            <a:r>
              <a:rPr lang="en-US" altLang="zh-CN" sz="115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zh-CN" altLang="en-US" sz="115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1791930" y="4783455"/>
            <a:ext cx="1131570" cy="70751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66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莫聽穿林打葉聲</a:t>
            </a:r>
            <a:endParaRPr lang="zh-CN" altLang="en-US" sz="6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sz="6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3067645" y="6189980"/>
            <a:ext cx="1172210" cy="70751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66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何妨吟嘯且徐行</a:t>
            </a:r>
            <a:endParaRPr lang="zh-CN" altLang="en-US" sz="6600" b="1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913495" y="9174480"/>
            <a:ext cx="6888480" cy="11068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6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主讲人：格木安步</a:t>
            </a:r>
            <a:endParaRPr lang="zh-CN" altLang="en-US" sz="6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8215" y="1326515"/>
            <a:ext cx="1354582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官媒热评必读</a:t>
            </a: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</a:t>
            </a: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7.3</a:t>
            </a: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充电宝</a:t>
            </a:r>
            <a:endParaRPr lang="zh-CN" altLang="en-US" sz="72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58215" y="2525395"/>
            <a:ext cx="22402800" cy="34150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 algn="l">
              <a:lnSpc>
                <a:spcPct val="150000"/>
              </a:lnSpc>
              <a:defRPr/>
            </a:pP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【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20</a:t>
            </a:r>
            <a:r>
              <a:rPr 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23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年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山东面试】快递、外卖、直播等新兴行业不断涌现，请你谈谈如何对他们进行管理与服务。</a:t>
            </a:r>
            <a:endParaRPr lang="zh-CN" altLang="en-US" sz="4800" b="1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  <a:p>
            <a:pPr algn="l">
              <a:lnSpc>
                <a:spcPct val="150000"/>
              </a:lnSpc>
              <a:defRPr/>
            </a:pPr>
            <a:endParaRPr lang="zh-CN" altLang="en-US" sz="4800" b="1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958215" y="1326515"/>
            <a:ext cx="1354582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Font typeface="Wingdings" panose="05000000000000000000" pitchFamily="2" charset="2"/>
              <a:buNone/>
            </a:pP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官媒热评必读</a:t>
            </a: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</a:t>
            </a: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7.3</a:t>
            </a: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充电宝</a:t>
            </a:r>
            <a:endParaRPr lang="zh-CN" altLang="en-US" sz="72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indent="0">
              <a:buFont typeface="Wingdings" panose="05000000000000000000" pitchFamily="2" charset="2"/>
              <a:buNone/>
            </a:pPr>
            <a:endParaRPr lang="zh-CN" altLang="en-US" sz="72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15" y="2456815"/>
            <a:ext cx="24378285" cy="773176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8215" y="1326515"/>
            <a:ext cx="1354582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官媒热评必读</a:t>
            </a: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</a:t>
            </a: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7.3</a:t>
            </a: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充电宝</a:t>
            </a:r>
            <a:endParaRPr lang="zh-CN" altLang="en-US" sz="72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58215" y="2525395"/>
            <a:ext cx="22402800" cy="7847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 algn="l">
              <a:lnSpc>
                <a:spcPct val="150000"/>
              </a:lnSpc>
              <a:defRPr/>
            </a:pPr>
            <a:r>
              <a:rPr lang="zh-CN" altLang="en-US" sz="4800" dirty="0"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【</a:t>
            </a:r>
            <a:r>
              <a:rPr lang="en-US" altLang="zh-CN" sz="4800" dirty="0"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20</a:t>
            </a:r>
            <a:r>
              <a:rPr lang="en-US" sz="4800" dirty="0"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23</a:t>
            </a:r>
            <a:r>
              <a:rPr lang="zh-CN" altLang="en-US" sz="4800" dirty="0"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年山东面试】快递、外卖、直播等新兴行业不断涌现，请你谈谈如何对他们进行管理与服务。</a:t>
            </a:r>
            <a:endParaRPr lang="zh-CN" altLang="en-US" sz="4800" b="1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  <a:p>
            <a:pPr algn="l">
              <a:lnSpc>
                <a:spcPct val="150000"/>
              </a:lnSpc>
              <a:defRPr/>
            </a:pPr>
            <a:r>
              <a:rPr lang="zh-CN" altLang="en-US" sz="4800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【政府管理对策套用】</a:t>
            </a:r>
            <a:br>
              <a:rPr lang="en-US" sz="4800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</a:br>
            <a:r>
              <a:rPr lang="zh-CN" altLang="en-US" sz="4800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管理方面</a:t>
            </a:r>
            <a:r>
              <a:rPr lang="en-US" altLang="zh-CN" sz="4800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——</a:t>
            </a:r>
            <a:br>
              <a:rPr lang="en-US" altLang="zh-CN" sz="4800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</a:br>
            <a:r>
              <a:rPr lang="en-US" altLang="zh-CN" sz="4800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1</a:t>
            </a:r>
            <a:r>
              <a:rPr lang="zh-CN" altLang="en-US" sz="4800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、筑牢标准防线</a:t>
            </a:r>
            <a:br>
              <a:rPr lang="zh-CN" altLang="en-US" sz="4800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</a:br>
            <a:r>
              <a:rPr lang="en-US" altLang="zh-CN" sz="4800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2</a:t>
            </a:r>
            <a:r>
              <a:rPr lang="zh-CN" altLang="en-US" sz="4800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、强化监管韧性</a:t>
            </a:r>
            <a:br>
              <a:rPr lang="zh-CN" altLang="en-US" sz="4800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</a:br>
            <a:r>
              <a:rPr lang="en-US" altLang="zh-CN" sz="4800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3</a:t>
            </a:r>
            <a:r>
              <a:rPr lang="zh-CN" altLang="en-US" sz="4800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、提升公众</a:t>
            </a:r>
            <a:r>
              <a:rPr lang="zh-CN" altLang="en-US" sz="4800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认知</a:t>
            </a:r>
            <a:endParaRPr lang="zh-CN" altLang="en-US" sz="4800" dirty="0">
              <a:solidFill>
                <a:srgbClr val="FF0000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8215" y="1326515"/>
            <a:ext cx="1354582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官媒热评必读</a:t>
            </a: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</a:t>
            </a: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7.3</a:t>
            </a: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充电宝</a:t>
            </a:r>
            <a:endParaRPr lang="zh-CN" altLang="en-US" sz="72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58215" y="2525395"/>
            <a:ext cx="22402800" cy="34150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 algn="l">
              <a:lnSpc>
                <a:spcPct val="150000"/>
              </a:lnSpc>
              <a:defRPr/>
            </a:pPr>
            <a:r>
              <a:rPr lang="zh-CN" altLang="en-US" sz="4800" dirty="0"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【</a:t>
            </a:r>
            <a:r>
              <a:rPr lang="en-US" altLang="zh-CN" sz="4800" dirty="0"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2024</a:t>
            </a:r>
            <a:r>
              <a:rPr lang="zh-CN" altLang="en-US" sz="4800" dirty="0"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年国考执法卷作文】请结合</a:t>
            </a:r>
            <a:r>
              <a:rPr lang="en-US" altLang="zh-CN" sz="4800" dirty="0"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800" dirty="0"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给定材料</a:t>
            </a:r>
            <a:r>
              <a:rPr lang="en-US" altLang="zh-CN" sz="4800" dirty="0"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5”</a:t>
            </a:r>
            <a:r>
              <a:rPr lang="zh-CN" altLang="en-US" sz="4800" dirty="0"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，围绕行政执法工作中的</a:t>
            </a:r>
            <a:r>
              <a:rPr lang="en-US" altLang="zh-CN" sz="4800" dirty="0"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800" dirty="0"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力</a:t>
            </a:r>
            <a:r>
              <a:rPr lang="en-US" altLang="zh-CN" sz="4800" dirty="0"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”“</a:t>
            </a:r>
            <a:r>
              <a:rPr lang="zh-CN" altLang="en-US" sz="4800" dirty="0"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理</a:t>
            </a:r>
            <a:r>
              <a:rPr lang="en-US" altLang="zh-CN" sz="4800" dirty="0"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”“</a:t>
            </a:r>
            <a:r>
              <a:rPr lang="zh-CN" altLang="en-US" sz="4800" dirty="0"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利</a:t>
            </a:r>
            <a:r>
              <a:rPr lang="en-US" altLang="zh-CN" sz="4800" dirty="0"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4800" dirty="0"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进行深入思考，联系实际，自拟题目，写一篇文章。</a:t>
            </a:r>
            <a:endParaRPr lang="zh-CN" altLang="en-US" sz="4800" b="1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  <a:p>
            <a:pPr algn="l">
              <a:lnSpc>
                <a:spcPct val="150000"/>
              </a:lnSpc>
              <a:defRPr/>
            </a:pPr>
            <a:endParaRPr lang="zh-CN" altLang="en-US" sz="4800" b="1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958215" y="1326515"/>
            <a:ext cx="1354582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Font typeface="Wingdings" panose="05000000000000000000" pitchFamily="2" charset="2"/>
              <a:buNone/>
            </a:pP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官媒热评必读</a:t>
            </a: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</a:t>
            </a: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7.3</a:t>
            </a: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充电宝</a:t>
            </a:r>
            <a:endParaRPr lang="zh-CN" altLang="en-US" sz="72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indent="0">
              <a:buFont typeface="Wingdings" panose="05000000000000000000" pitchFamily="2" charset="2"/>
              <a:buNone/>
            </a:pPr>
            <a:endParaRPr lang="zh-CN" altLang="en-US" sz="72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15" y="2456815"/>
            <a:ext cx="24378285" cy="773176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8215" y="1326515"/>
            <a:ext cx="1354582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官媒热评必读</a:t>
            </a: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</a:t>
            </a: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7.3</a:t>
            </a: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充电宝</a:t>
            </a:r>
            <a:endParaRPr lang="zh-CN" altLang="en-US" sz="72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58215" y="2525395"/>
            <a:ext cx="22402800" cy="673925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 algn="l">
              <a:lnSpc>
                <a:spcPct val="150000"/>
              </a:lnSpc>
              <a:defRPr/>
            </a:pPr>
            <a:r>
              <a:rPr lang="zh-CN" altLang="en-US" sz="4800" dirty="0"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【</a:t>
            </a:r>
            <a:r>
              <a:rPr lang="en-US" altLang="zh-CN" sz="4800" dirty="0"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2024</a:t>
            </a:r>
            <a:r>
              <a:rPr lang="zh-CN" altLang="en-US" sz="4800" dirty="0"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年国考执法卷作文】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请结合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给定材料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5”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，围绕行政执法工作中的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力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”“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理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”“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利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进行深入思考，联系实际，自拟题目，写一篇文章。</a:t>
            </a:r>
            <a:endParaRPr lang="zh-CN" altLang="en-US" sz="4800" b="1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  <a:p>
            <a:pPr algn="l">
              <a:lnSpc>
                <a:spcPct val="150000"/>
              </a:lnSpc>
              <a:defRPr/>
            </a:pPr>
            <a:r>
              <a:rPr lang="en-US" altLang="zh-CN" sz="4800" b="1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——</a:t>
            </a:r>
            <a:r>
              <a:rPr lang="zh-CN" altLang="en-US" sz="4800" b="1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行政执法的</a:t>
            </a:r>
            <a:r>
              <a:rPr lang="en-US" altLang="zh-CN" sz="4800" b="1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800" b="1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利</a:t>
            </a:r>
            <a:r>
              <a:rPr lang="en-US" altLang="zh-CN" sz="4800" b="1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4800" b="1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就是要为群众提供便利，精细管理而不是一罚了之。例如一个小小的充电宝，考验的是社会治理的精细度，在群众个性化需求日益增长的今天，唯有精细化管理而不是一收</a:t>
            </a:r>
            <a:r>
              <a:rPr lang="zh-CN" altLang="en-US" sz="4800" b="1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了之，才能让更多新技术用得放心、舒心。。。</a:t>
            </a:r>
            <a:endParaRPr lang="zh-CN" altLang="en-US" sz="4800" b="1" dirty="0">
              <a:solidFill>
                <a:srgbClr val="FF0000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  <a:p>
            <a:pPr algn="l">
              <a:lnSpc>
                <a:spcPct val="150000"/>
              </a:lnSpc>
              <a:defRPr/>
            </a:pPr>
            <a:endParaRPr lang="zh-CN" altLang="en-US" sz="4800" b="1" dirty="0">
              <a:solidFill>
                <a:srgbClr val="FF0000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958215" y="1326515"/>
            <a:ext cx="1354582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Font typeface="Wingdings" panose="05000000000000000000" pitchFamily="2" charset="2"/>
              <a:buNone/>
            </a:pP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官媒热评必读</a:t>
            </a: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</a:t>
            </a: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7.3</a:t>
            </a: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充电宝</a:t>
            </a:r>
            <a:endParaRPr lang="zh-CN" altLang="en-US" sz="72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indent="0">
              <a:buFont typeface="Wingdings" panose="05000000000000000000" pitchFamily="2" charset="2"/>
              <a:buNone/>
            </a:pPr>
            <a:endParaRPr lang="zh-CN" altLang="en-US" sz="72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15" y="2456815"/>
            <a:ext cx="24378285" cy="773176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13133705" y="1367790"/>
            <a:ext cx="8229600" cy="109804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rcRect r="99" b="5028"/>
          <a:stretch>
            <a:fillRect/>
          </a:stretch>
        </p:blipFill>
        <p:spPr>
          <a:xfrm>
            <a:off x="2397760" y="1386840"/>
            <a:ext cx="8507095" cy="1096137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165985"/>
            <a:ext cx="24288115" cy="670750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8215" y="1326515"/>
            <a:ext cx="1354582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官媒热评必读</a:t>
            </a: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——7.3</a:t>
            </a: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充电宝</a:t>
            </a:r>
            <a:endParaRPr lang="zh-CN" altLang="en-US" sz="72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58215" y="2525395"/>
            <a:ext cx="15468600" cy="895540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 algn="ctr">
              <a:lnSpc>
                <a:spcPct val="150000"/>
              </a:lnSpc>
              <a:defRPr/>
            </a:pP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小小充电宝：精细监管绝非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一收了之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endParaRPr lang="en-US" altLang="zh-CN" sz="4800" b="1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    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今年以来，旅客携带的充电宝等锂电池产品机上起火冒烟事件多发，对此，中国民用航空局发布紧急通知，禁止旅客携带相关不合格产品乘坐境内航班。</a:t>
            </a:r>
            <a:endParaRPr lang="en-US" altLang="zh-CN" sz="4800" b="1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  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小充电宝隐含大风险，有关部门出了硬招、亮了红线，但不少乘客心中仍是一堆问号：充电宝到底能不能带？什么样的充电宝能带？这恰是考验政策续航能力之时，精细监管绝非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一收了之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。</a:t>
            </a:r>
            <a:endParaRPr lang="zh-CN" altLang="en-US" sz="4800" b="1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7299305" y="2525395"/>
            <a:ext cx="6518910" cy="102482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>
              <a:lnSpc>
                <a:spcPct val="150000"/>
              </a:lnSpc>
              <a:defRPr/>
            </a:pPr>
            <a:r>
              <a:rPr lang="zh-CN" altLang="en-US" sz="4400" b="1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标题点明文章论点：</a:t>
            </a:r>
            <a:r>
              <a:rPr lang="zh-CN" altLang="en-US" sz="4400" b="1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充电宝问题解决需要精细监管不能一收了之（否定错误肯定正确的</a:t>
            </a:r>
            <a:r>
              <a:rPr lang="zh-CN" altLang="en-US" sz="4400" b="1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句式突出</a:t>
            </a:r>
            <a:r>
              <a:rPr lang="zh-CN" altLang="en-US" sz="4400" b="1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重点）</a:t>
            </a:r>
            <a:endParaRPr lang="zh-CN" altLang="en-US" sz="4400" b="1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endParaRPr lang="zh-CN" altLang="en-US" sz="4400" b="1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4400" b="1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第一段：简要介绍当前充电宝热点事件作为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铺垫</a:t>
            </a:r>
            <a:endParaRPr lang="zh-CN" altLang="en-US" sz="4400" b="1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endParaRPr lang="zh-CN" altLang="en-US" sz="4400" b="1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4400" b="1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第二段：通过各方观点引出文章论点</a:t>
            </a:r>
            <a:endParaRPr lang="zh-CN" altLang="en-US" sz="4400" b="1" dirty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pic>
        <p:nvPicPr>
          <p:cNvPr id="5" name="图片 4" descr="竖线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6421100" y="2526030"/>
            <a:ext cx="914400" cy="1092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8215" y="1326515"/>
            <a:ext cx="1354582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官媒热评必读</a:t>
            </a: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</a:t>
            </a: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7.3</a:t>
            </a: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充电宝</a:t>
            </a:r>
            <a:endParaRPr lang="zh-CN" altLang="en-US" sz="72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indent="0">
              <a:buFont typeface="Wingdings" panose="05000000000000000000" pitchFamily="2" charset="2"/>
              <a:buNone/>
            </a:pPr>
            <a:endParaRPr lang="zh-CN" altLang="en-US" sz="72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58215" y="2525395"/>
            <a:ext cx="15468600" cy="563118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 algn="l">
              <a:lnSpc>
                <a:spcPct val="150000"/>
              </a:lnSpc>
              <a:defRPr/>
            </a:pP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      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充电宝安全问题，本质上是锂电池技术与管理短板的集中暴露。无论是劣质电芯的隔膜缺陷，还是过充、短路引发的热失控，都指向生产标准、市场监管的多重漏洞。</a:t>
            </a:r>
            <a:endParaRPr lang="zh-CN" altLang="en-US" sz="4800" b="1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  <a:p>
            <a:pPr algn="l">
              <a:lnSpc>
                <a:spcPct val="150000"/>
              </a:lnSpc>
              <a:defRPr/>
            </a:pP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    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当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便携刚需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遇上安全隐患，政策干预必须精准发力，既不可因风险而裹足不前，也不可对隐患视若无睹。</a:t>
            </a:r>
            <a:endParaRPr lang="zh-CN" altLang="en-US" sz="4800" b="1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7299305" y="2525395"/>
            <a:ext cx="6518910" cy="102482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>
              <a:lnSpc>
                <a:spcPct val="150000"/>
              </a:lnSpc>
              <a:defRPr/>
            </a:pPr>
            <a:r>
              <a:rPr lang="zh-CN" altLang="en-US" sz="4400" b="1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观点一：层层深入分析充电宝安全问题并点出本质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——</a:t>
            </a:r>
            <a:r>
              <a:rPr lang="zh-CN" altLang="en-US" sz="4400" b="1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生产标准市场监管漏洞</a:t>
            </a:r>
            <a:endParaRPr lang="zh-CN" altLang="en-US" sz="4400" b="1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endParaRPr lang="zh-CN" altLang="en-US" sz="4400" b="1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4400" b="1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承上启下，通过分析引出本文重点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——</a:t>
            </a:r>
            <a:r>
              <a:rPr lang="zh-CN" altLang="en-US" sz="4400" b="1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解决问题需要政策需要精准发力</a:t>
            </a:r>
            <a:r>
              <a:rPr lang="zh-CN" altLang="en-US" sz="440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（政府要把握平衡）</a:t>
            </a:r>
            <a:endParaRPr lang="zh-CN" altLang="en-US" sz="4400" b="1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endParaRPr lang="zh-CN" altLang="en-US" sz="4400" b="1" dirty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pic>
        <p:nvPicPr>
          <p:cNvPr id="5" name="图片 4" descr="竖线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6421100" y="2526030"/>
            <a:ext cx="914400" cy="1092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8215" y="1326515"/>
            <a:ext cx="1354582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官媒热评必读</a:t>
            </a: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</a:t>
            </a: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7.3</a:t>
            </a: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充电宝</a:t>
            </a:r>
            <a:endParaRPr lang="zh-CN" altLang="en-US" sz="72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indent="0">
              <a:buFont typeface="Wingdings" panose="05000000000000000000" pitchFamily="2" charset="2"/>
              <a:buNone/>
            </a:pPr>
            <a:endParaRPr lang="zh-CN" altLang="en-US" sz="72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58215" y="2525395"/>
            <a:ext cx="15468600" cy="92322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 algn="l">
              <a:lnSpc>
                <a:spcPct val="150000"/>
              </a:lnSpc>
              <a:defRPr/>
            </a:pP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      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政策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快充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，更要长效续航。民航局的紧急通知是必要的响应举措，但长远来看，充电宝安全需要更系统的治理方案。一方面，要严把生产关，强化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3C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认证的动态监管，对偷工减料、以次充好的厂商形成震慑；另一方面，需完善全链条追溯机制，确保问题产品能高效、安全召回。</a:t>
            </a:r>
            <a:endParaRPr lang="en-US" altLang="zh-CN" sz="4400" b="1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  <a:p>
            <a:pPr algn="l">
              <a:lnSpc>
                <a:spcPct val="150000"/>
              </a:lnSpc>
              <a:defRPr/>
            </a:pP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  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值得注意的是，部分电商平台仍在销售无认证产品，而许多消费者对充电宝的选购、使用常识还存在不足。政策若想真正续航，就必须覆盖生产、流通、使用各环节，避免引发新的安全隐患。</a:t>
            </a:r>
            <a:endParaRPr lang="zh-CN" altLang="en-US" sz="4400" b="1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7299305" y="2525395"/>
            <a:ext cx="6518910" cy="102482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>
              <a:lnSpc>
                <a:spcPct val="150000"/>
              </a:lnSpc>
              <a:defRPr/>
            </a:pPr>
            <a:r>
              <a:rPr lang="zh-CN" altLang="en-US" sz="440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观点二：政策快充更需要长效续航（眼前长远兼顾）</a:t>
            </a:r>
            <a:r>
              <a:rPr lang="en-US" altLang="zh-CN" sz="440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——</a:t>
            </a:r>
            <a:r>
              <a:rPr lang="zh-CN" altLang="en-US" sz="440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系统</a:t>
            </a:r>
            <a:r>
              <a:rPr lang="zh-CN" altLang="en-US" sz="440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方案</a:t>
            </a:r>
            <a:endParaRPr lang="zh-CN" altLang="en-US" sz="4400" dirty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endParaRPr lang="zh-CN" altLang="en-US" sz="4400" b="1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44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对策展开：</a:t>
            </a:r>
            <a:r>
              <a:rPr lang="zh-CN" altLang="en-US" sz="44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系统治理关键在于</a:t>
            </a:r>
            <a:r>
              <a:rPr lang="zh-CN" altLang="en-US" sz="440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生产关和追溯机制</a:t>
            </a:r>
            <a:endParaRPr lang="zh-CN" altLang="en-US" sz="4400" dirty="0"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endParaRPr lang="zh-CN" altLang="en-US" sz="4400" dirty="0"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44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对策展开：通过分析当下问题补充系统治理方</a:t>
            </a:r>
            <a:r>
              <a:rPr lang="zh-CN" altLang="en-US" sz="44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对策</a:t>
            </a:r>
            <a:r>
              <a:rPr lang="en-US" altLang="zh-CN" sz="44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——</a:t>
            </a:r>
            <a:r>
              <a:rPr lang="zh-CN" altLang="en-US" sz="440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覆盖各环节</a:t>
            </a:r>
            <a:endParaRPr lang="zh-CN" altLang="en-US" sz="4400" dirty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pic>
        <p:nvPicPr>
          <p:cNvPr id="5" name="图片 4" descr="竖线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6421100" y="2526030"/>
            <a:ext cx="914400" cy="1092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8215" y="1326515"/>
            <a:ext cx="1354582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官媒热评必读</a:t>
            </a: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</a:t>
            </a: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7.3</a:t>
            </a: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充电宝</a:t>
            </a:r>
            <a:endParaRPr lang="zh-CN" altLang="en-US" sz="72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58215" y="2525395"/>
            <a:ext cx="15468600" cy="895540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 algn="l">
              <a:lnSpc>
                <a:spcPct val="150000"/>
              </a:lnSpc>
              <a:defRPr/>
            </a:pP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    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从更广视角看，充电宝安全问题折射出新兴产业发展的共性挑战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——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如何在创新与安全之间找到平衡。对快充、高能量密度等新技术的追求，不能以牺牲安全为代价。在行业加快推广新技术的同时，监管部门也需同步更新政策标准，避免政策滞后于市场。此外，公共场所的应急设施配套、消费者的安全教育同样不可或缺。只有将安全理念深深扎根到技术研发、产品规划和公众意识中，便利与安全才能并行不悖。</a:t>
            </a:r>
            <a:endParaRPr lang="zh-CN" altLang="en-US" sz="4800" b="1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7299305" y="2525395"/>
            <a:ext cx="6518910" cy="112636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>
              <a:lnSpc>
                <a:spcPct val="150000"/>
              </a:lnSpc>
              <a:defRPr/>
            </a:pPr>
            <a:r>
              <a:rPr lang="zh-CN" altLang="en-US" sz="440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观点</a:t>
            </a:r>
            <a:r>
              <a:rPr lang="zh-CN" altLang="en-US" sz="440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三：放大视角解决问题需要在创新与安全之间找到平衡</a:t>
            </a:r>
            <a:endParaRPr lang="zh-CN" altLang="en-US" sz="4400" b="1" dirty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endParaRPr lang="zh-CN" altLang="en-US" sz="4400" b="1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44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对策展开：监管部门同步更新、公共场所设施、公众安全教育</a:t>
            </a:r>
            <a:endParaRPr lang="zh-CN" altLang="en-US" sz="4400" b="1" dirty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endParaRPr lang="zh-CN" altLang="en-US" sz="4400" b="1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440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对策启示：以小见大，触类旁通</a:t>
            </a:r>
            <a:endParaRPr lang="zh-CN" altLang="en-US" sz="4400" b="1" dirty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endParaRPr lang="zh-CN" altLang="en-US" sz="4400" b="1" dirty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pic>
        <p:nvPicPr>
          <p:cNvPr id="5" name="图片 4" descr="竖线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6421100" y="2526030"/>
            <a:ext cx="914400" cy="1092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8215" y="1326515"/>
            <a:ext cx="1354582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官媒热评必读</a:t>
            </a: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</a:t>
            </a: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7.3</a:t>
            </a: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充电宝</a:t>
            </a:r>
            <a:endParaRPr lang="zh-CN" altLang="en-US" sz="72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58215" y="2525395"/>
            <a:ext cx="15468600" cy="63239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 algn="l">
              <a:lnSpc>
                <a:spcPct val="150000"/>
              </a:lnSpc>
              <a:defRPr/>
            </a:pP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     </a:t>
            </a:r>
            <a:r>
              <a:rPr lang="zh-CN" altLang="en-US" sz="5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小小充电宝，考验的是社会治理的精细度。政策法规提升续航能力，才能为出行安全保驾护航。在群众个性化需求日益增长的今天，唯有筑牢标准防线、强化监管韧性、提升公众认知，才能让更多新技术用得放心、舒心。</a:t>
            </a:r>
            <a:endParaRPr lang="zh-CN" altLang="en-US" sz="5400" b="1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7299305" y="2525395"/>
            <a:ext cx="6518910" cy="313817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>
              <a:lnSpc>
                <a:spcPct val="150000"/>
              </a:lnSpc>
              <a:defRPr/>
            </a:pPr>
            <a:r>
              <a:rPr lang="zh-CN" altLang="en-US" sz="440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结尾总结：充电宝事小，社会治理精度事大，升华文章高度</a:t>
            </a:r>
            <a:endParaRPr lang="zh-CN" altLang="en-US" sz="4400" dirty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pic>
        <p:nvPicPr>
          <p:cNvPr id="5" name="图片 4" descr="竖线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6421100" y="2526030"/>
            <a:ext cx="914400" cy="1092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958215" y="1326515"/>
            <a:ext cx="1354582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Font typeface="Wingdings" panose="05000000000000000000" pitchFamily="2" charset="2"/>
              <a:buNone/>
            </a:pP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官媒热评必读</a:t>
            </a: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</a:t>
            </a: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7.3</a:t>
            </a: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充电宝</a:t>
            </a:r>
            <a:endParaRPr lang="zh-CN" altLang="en-US" sz="72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indent="0">
              <a:buFont typeface="Wingdings" panose="05000000000000000000" pitchFamily="2" charset="2"/>
              <a:buNone/>
            </a:pPr>
            <a:endParaRPr lang="zh-CN" altLang="en-US" sz="72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15" y="2456815"/>
            <a:ext cx="24378285" cy="773176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resource_record_key" val="{&quot;10&quot;:[4721227]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1743</Words>
  <Application>WPS 演示</Application>
  <PresentationFormat>On-screen Show</PresentationFormat>
  <Paragraphs>96</Paragraphs>
  <Slides>16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5" baseType="lpstr">
      <vt:lpstr>Arial</vt:lpstr>
      <vt:lpstr>宋体</vt:lpstr>
      <vt:lpstr>Wingdings</vt:lpstr>
      <vt:lpstr>微软雅黑</vt:lpstr>
      <vt:lpstr>楷体</vt:lpstr>
      <vt:lpstr>Arial Unicode MS</vt:lpstr>
      <vt:lpstr>Calibri</vt:lpstr>
      <vt:lpstr>等线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稿定设计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稿定设计 ppt</dc:title>
  <dc:creator>稿定设计</dc:creator>
  <dc:subject>www.gaoding.com</dc:subject>
  <cp:lastModifiedBy>格木教育</cp:lastModifiedBy>
  <cp:revision>103</cp:revision>
  <dcterms:created xsi:type="dcterms:W3CDTF">2023-07-19T01:30:00Z</dcterms:created>
  <dcterms:modified xsi:type="dcterms:W3CDTF">2025-07-03T07:15:22Z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58A6C7E234A04EBC8376E86D9622934F_13</vt:lpwstr>
  </property>
  <property fmtid="{D5CDD505-2E9C-101B-9397-08002B2CF9AE}" pid="3" name="KSOProductBuildVer">
    <vt:lpwstr>2052-12.1.0.21915</vt:lpwstr>
  </property>
</Properties>
</file>