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media/image10.svg" ContentType="image/svg+xml"/>
  <Override PartName="/ppt/media/image7.svg" ContentType="image/svg+xml"/>
  <Override PartName="/ppt/media/image8.svg" ContentType="image/svg+xml"/>
  <Override PartName="/ppt/media/image9.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72" r:id="rId3"/>
    <p:sldId id="436" r:id="rId4"/>
    <p:sldId id="434" r:id="rId5"/>
    <p:sldId id="575" r:id="rId6"/>
    <p:sldId id="574" r:id="rId7"/>
    <p:sldId id="577" r:id="rId8"/>
    <p:sldId id="578" r:id="rId9"/>
    <p:sldId id="579" r:id="rId10"/>
    <p:sldId id="566" r:id="rId11"/>
    <p:sldId id="565" r:id="rId12"/>
    <p:sldId id="582" r:id="rId13"/>
    <p:sldId id="581" r:id="rId14"/>
    <p:sldId id="583" r:id="rId15"/>
    <p:sldId id="585" r:id="rId16"/>
    <p:sldId id="584" r:id="rId17"/>
    <p:sldId id="587" r:id="rId18"/>
  </p:sldIdLst>
  <p:sldSz cx="24384000" cy="13716000" type="screen16x9"/>
  <p:notesSz cx="5143500" cy="9144000"/>
  <p:embeddedFontLst>
    <p:embeddedFont>
      <p:font typeface="微软雅黑" panose="020B0503020204020204" charset="-122"/>
      <p:regular r:id="rId23"/>
    </p:embeddedFont>
    <p:embeddedFont>
      <p:font typeface="楷体" panose="02010609060101010101" pitchFamily="49" charset="-122"/>
      <p:regular r:id="rId24"/>
    </p:embeddedFont>
    <p:embeddedFont>
      <p:font typeface="等线" panose="02010600030101010101" charset="-122"/>
      <p:regular r:id="rId25"/>
    </p:embeddedFont>
  </p:embeddedFontLst>
  <p:custDataLst>
    <p:tags r:id="rId26"/>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ky123.Org" initials="" lastIdx="0" clrIdx="0"/>
  <p:cmAuthor id="2" name="asus" initials="a" lastIdx="1" clrIdx="0"/>
  <p:cmAuthor id="3" name="Perfect Lee" initials="P" lastIdx="2" clrIdx="0"/>
  <p:cmAuthor id="4" name="shuai" initials="s" lastIdx="5" clrIdx="0"/>
  <p:cmAuthor id="0" name="一宏王" initials="一" lastIdx="9" clrIdx="0"/>
  <p:cmAuthor id="5" name="Lenovo" initials="L" lastIdx="2" clrIdx="0"/>
  <p:cmAuthor id="6" name="健哥" initials="健" lastIdx="15" clrIdx="0"/>
  <p:cmAuthor id="8" name="Acer" initials="A" lastIdx="1" clrIdx="7"/>
  <p:cmAuthor id="10" name="贾梦霏" initials="Microsof" lastIdx="1" clrIdx="4"/>
  <p:cmAuthor id="11" name="lg yang" initials="l" lastIdx="2" clrIdx="0"/>
  <p:cmAuthor id="12" name="liuwanyu" initials="l" lastIdx="2" clrIdx="0"/>
  <p:cmAuthor id="13" name="sisi wang" initials="s" lastIdx="2" clrIdx="1"/>
  <p:cmAuthor id="14" name="未知用户2" initials="未" lastIdx="1" clrIdx="0"/>
  <p:cmAuthor id="15" name="未知用户4" initials="未" lastIdx="2" clrIdx="0"/>
  <p:cmAuthor id="16" name="未知用户5" initials="未" lastIdx="2" clrIdx="0"/>
  <p:cmAuthor id="18" name="ASUS" initials="A" lastIdx="1" clrIdx="1"/>
  <p:cmAuthor id="19" name="1099620488@qq.com" initials="1" lastIdx="2" clrIdx="2"/>
  <p:cmAuthor id="7" name="李慧盈" initials="李" lastIdx="2" clrIdx="0"/>
  <p:cmAuthor id="9" name="Admin" initials="A" lastIdx="0" clrIdx="0"/>
  <p:cmAuthor id="75" name="作者" initials="A" lastIdx="0" clrIdx="24"/>
  <p:cmAuthor id="21" name="吴妖王" initials="吴" lastIdx="1" clrIdx="2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A951"/>
    <a:srgbClr val="68CF8B"/>
    <a:srgbClr val="7FDA9C"/>
    <a:srgbClr val="4FCC7B"/>
    <a:srgbClr val="161823"/>
    <a:srgbClr val="FF7500"/>
    <a:srgbClr val="FFF1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613"/>
  </p:normalViewPr>
  <p:slideViewPr>
    <p:cSldViewPr snapToGrid="0" snapToObjects="1">
      <p:cViewPr varScale="1">
        <p:scale>
          <a:sx n="119" d="100"/>
          <a:sy n="119" d="100"/>
        </p:scale>
        <p:origin x="3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1.xml"/><Relationship Id="rId25" Type="http://schemas.openxmlformats.org/officeDocument/2006/relationships/font" Target="fonts/font3.fntdata"/><Relationship Id="rId24" Type="http://schemas.openxmlformats.org/officeDocument/2006/relationships/font" Target="fonts/font2.fntdata"/><Relationship Id="rId23" Type="http://schemas.openxmlformats.org/officeDocument/2006/relationships/font" Target="fonts/font1.fntdata"/><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7" name="内容占位符 6"/>
          <p:cNvSpPr>
            <a:spLocks noGrp="1"/>
          </p:cNvSpPr>
          <p:nvPr>
            <p:ph sz="quarter" idx="11"/>
          </p:nvPr>
        </p:nvSpPr>
        <p:spPr>
          <a:xfrm>
            <a:off x="952501" y="1571626"/>
            <a:ext cx="22669499" cy="11572874"/>
          </a:xfrm>
          <a:prstGeom prst="rect">
            <a:avLst/>
          </a:prstGeom>
        </p:spPr>
        <p:txBody>
          <a:bodyPr/>
          <a:lstStyle>
            <a:lvl1pPr algn="l">
              <a:defRPr sz="4000">
                <a:latin typeface="+mn-ea"/>
                <a:ea typeface="+mn-ea"/>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cxnSp>
        <p:nvCxnSpPr>
          <p:cNvPr id="8" name="直接连接符 7"/>
          <p:cNvCxnSpPr/>
          <p:nvPr/>
        </p:nvCxnSpPr>
        <p:spPr>
          <a:xfrm>
            <a:off x="1677670" y="1079818"/>
            <a:ext cx="21685250" cy="0"/>
          </a:xfrm>
          <a:prstGeom prst="line">
            <a:avLst/>
          </a:prstGeom>
          <a:ln w="28575" cap="rnd">
            <a:solidFill>
              <a:schemeClr val="tx2"/>
            </a:solidFill>
          </a:ln>
        </p:spPr>
        <p:style>
          <a:lnRef idx="2">
            <a:schemeClr val="accent1"/>
          </a:lnRef>
          <a:fillRef idx="0">
            <a:srgbClr val="FFFFFF"/>
          </a:fillRef>
          <a:effectRef idx="0">
            <a:srgbClr val="FFFFFF"/>
          </a:effectRef>
          <a:fontRef idx="minor">
            <a:schemeClr val="tx1"/>
          </a:fontRef>
        </p:style>
      </p:cxnSp>
      <p:pic>
        <p:nvPicPr>
          <p:cNvPr id="3" name="图片 2" descr="格木LOGO"/>
          <p:cNvPicPr>
            <a:picLocks noChangeAspect="1"/>
          </p:cNvPicPr>
          <p:nvPr userDrawn="1"/>
        </p:nvPicPr>
        <p:blipFill>
          <a:blip r:embed="rId4"/>
          <a:srcRect r="39126" b="-36557"/>
          <a:stretch>
            <a:fillRect/>
          </a:stretch>
        </p:blipFill>
        <p:spPr>
          <a:xfrm>
            <a:off x="881380" y="501650"/>
            <a:ext cx="1261745" cy="520065"/>
          </a:xfrm>
          <a:prstGeom prst="rect">
            <a:avLst/>
          </a:prstGeom>
        </p:spPr>
      </p:pic>
      <p:sp>
        <p:nvSpPr>
          <p:cNvPr id="4" name="圆角矩形 3"/>
          <p:cNvSpPr/>
          <p:nvPr userDrawn="1"/>
        </p:nvSpPr>
        <p:spPr>
          <a:xfrm>
            <a:off x="881380" y="1022350"/>
            <a:ext cx="1261745" cy="114935"/>
          </a:xfrm>
          <a:prstGeom prst="roundRect">
            <a:avLst>
              <a:gd name="adj" fmla="val 50000"/>
            </a:avLst>
          </a:prstGeom>
          <a:solidFill>
            <a:srgbClr val="16A95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sv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sv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sv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sv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sv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sv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206375" y="1310005"/>
            <a:ext cx="21543645" cy="7108825"/>
          </a:xfrm>
          <a:prstGeom prst="rect">
            <a:avLst/>
          </a:prstGeom>
          <a:noFill/>
        </p:spPr>
        <p:txBody>
          <a:bodyPr wrap="square" rtlCol="0">
            <a:spAutoFit/>
          </a:bodyPr>
          <a:p>
            <a:pPr indent="0" algn="ctr" fontAlgn="auto">
              <a:lnSpc>
                <a:spcPct val="150000"/>
              </a:lnSpc>
            </a:pPr>
            <a:r>
              <a:rPr lang="zh-CN" altLang="en-US" sz="16600" b="1">
                <a:solidFill>
                  <a:schemeClr val="bg1"/>
                </a:solidFill>
                <a:latin typeface="微软雅黑" panose="020B0503020204020204" charset="-122"/>
                <a:ea typeface="微软雅黑" panose="020B0503020204020204" charset="-122"/>
                <a:cs typeface="微软雅黑" panose="020B0503020204020204" charset="-122"/>
              </a:rPr>
              <a:t>每日伴读</a:t>
            </a:r>
            <a:endParaRPr lang="zh-CN" altLang="en-US" sz="16600" b="1">
              <a:solidFill>
                <a:schemeClr val="bg1"/>
              </a:solidFill>
              <a:latin typeface="微软雅黑" panose="020B0503020204020204" charset="-122"/>
              <a:ea typeface="微软雅黑" panose="020B0503020204020204" charset="-122"/>
              <a:cs typeface="微软雅黑" panose="020B0503020204020204" charset="-122"/>
            </a:endParaRPr>
          </a:p>
          <a:p>
            <a:pPr indent="0" algn="ctr" fontAlgn="auto">
              <a:lnSpc>
                <a:spcPct val="150000"/>
              </a:lnSpc>
            </a:pPr>
            <a:r>
              <a:rPr lang="en-US" altLang="zh-CN" sz="13800" b="1">
                <a:solidFill>
                  <a:schemeClr val="bg1"/>
                </a:solidFill>
                <a:latin typeface="微软雅黑" panose="020B0503020204020204" charset="-122"/>
                <a:ea typeface="微软雅黑" panose="020B0503020204020204" charset="-122"/>
                <a:cs typeface="微软雅黑" panose="020B0503020204020204" charset="-122"/>
              </a:rPr>
              <a:t>——7.20</a:t>
            </a:r>
            <a:r>
              <a:rPr lang="zh-CN" altLang="en-US" sz="13800" b="1">
                <a:solidFill>
                  <a:schemeClr val="bg1"/>
                </a:solidFill>
                <a:latin typeface="微软雅黑" panose="020B0503020204020204" charset="-122"/>
                <a:ea typeface="微软雅黑" panose="020B0503020204020204" charset="-122"/>
                <a:cs typeface="微软雅黑" panose="020B0503020204020204" charset="-122"/>
              </a:rPr>
              <a:t>：城市工作会议</a:t>
            </a:r>
            <a:r>
              <a:rPr lang="en-US" altLang="zh-CN" sz="11500" b="1">
                <a:solidFill>
                  <a:schemeClr val="bg1"/>
                </a:solidFill>
                <a:latin typeface="微软雅黑" panose="020B0503020204020204" charset="-122"/>
                <a:ea typeface="微软雅黑" panose="020B0503020204020204" charset="-122"/>
                <a:cs typeface="微软雅黑" panose="020B0503020204020204" charset="-122"/>
              </a:rPr>
              <a:t> </a:t>
            </a:r>
            <a:endParaRPr lang="zh-CN" altLang="en-US" sz="11500" b="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21791930" y="4783455"/>
            <a:ext cx="1131570" cy="7075170"/>
          </a:xfrm>
          <a:prstGeom prst="rect">
            <a:avLst/>
          </a:prstGeom>
          <a:noFill/>
        </p:spPr>
        <p:txBody>
          <a:bodyPr wrap="square" rtlCol="0">
            <a:noAutofit/>
          </a:bodyPr>
          <a:p>
            <a:r>
              <a:rPr lang="zh-CN" altLang="en-US" sz="6600" b="1">
                <a:solidFill>
                  <a:schemeClr val="bg1"/>
                </a:solidFill>
                <a:latin typeface="楷体" panose="02010609060101010101" pitchFamily="49" charset="-122"/>
                <a:ea typeface="楷体" panose="02010609060101010101" pitchFamily="49" charset="-122"/>
              </a:rPr>
              <a:t>莫聽穿林打葉聲</a:t>
            </a:r>
            <a:endParaRPr lang="zh-CN" altLang="en-US" sz="6600" b="1">
              <a:solidFill>
                <a:schemeClr val="bg1"/>
              </a:solidFill>
              <a:latin typeface="微软雅黑" panose="020B0503020204020204" charset="-122"/>
              <a:ea typeface="微软雅黑" panose="020B0503020204020204" charset="-122"/>
            </a:endParaRPr>
          </a:p>
          <a:p>
            <a:endParaRPr lang="zh-CN" altLang="en-US" sz="6600" b="1">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23067645" y="6189980"/>
            <a:ext cx="1172210" cy="7075170"/>
          </a:xfrm>
          <a:prstGeom prst="rect">
            <a:avLst/>
          </a:prstGeom>
          <a:noFill/>
        </p:spPr>
        <p:txBody>
          <a:bodyPr wrap="square" rtlCol="0">
            <a:noAutofit/>
          </a:bodyPr>
          <a:p>
            <a:r>
              <a:rPr lang="zh-CN" altLang="en-US" sz="6600" b="1">
                <a:solidFill>
                  <a:schemeClr val="bg1"/>
                </a:solidFill>
                <a:latin typeface="楷体" panose="02010609060101010101" pitchFamily="49" charset="-122"/>
                <a:ea typeface="楷体" panose="02010609060101010101" pitchFamily="49" charset="-122"/>
              </a:rPr>
              <a:t>何妨吟嘯且徐行</a:t>
            </a:r>
            <a:endParaRPr lang="zh-CN" altLang="en-US" sz="6600" b="1">
              <a:solidFill>
                <a:schemeClr val="bg1"/>
              </a:solidFill>
              <a:latin typeface="楷体" panose="02010609060101010101" pitchFamily="49" charset="-122"/>
              <a:ea typeface="楷体" panose="02010609060101010101" pitchFamily="49" charset="-122"/>
            </a:endParaRPr>
          </a:p>
        </p:txBody>
      </p:sp>
      <p:sp>
        <p:nvSpPr>
          <p:cNvPr id="6" name="文本框 5"/>
          <p:cNvSpPr txBox="1"/>
          <p:nvPr/>
        </p:nvSpPr>
        <p:spPr>
          <a:xfrm>
            <a:off x="8913495" y="9174480"/>
            <a:ext cx="6888480" cy="1106805"/>
          </a:xfrm>
          <a:prstGeom prst="rect">
            <a:avLst/>
          </a:prstGeom>
          <a:noFill/>
        </p:spPr>
        <p:txBody>
          <a:bodyPr wrap="none" rtlCol="0">
            <a:spAutoFit/>
          </a:bodyPr>
          <a:p>
            <a:r>
              <a:rPr lang="zh-CN" altLang="en-US" sz="6600" b="1">
                <a:solidFill>
                  <a:schemeClr val="bg1"/>
                </a:solidFill>
                <a:latin typeface="微软雅黑" panose="020B0503020204020204" charset="-122"/>
                <a:ea typeface="微软雅黑" panose="020B0503020204020204" charset="-122"/>
              </a:rPr>
              <a:t>主讲人：格木安步</a:t>
            </a:r>
            <a:endParaRPr lang="zh-CN" altLang="en-US" sz="6600" b="1">
              <a:solidFill>
                <a:schemeClr val="bg1"/>
              </a:solidFill>
              <a:latin typeface="微软雅黑" panose="020B0503020204020204" charset="-122"/>
              <a:ea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3545820" cy="1198880"/>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a:t>
            </a:r>
            <a:r>
              <a:rPr lang="zh-CN" altLang="en-US" sz="7200" b="1" dirty="0">
                <a:latin typeface="微软雅黑" panose="020B0503020204020204" charset="-122"/>
                <a:ea typeface="微软雅黑" panose="020B0503020204020204" charset="-122"/>
                <a:sym typeface="+mn-ea"/>
              </a:rPr>
              <a:t>内涵式发展</a:t>
            </a: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402800" cy="507746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l">
              <a:lnSpc>
                <a:spcPct val="150000"/>
              </a:lnSpc>
              <a:defRPr/>
            </a:pPr>
            <a:r>
              <a:rPr lang="zh-CN" altLang="en-US"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【202</a:t>
            </a:r>
            <a:r>
              <a:rPr lang="en-US" altLang="zh-CN"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5</a:t>
            </a:r>
            <a:r>
              <a:rPr lang="zh-CN" altLang="en-US"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年国考市地级</a:t>
            </a:r>
            <a:r>
              <a:rPr lang="zh-CN" altLang="en-US"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管理卷】</a:t>
            </a:r>
            <a:r>
              <a:rPr lang="zh-CN" altLang="en-US" sz="5400" b="1" dirty="0">
                <a:effectLst/>
                <a:latin typeface="微软雅黑" panose="020B0503020204020204" charset="-122"/>
                <a:ea typeface="微软雅黑" panose="020B0503020204020204" charset="-122"/>
                <a:cs typeface="宋体" panose="02010600030101010101" pitchFamily="2" charset="-122"/>
                <a:sym typeface="+mn-ea"/>
              </a:rPr>
              <a:t>给定资料反映了事物间的“互补”关系不是简单的拼合，而是互相作用、互相激发、互相促进的机制。请你对此进行深入思考，联系实际，自选角度，自拟题目，写一篇文章。</a:t>
            </a:r>
            <a:endParaRPr lang="zh-CN" altLang="en-US" sz="5400" b="1" dirty="0">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endParaRPr lang="zh-CN" altLang="en-US" sz="5400" u="sng" dirty="0">
              <a:effectLst/>
              <a:latin typeface="微软雅黑" panose="020B0503020204020204" charset="-122"/>
              <a:ea typeface="微软雅黑" panose="020B0503020204020204" charset="-122"/>
              <a:cs typeface="宋体" panose="02010600030101010101" pitchFamily="2"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58215" y="1326515"/>
            <a:ext cx="13545820" cy="1198880"/>
          </a:xfrm>
          <a:prstGeom prst="rect">
            <a:avLst/>
          </a:prstGeom>
          <a:noFill/>
        </p:spPr>
        <p:txBody>
          <a:bodyPr wrap="square" rtlCol="0">
            <a:spAutoFit/>
          </a:bodyPr>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a:t>
            </a:r>
            <a:r>
              <a:rPr lang="zh-CN" altLang="en-US" sz="7200" b="1" dirty="0">
                <a:latin typeface="微软雅黑" panose="020B0503020204020204" charset="-122"/>
                <a:ea typeface="微软雅黑" panose="020B0503020204020204" charset="-122"/>
                <a:sym typeface="+mn-ea"/>
              </a:rPr>
              <a:t>内涵式发展</a:t>
            </a:r>
            <a:endParaRPr lang="zh-CN" altLang="en-US" sz="7200" b="1" dirty="0">
              <a:latin typeface="微软雅黑" panose="020B0503020204020204" charset="-122"/>
              <a:ea typeface="微软雅黑" panose="020B0503020204020204" charset="-122"/>
              <a:sym typeface="+mn-ea"/>
            </a:endParaRPr>
          </a:p>
        </p:txBody>
      </p:sp>
      <p:pic>
        <p:nvPicPr>
          <p:cNvPr id="11" name="图片 10"/>
          <p:cNvPicPr>
            <a:picLocks noChangeAspect="1"/>
          </p:cNvPicPr>
          <p:nvPr/>
        </p:nvPicPr>
        <p:blipFill>
          <a:blip r:embed="rId1"/>
          <a:stretch>
            <a:fillRect/>
          </a:stretch>
        </p:blipFill>
        <p:spPr>
          <a:xfrm>
            <a:off x="0" y="2997835"/>
            <a:ext cx="24278590" cy="854900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3545820" cy="1198880"/>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a:t>
            </a:r>
            <a:r>
              <a:rPr lang="zh-CN" altLang="en-US" sz="7200" b="1" dirty="0">
                <a:latin typeface="微软雅黑" panose="020B0503020204020204" charset="-122"/>
                <a:ea typeface="微软雅黑" panose="020B0503020204020204" charset="-122"/>
                <a:sym typeface="+mn-ea"/>
              </a:rPr>
              <a:t>内涵式</a:t>
            </a:r>
            <a:r>
              <a:rPr lang="zh-CN" altLang="en-US" sz="7200" b="1" dirty="0">
                <a:latin typeface="微软雅黑" panose="020B0503020204020204" charset="-122"/>
                <a:ea typeface="微软雅黑" panose="020B0503020204020204" charset="-122"/>
                <a:sym typeface="+mn-ea"/>
              </a:rPr>
              <a:t>发展</a:t>
            </a: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402800" cy="1020191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l">
              <a:lnSpc>
                <a:spcPct val="150000"/>
              </a:lnSpc>
              <a:defRPr/>
            </a:pPr>
            <a:r>
              <a:rPr lang="zh-CN" altLang="en-US"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【202</a:t>
            </a:r>
            <a:r>
              <a:rPr lang="en-US" altLang="zh-CN"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5</a:t>
            </a:r>
            <a:r>
              <a:rPr lang="zh-CN" altLang="en-US"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年国考市地级</a:t>
            </a:r>
            <a:r>
              <a:rPr lang="zh-CN" altLang="en-US"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管理卷】</a:t>
            </a:r>
            <a:r>
              <a:rPr lang="zh-CN" altLang="en-US" sz="5400" b="1" dirty="0">
                <a:effectLst/>
                <a:latin typeface="微软雅黑" panose="020B0503020204020204" charset="-122"/>
                <a:ea typeface="微软雅黑" panose="020B0503020204020204" charset="-122"/>
                <a:cs typeface="宋体" panose="02010600030101010101" pitchFamily="2" charset="-122"/>
                <a:sym typeface="+mn-ea"/>
              </a:rPr>
              <a:t>给定资料反映了事物间的“互补”关系不是简单的拼合，而是互相作用、互相激发、互相促进的机制。请你对此进行深入思考，联系实际，自选角度，自拟题目，写一篇文章。</a:t>
            </a:r>
            <a:endParaRPr lang="zh-CN" altLang="en-US" sz="5400" b="1" dirty="0">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r>
              <a:rPr lang="zh-CN" altLang="en-US" sz="6000" dirty="0">
                <a:solidFill>
                  <a:srgbClr val="FF0000"/>
                </a:solidFill>
                <a:effectLst/>
                <a:highlight>
                  <a:srgbClr val="FFFF00"/>
                </a:highlight>
                <a:latin typeface="微软雅黑" panose="020B0503020204020204" charset="-122"/>
                <a:ea typeface="微软雅黑" panose="020B0503020204020204" charset="-122"/>
                <a:cs typeface="宋体" panose="02010600030101010101" pitchFamily="2" charset="-122"/>
                <a:sym typeface="+mn-ea"/>
              </a:rPr>
              <a:t>【抽象类话题通用素材</a:t>
            </a:r>
            <a:r>
              <a:rPr lang="en-US" altLang="zh-CN" sz="6000" dirty="0">
                <a:solidFill>
                  <a:srgbClr val="FF0000"/>
                </a:solidFill>
                <a:effectLst/>
                <a:highlight>
                  <a:srgbClr val="FFFF00"/>
                </a:highlight>
                <a:latin typeface="微软雅黑" panose="020B0503020204020204" charset="-122"/>
                <a:ea typeface="微软雅黑" panose="020B0503020204020204" charset="-122"/>
                <a:cs typeface="宋体" panose="02010600030101010101" pitchFamily="2" charset="-122"/>
                <a:sym typeface="+mn-ea"/>
              </a:rPr>
              <a:t>——</a:t>
            </a:r>
            <a:r>
              <a:rPr lang="zh-CN" altLang="en-US" sz="6000" dirty="0">
                <a:solidFill>
                  <a:srgbClr val="FF0000"/>
                </a:solidFill>
                <a:effectLst/>
                <a:highlight>
                  <a:srgbClr val="FFFF00"/>
                </a:highlight>
                <a:latin typeface="微软雅黑" panose="020B0503020204020204" charset="-122"/>
                <a:ea typeface="微软雅黑" panose="020B0503020204020204" charset="-122"/>
                <a:cs typeface="宋体" panose="02010600030101010101" pitchFamily="2" charset="-122"/>
                <a:sym typeface="+mn-ea"/>
              </a:rPr>
              <a:t>城市内涵</a:t>
            </a:r>
            <a:r>
              <a:rPr lang="zh-CN" altLang="en-US" sz="6000" dirty="0">
                <a:solidFill>
                  <a:srgbClr val="FF0000"/>
                </a:solidFill>
                <a:effectLst/>
                <a:highlight>
                  <a:srgbClr val="FFFF00"/>
                </a:highlight>
                <a:latin typeface="微软雅黑" panose="020B0503020204020204" charset="-122"/>
                <a:ea typeface="微软雅黑" panose="020B0503020204020204" charset="-122"/>
                <a:cs typeface="宋体" panose="02010600030101010101" pitchFamily="2" charset="-122"/>
                <a:sym typeface="+mn-ea"/>
              </a:rPr>
              <a:t>式理念】</a:t>
            </a:r>
            <a:endParaRPr lang="zh-CN" altLang="en-US" sz="6000" dirty="0">
              <a:solidFill>
                <a:srgbClr val="FF0000"/>
              </a:solidFill>
              <a:effectLst/>
              <a:highlight>
                <a:srgbClr val="FFFF00"/>
              </a:highligh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r>
              <a:rPr lang="zh-CN" altLang="en-US" sz="5400"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——分论点论证：互补是</a:t>
            </a:r>
            <a:r>
              <a:rPr lang="zh-CN" altLang="en-US" sz="5400"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互相促进</a:t>
            </a:r>
            <a:r>
              <a:rPr lang="zh-CN" altLang="en-US" sz="5400"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5400" dirty="0">
                <a:effectLst/>
                <a:latin typeface="微软雅黑" panose="020B0503020204020204" charset="-122"/>
                <a:ea typeface="微软雅黑" panose="020B0503020204020204" charset="-122"/>
                <a:cs typeface="宋体" panose="02010600030101010101" pitchFamily="2" charset="-122"/>
                <a:sym typeface="+mn-ea"/>
              </a:rPr>
              <a:t>中央城市工作会议明确要求，深刻把握城市内涵式发展的战略取向，更有针对性地提升城市发展质量，</a:t>
            </a:r>
            <a:r>
              <a:rPr lang="zh-CN" altLang="en-US" sz="5400" u="sng" dirty="0">
                <a:effectLst/>
                <a:latin typeface="微软雅黑" panose="020B0503020204020204" charset="-122"/>
                <a:ea typeface="微软雅黑" panose="020B0503020204020204" charset="-122"/>
                <a:cs typeface="宋体" panose="02010600030101010101" pitchFamily="2" charset="-122"/>
                <a:sym typeface="+mn-ea"/>
              </a:rPr>
              <a:t>建设创新、宜居、美丽、韧性、文明、智慧的现代化城市中的这几个方面便是通过互补的相互促进让城市更美好。</a:t>
            </a:r>
            <a:endParaRPr lang="zh-CN" altLang="en-US" sz="5400" u="sng" dirty="0">
              <a:effectLst/>
              <a:latin typeface="微软雅黑" panose="020B0503020204020204" charset="-122"/>
              <a:ea typeface="微软雅黑" panose="020B0503020204020204" charset="-122"/>
              <a:cs typeface="宋体" panose="02010600030101010101" pitchFamily="2" charset="-122"/>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58215" y="1326515"/>
            <a:ext cx="13545820" cy="1198880"/>
          </a:xfrm>
          <a:prstGeom prst="rect">
            <a:avLst/>
          </a:prstGeom>
          <a:noFill/>
        </p:spPr>
        <p:txBody>
          <a:bodyPr wrap="square" rtlCol="0">
            <a:spAutoFit/>
          </a:bodyPr>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a:t>
            </a:r>
            <a:r>
              <a:rPr lang="zh-CN" altLang="en-US" sz="7200" b="1" dirty="0">
                <a:latin typeface="微软雅黑" panose="020B0503020204020204" charset="-122"/>
                <a:ea typeface="微软雅黑" panose="020B0503020204020204" charset="-122"/>
                <a:sym typeface="+mn-ea"/>
              </a:rPr>
              <a:t>内涵式发展</a:t>
            </a:r>
            <a:endParaRPr lang="zh-CN" altLang="en-US" sz="7200" b="1" dirty="0">
              <a:latin typeface="微软雅黑" panose="020B0503020204020204" charset="-122"/>
              <a:ea typeface="微软雅黑" panose="020B0503020204020204" charset="-122"/>
              <a:sym typeface="+mn-ea"/>
            </a:endParaRPr>
          </a:p>
        </p:txBody>
      </p:sp>
      <p:pic>
        <p:nvPicPr>
          <p:cNvPr id="11" name="图片 10"/>
          <p:cNvPicPr>
            <a:picLocks noChangeAspect="1"/>
          </p:cNvPicPr>
          <p:nvPr/>
        </p:nvPicPr>
        <p:blipFill>
          <a:blip r:embed="rId1"/>
          <a:stretch>
            <a:fillRect/>
          </a:stretch>
        </p:blipFill>
        <p:spPr>
          <a:xfrm>
            <a:off x="0" y="2997835"/>
            <a:ext cx="24278590" cy="854900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58215" y="2649220"/>
            <a:ext cx="22402800" cy="299974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l">
              <a:lnSpc>
                <a:spcPct val="150000"/>
              </a:lnSpc>
              <a:defRPr/>
            </a:pPr>
            <a:r>
              <a:rPr lang="zh-CN" altLang="en-US" sz="66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江苏管理卷</a:t>
            </a:r>
            <a:r>
              <a:rPr lang="zh-CN" altLang="en-US" sz="66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申论特征四：</a:t>
            </a:r>
            <a:r>
              <a:rPr lang="en-US" altLang="zh-CN" sz="66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A</a:t>
            </a:r>
            <a:r>
              <a:rPr lang="zh-CN" altLang="en-US" sz="66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卷作文</a:t>
            </a:r>
            <a:r>
              <a:rPr lang="zh-CN" altLang="en-US" sz="66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立意高</a:t>
            </a:r>
            <a:endParaRPr lang="zh-CN" altLang="en-US" sz="66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endPar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p:txBody>
      </p:sp>
      <p:pic>
        <p:nvPicPr>
          <p:cNvPr id="4" name="图片 3"/>
          <p:cNvPicPr/>
          <p:nvPr/>
        </p:nvPicPr>
        <p:blipFill>
          <a:blip r:embed="rId1"/>
          <a:stretch>
            <a:fillRect/>
          </a:stretch>
        </p:blipFill>
        <p:spPr>
          <a:xfrm>
            <a:off x="958215" y="4505960"/>
            <a:ext cx="14452600" cy="6966585"/>
          </a:xfrm>
          <a:prstGeom prst="rect">
            <a:avLst/>
          </a:prstGeom>
        </p:spPr>
      </p:pic>
      <p:sp>
        <p:nvSpPr>
          <p:cNvPr id="5" name="文本框 4"/>
          <p:cNvSpPr txBox="1"/>
          <p:nvPr/>
        </p:nvSpPr>
        <p:spPr>
          <a:xfrm>
            <a:off x="958215" y="1326515"/>
            <a:ext cx="13545820" cy="1198880"/>
          </a:xfrm>
          <a:prstGeom prst="rect">
            <a:avLst/>
          </a:prstGeom>
          <a:noFill/>
        </p:spPr>
        <p:txBody>
          <a:bodyPr wrap="square" rtlCol="0">
            <a:spAutoFit/>
          </a:bodyPr>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a:t>
            </a:r>
            <a:r>
              <a:rPr lang="zh-CN" altLang="en-US" sz="7200" b="1" dirty="0">
                <a:latin typeface="微软雅黑" panose="020B0503020204020204" charset="-122"/>
                <a:ea typeface="微软雅黑" panose="020B0503020204020204" charset="-122"/>
                <a:sym typeface="+mn-ea"/>
              </a:rPr>
              <a:t>内涵式</a:t>
            </a:r>
            <a:r>
              <a:rPr lang="zh-CN" altLang="en-US" sz="7200" b="1" dirty="0">
                <a:latin typeface="微软雅黑" panose="020B0503020204020204" charset="-122"/>
                <a:ea typeface="微软雅黑" panose="020B0503020204020204" charset="-122"/>
                <a:sym typeface="+mn-ea"/>
              </a:rPr>
              <a:t>发展</a:t>
            </a:r>
            <a:endParaRPr lang="zh-CN" altLang="en-US" sz="7200" b="1" dirty="0">
              <a:latin typeface="微软雅黑" panose="020B0503020204020204" charset="-122"/>
              <a:ea typeface="微软雅黑" panose="020B0503020204020204" charset="-122"/>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3545820" cy="1198880"/>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a:t>
            </a:r>
            <a:r>
              <a:rPr lang="zh-CN" altLang="en-US" sz="7200" b="1" dirty="0">
                <a:latin typeface="微软雅黑" panose="020B0503020204020204" charset="-122"/>
                <a:ea typeface="微软雅黑" panose="020B0503020204020204" charset="-122"/>
                <a:sym typeface="+mn-ea"/>
              </a:rPr>
              <a:t>内涵式</a:t>
            </a:r>
            <a:r>
              <a:rPr lang="zh-CN" altLang="en-US" sz="7200" b="1" dirty="0">
                <a:latin typeface="微软雅黑" panose="020B0503020204020204" charset="-122"/>
                <a:ea typeface="微软雅黑" panose="020B0503020204020204" charset="-122"/>
                <a:sym typeface="+mn-ea"/>
              </a:rPr>
              <a:t>发展</a:t>
            </a: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402800" cy="507746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l">
              <a:lnSpc>
                <a:spcPct val="150000"/>
              </a:lnSpc>
              <a:defRPr/>
            </a:pPr>
            <a:r>
              <a:rPr lang="zh-CN" altLang="en-US"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【202</a:t>
            </a:r>
            <a:r>
              <a:rPr lang="en-US" altLang="zh-CN"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4</a:t>
            </a:r>
            <a:r>
              <a:rPr lang="zh-CN" altLang="en-US"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年联考卷部分省份</a:t>
            </a:r>
            <a:r>
              <a:rPr lang="zh-CN" altLang="en-US"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省市卷】</a:t>
            </a:r>
            <a:r>
              <a:rPr lang="en-US" altLang="zh-CN" sz="5400" b="1" dirty="0">
                <a:effectLst/>
                <a:latin typeface="微软雅黑" panose="020B0503020204020204" charset="-122"/>
                <a:ea typeface="微软雅黑" panose="020B0503020204020204" charset="-122"/>
                <a:cs typeface="宋体" panose="02010600030101010101" pitchFamily="2" charset="-122"/>
                <a:sym typeface="+mn-ea"/>
              </a:rPr>
              <a:t>“</a:t>
            </a:r>
            <a:r>
              <a:rPr lang="zh-CN" altLang="en-US" sz="5400" b="1" dirty="0">
                <a:effectLst/>
                <a:latin typeface="微软雅黑" panose="020B0503020204020204" charset="-122"/>
                <a:ea typeface="微软雅黑" panose="020B0503020204020204" charset="-122"/>
                <a:cs typeface="宋体" panose="02010600030101010101" pitchFamily="2" charset="-122"/>
                <a:sym typeface="+mn-ea"/>
              </a:rPr>
              <a:t>给定资料</a:t>
            </a:r>
            <a:r>
              <a:rPr lang="en-US" altLang="zh-CN" sz="5400" b="1" dirty="0">
                <a:effectLst/>
                <a:latin typeface="微软雅黑" panose="020B0503020204020204" charset="-122"/>
                <a:ea typeface="微软雅黑" panose="020B0503020204020204" charset="-122"/>
                <a:cs typeface="宋体" panose="02010600030101010101" pitchFamily="2" charset="-122"/>
                <a:sym typeface="+mn-ea"/>
              </a:rPr>
              <a:t>5”</a:t>
            </a:r>
            <a:r>
              <a:rPr lang="zh-CN" altLang="en-US" sz="5400" b="1" dirty="0">
                <a:effectLst/>
                <a:latin typeface="微软雅黑" panose="020B0503020204020204" charset="-122"/>
                <a:ea typeface="微软雅黑" panose="020B0503020204020204" charset="-122"/>
                <a:cs typeface="宋体" panose="02010600030101010101" pitchFamily="2" charset="-122"/>
                <a:sym typeface="+mn-ea"/>
              </a:rPr>
              <a:t>中提到</a:t>
            </a:r>
            <a:r>
              <a:rPr lang="en-US" altLang="zh-CN" sz="5400" b="1" dirty="0">
                <a:effectLst/>
                <a:latin typeface="微软雅黑" panose="020B0503020204020204" charset="-122"/>
                <a:ea typeface="微软雅黑" panose="020B0503020204020204" charset="-122"/>
                <a:cs typeface="宋体" panose="02010600030101010101" pitchFamily="2" charset="-122"/>
                <a:sym typeface="+mn-ea"/>
              </a:rPr>
              <a:t>“</a:t>
            </a:r>
            <a:r>
              <a:rPr lang="zh-CN" altLang="en-US" sz="5400" b="1" dirty="0">
                <a:effectLst/>
                <a:latin typeface="微软雅黑" panose="020B0503020204020204" charset="-122"/>
                <a:ea typeface="微软雅黑" panose="020B0503020204020204" charset="-122"/>
                <a:cs typeface="宋体" panose="02010600030101010101" pitchFamily="2" charset="-122"/>
                <a:sym typeface="+mn-ea"/>
              </a:rPr>
              <a:t>创新是有风险的，但它又是规避风险的最好方式</a:t>
            </a:r>
            <a:r>
              <a:rPr lang="en-US" altLang="zh-CN" sz="5400" b="1" dirty="0">
                <a:effectLst/>
                <a:latin typeface="微软雅黑" panose="020B0503020204020204" charset="-122"/>
                <a:ea typeface="微软雅黑" panose="020B0503020204020204" charset="-122"/>
                <a:cs typeface="宋体" panose="02010600030101010101" pitchFamily="2" charset="-122"/>
                <a:sym typeface="+mn-ea"/>
              </a:rPr>
              <a:t>”</a:t>
            </a:r>
            <a:r>
              <a:rPr lang="zh-CN" altLang="en-US" sz="5400" b="1" dirty="0">
                <a:effectLst/>
                <a:latin typeface="微软雅黑" panose="020B0503020204020204" charset="-122"/>
                <a:ea typeface="微软雅黑" panose="020B0503020204020204" charset="-122"/>
                <a:cs typeface="宋体" panose="02010600030101010101" pitchFamily="2" charset="-122"/>
                <a:sym typeface="+mn-ea"/>
              </a:rPr>
              <a:t>，请深入思考这句话，联系实际，自选角度，自拟题目，写一篇文章。</a:t>
            </a:r>
            <a:endParaRPr lang="zh-CN" altLang="en-US" sz="5400" b="1" dirty="0">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endParaRPr lang="zh-CN" altLang="en-US" sz="5400" u="sng" dirty="0">
              <a:effectLst/>
              <a:latin typeface="微软雅黑" panose="020B0503020204020204" charset="-122"/>
              <a:ea typeface="微软雅黑" panose="020B0503020204020204" charset="-122"/>
              <a:cs typeface="宋体" panose="02010600030101010101" pitchFamily="2" charset="-122"/>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58215" y="1326515"/>
            <a:ext cx="13545820" cy="1198880"/>
          </a:xfrm>
          <a:prstGeom prst="rect">
            <a:avLst/>
          </a:prstGeom>
          <a:noFill/>
        </p:spPr>
        <p:txBody>
          <a:bodyPr wrap="square" rtlCol="0">
            <a:spAutoFit/>
          </a:bodyPr>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a:t>
            </a:r>
            <a:r>
              <a:rPr lang="zh-CN" altLang="en-US" sz="7200" b="1" dirty="0">
                <a:latin typeface="微软雅黑" panose="020B0503020204020204" charset="-122"/>
                <a:ea typeface="微软雅黑" panose="020B0503020204020204" charset="-122"/>
                <a:sym typeface="+mn-ea"/>
              </a:rPr>
              <a:t>内涵式发展</a:t>
            </a: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402800" cy="535432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l">
              <a:lnSpc>
                <a:spcPct val="150000"/>
              </a:lnSpc>
              <a:defRPr/>
            </a:pPr>
            <a:r>
              <a:rPr lang="zh-CN" altLang="en-US" sz="60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您想听哪方面的伴读内容</a:t>
            </a:r>
            <a:r>
              <a:rPr lang="en-US" altLang="zh-CN" sz="60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a:t>
            </a:r>
            <a:br>
              <a:rPr lang="en-US" altLang="zh-CN"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br>
            <a:r>
              <a:rPr lang="en-US" altLang="zh-CN"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1</a:t>
            </a:r>
            <a:r>
              <a:rPr lang="zh-CN" altLang="en-US"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、大方向如：政治、经济、文化、社会、生态等</a:t>
            </a:r>
            <a:br>
              <a:rPr lang="zh-CN" altLang="en-US"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br>
            <a:r>
              <a:rPr lang="en-US" altLang="zh-CN"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2</a:t>
            </a:r>
            <a:r>
              <a:rPr lang="zh-CN" altLang="en-US"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、小细节如：自来水异常、文明骑行、恶意营销</a:t>
            </a:r>
            <a:r>
              <a:rPr lang="zh-CN" altLang="en-US"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等</a:t>
            </a:r>
            <a:endParaRPr lang="zh-CN" altLang="en-US"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r>
              <a:rPr lang="zh-CN" altLang="en-US" sz="60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您可以通过留言、评论等方式给出自己的想法</a:t>
            </a:r>
            <a:endParaRPr lang="zh-CN" altLang="en-US" sz="60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8082915" y="7690485"/>
            <a:ext cx="4166235" cy="524446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矩形 6"/>
          <p:cNvSpPr/>
          <p:nvPr/>
        </p:nvSpPr>
        <p:spPr>
          <a:xfrm>
            <a:off x="8082915" y="7690485"/>
            <a:ext cx="3829050" cy="2653030"/>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矩形 5"/>
          <p:cNvSpPr/>
          <p:nvPr/>
        </p:nvSpPr>
        <p:spPr>
          <a:xfrm>
            <a:off x="898525" y="5261610"/>
            <a:ext cx="4422140" cy="2385060"/>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4" name="图片 3"/>
          <p:cNvPicPr>
            <a:picLocks noChangeAspect="1"/>
          </p:cNvPicPr>
          <p:nvPr/>
        </p:nvPicPr>
        <p:blipFill>
          <a:blip r:embed="rId1"/>
          <a:stretch>
            <a:fillRect/>
          </a:stretch>
        </p:blipFill>
        <p:spPr>
          <a:xfrm>
            <a:off x="12541885" y="995045"/>
            <a:ext cx="11235690" cy="3844290"/>
          </a:xfrm>
          <a:prstGeom prst="rect">
            <a:avLst/>
          </a:prstGeom>
        </p:spPr>
      </p:pic>
      <p:pic>
        <p:nvPicPr>
          <p:cNvPr id="5" name="图片 4"/>
          <p:cNvPicPr>
            <a:picLocks noChangeAspect="1"/>
          </p:cNvPicPr>
          <p:nvPr/>
        </p:nvPicPr>
        <p:blipFill>
          <a:blip r:embed="rId2"/>
          <a:stretch>
            <a:fillRect/>
          </a:stretch>
        </p:blipFill>
        <p:spPr>
          <a:xfrm>
            <a:off x="898525" y="995045"/>
            <a:ext cx="11267440" cy="3844290"/>
          </a:xfrm>
          <a:prstGeom prst="rect">
            <a:avLst/>
          </a:prstGeom>
        </p:spPr>
      </p:pic>
      <p:pic>
        <p:nvPicPr>
          <p:cNvPr id="11" name="图片 10"/>
          <p:cNvPicPr>
            <a:picLocks noChangeAspect="1"/>
          </p:cNvPicPr>
          <p:nvPr/>
        </p:nvPicPr>
        <p:blipFill>
          <a:blip r:embed="rId3"/>
          <a:stretch>
            <a:fillRect/>
          </a:stretch>
        </p:blipFill>
        <p:spPr>
          <a:xfrm>
            <a:off x="898525" y="5261610"/>
            <a:ext cx="22879685" cy="80562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3545820" cy="2306955"/>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a:t>
            </a:r>
            <a:r>
              <a:rPr lang="zh-CN" altLang="en-US" sz="7200" b="1" dirty="0">
                <a:latin typeface="微软雅黑" panose="020B0503020204020204" charset="-122"/>
                <a:ea typeface="微软雅黑" panose="020B0503020204020204" charset="-122"/>
                <a:sym typeface="+mn-ea"/>
              </a:rPr>
              <a:t>内涵式发展</a:t>
            </a:r>
            <a:endParaRPr lang="zh-CN" altLang="en-US" sz="7200" b="1" dirty="0">
              <a:latin typeface="微软雅黑" panose="020B0503020204020204" charset="-122"/>
              <a:ea typeface="微软雅黑" panose="020B0503020204020204" charset="-122"/>
              <a:sym typeface="+mn-ea"/>
            </a:endParaRPr>
          </a:p>
          <a:p>
            <a:pPr indent="0">
              <a:buFont typeface="Wingdings" panose="05000000000000000000" pitchFamily="2" charset="2"/>
              <a:buNone/>
            </a:pP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15468600" cy="1006348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l">
              <a:lnSpc>
                <a:spcPct val="150000"/>
              </a:lnSpc>
              <a:defRPr/>
            </a:pP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走好城市内涵式发展道路</a:t>
            </a:r>
            <a:endPar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近日召开的中央城市工作会议明确要求，深刻把握城市内涵式发展的战略取向，更有针对性地提升城市发展质量。如今，随着城市发展从大规模增量扩张阶段转向以存量提质增效为主的阶段，提升城市发展内涵的重要意义变得不言而喻。内涵式发展不是对城市的简单修补叠加，而是通过科技创新重塑发展动能、以绿色转型优化空间形态、以治理革新提升城市能级，建设创新、宜居、美丽、韧性、文明、智慧的现代化城市。</a:t>
            </a:r>
            <a:endPar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p:txBody>
      </p:sp>
      <p:sp>
        <p:nvSpPr>
          <p:cNvPr id="4" name="文本框 3"/>
          <p:cNvSpPr txBox="1"/>
          <p:nvPr/>
        </p:nvSpPr>
        <p:spPr>
          <a:xfrm>
            <a:off x="17299305" y="2525395"/>
            <a:ext cx="6518910" cy="1126363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nSpc>
                <a:spcPct val="150000"/>
              </a:lnSpc>
              <a:defRPr/>
            </a:pP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标题：点出全文论题</a:t>
            </a:r>
            <a:r>
              <a:rPr lang="en-US" altLang="zh-CN"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a:t>
            </a: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城市内涵式</a:t>
            </a: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发展</a:t>
            </a: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开头：通过最近最重要的政策文件原文</a:t>
            </a: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表述引出论点</a:t>
            </a:r>
            <a:r>
              <a:rPr lang="en-US" altLang="zh-CN"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a:t>
            </a: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内涵式城市如何建设</a:t>
            </a: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好</a:t>
            </a: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r>
              <a:rPr lang="zh-CN" altLang="en-US" sz="4400" b="1" dirty="0">
                <a:effectLst/>
                <a:latin typeface="楷体" panose="02010609060101010101" pitchFamily="49" charset="-122"/>
                <a:ea typeface="楷体" panose="02010609060101010101" pitchFamily="49" charset="-122"/>
                <a:cs typeface="楷体" panose="02010609060101010101" pitchFamily="49" charset="-122"/>
                <a:sym typeface="+mn-ea"/>
              </a:rPr>
              <a:t>素材积累：</a:t>
            </a: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创新、宜居、美丽、韧性、文明、智慧的现代化人民城市</a:t>
            </a: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5" name="图片 4" descr="竖线"/>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6421100" y="2526030"/>
            <a:ext cx="914400" cy="1092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3545820" cy="1198880"/>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a:t>
            </a:r>
            <a:r>
              <a:rPr lang="zh-CN" altLang="en-US" sz="7200" b="1" dirty="0">
                <a:latin typeface="微软雅黑" panose="020B0503020204020204" charset="-122"/>
                <a:ea typeface="微软雅黑" panose="020B0503020204020204" charset="-122"/>
                <a:sym typeface="+mn-ea"/>
              </a:rPr>
              <a:t>内涵式发展</a:t>
            </a: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15468600" cy="1117155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l">
              <a:lnSpc>
                <a:spcPct val="150000"/>
              </a:lnSpc>
              <a:defRPr/>
            </a:pP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在当前的城市发展过程中，一些问题显而易见。一边是传统粗放式发展模式尚未完全扭转，个别城市仍存在</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摊大饼</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式扩张，工业园区低效用地占比较多，超高层建筑过度开发引发的安全风险日益凸显；另一边是公共服务供给与人民群众需求存在一定错配，教育医疗资源普遍扎堆，而一些新兴片区配套设施覆盖率不足，职住分离现象明显。还有一些城市治理数字化转型仍停留在技术应用层面，仅有</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30%</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的城市实现跨部门数据协同，多数城市仍面临</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数据孤岛</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困境。补上这些短板，需要城市发展从要素驱动转向系统重塑。</a:t>
            </a:r>
            <a:endPar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p:txBody>
      </p:sp>
      <p:sp>
        <p:nvSpPr>
          <p:cNvPr id="4" name="文本框 3"/>
          <p:cNvSpPr txBox="1"/>
          <p:nvPr/>
        </p:nvSpPr>
        <p:spPr>
          <a:xfrm>
            <a:off x="17299305" y="2525395"/>
            <a:ext cx="6518910" cy="720090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nSpc>
                <a:spcPct val="150000"/>
              </a:lnSpc>
              <a:defRPr/>
            </a:pP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第二段：通过分析当前城市建设的主要问题，凸显</a:t>
            </a:r>
            <a:r>
              <a:rPr lang="zh-CN" altLang="en-US" sz="4400" dirty="0">
                <a:effectLst/>
                <a:latin typeface="楷体" panose="02010609060101010101" pitchFamily="49" charset="-122"/>
                <a:ea typeface="楷体" panose="02010609060101010101" pitchFamily="49" charset="-122"/>
                <a:cs typeface="楷体" panose="02010609060101010101" pitchFamily="49" charset="-122"/>
                <a:sym typeface="+mn-ea"/>
              </a:rPr>
              <a:t>城市</a:t>
            </a: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内涵式</a:t>
            </a: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发展的重要性和必要性</a:t>
            </a: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（策论文可以通过问题分析凸显对策）</a:t>
            </a: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5" name="图片 4" descr="竖线"/>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6421100" y="2526030"/>
            <a:ext cx="914400" cy="1092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3545820" cy="1198880"/>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a:t>
            </a:r>
            <a:r>
              <a:rPr lang="zh-CN" altLang="en-US" sz="7200" b="1" dirty="0">
                <a:latin typeface="微软雅黑" panose="020B0503020204020204" charset="-122"/>
                <a:ea typeface="微软雅黑" panose="020B0503020204020204" charset="-122"/>
                <a:sym typeface="+mn-ea"/>
              </a:rPr>
              <a:t>内涵式发展</a:t>
            </a: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15468600" cy="895540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l">
              <a:lnSpc>
                <a:spcPct val="150000"/>
              </a:lnSpc>
              <a:defRPr/>
            </a:pP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推动内涵式发展，要以科技创新激活城市动能。比如，合肥市集聚</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800</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多家人工智能企业构建的城市算力池整合超</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10050P</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资源，为中小企业提供普惠式算力支撑；石家庄市打造的</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动态感知</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智能调度</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精准治理</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智慧交通体系，在机动车保有量增长</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22%</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的情况下，拥堵指数下降</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10.3%</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。这些案例表明，各地应加快布局完善新型基础设施，在智慧交通、智能制造、智能设计等领域打造应用场景，推动产业升级与城市功能深度融合。</a:t>
            </a:r>
            <a:endPar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p:txBody>
      </p:sp>
      <p:sp>
        <p:nvSpPr>
          <p:cNvPr id="4" name="文本框 3"/>
          <p:cNvSpPr txBox="1"/>
          <p:nvPr/>
        </p:nvSpPr>
        <p:spPr>
          <a:xfrm>
            <a:off x="17299305" y="2525395"/>
            <a:ext cx="6518910" cy="1024826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nSpc>
                <a:spcPct val="150000"/>
              </a:lnSpc>
              <a:defRPr/>
            </a:pP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观点一：</a:t>
            </a: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以科技创新激活城市动能</a:t>
            </a: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论证展开：合肥、石家庄等城市的科技赋能案例体现重要性</a:t>
            </a: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r>
              <a:rPr lang="zh-CN" altLang="en-US" sz="4400" b="1" dirty="0">
                <a:effectLst/>
                <a:latin typeface="楷体" panose="02010609060101010101" pitchFamily="49" charset="-122"/>
                <a:ea typeface="楷体" panose="02010609060101010101" pitchFamily="49" charset="-122"/>
                <a:cs typeface="楷体" panose="02010609060101010101" pitchFamily="49" charset="-122"/>
                <a:sym typeface="+mn-ea"/>
              </a:rPr>
              <a:t>对策展开：各地如何利用科技（</a:t>
            </a: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策论文展开可以分析论证</a:t>
            </a:r>
            <a:r>
              <a:rPr lang="en-US" altLang="zh-CN"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a:t>
            </a: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对策细化）</a:t>
            </a: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5" name="图片 4" descr="竖线"/>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6421100" y="2526030"/>
            <a:ext cx="914400" cy="1092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3545820" cy="1198880"/>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a:t>
            </a:r>
            <a:r>
              <a:rPr lang="zh-CN" altLang="en-US" sz="7200" b="1" dirty="0">
                <a:latin typeface="微软雅黑" panose="020B0503020204020204" charset="-122"/>
                <a:ea typeface="微软雅黑" panose="020B0503020204020204" charset="-122"/>
                <a:sym typeface="+mn-ea"/>
              </a:rPr>
              <a:t>内涵式发展</a:t>
            </a: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15468600" cy="895540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l">
              <a:lnSpc>
                <a:spcPct val="150000"/>
              </a:lnSpc>
              <a:defRPr/>
            </a:pP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绿色低碳转型是内涵式发展的必由之路。在这方面，北京城市副中心通过将原东方化工厂改造为城市绿心森林公园，实现了工业废弃地到</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生态绿肺</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的转型，既提升了城市生态韧性，又带动文旅收入增长，印证了生态价值的转化实效。需统筹产业结构调整与生态修复，落实好城镇开发边界管控，通过碳交易市场、绿色金融等机制创新，引导社会资本参与生态保护修复。唯有让绿色成为城市底色，才能实现生态价值向经济价值转化。</a:t>
            </a:r>
            <a:endPar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p:txBody>
      </p:sp>
      <p:sp>
        <p:nvSpPr>
          <p:cNvPr id="4" name="文本框 3"/>
          <p:cNvSpPr txBox="1"/>
          <p:nvPr/>
        </p:nvSpPr>
        <p:spPr>
          <a:xfrm>
            <a:off x="17299305" y="2525395"/>
            <a:ext cx="6518910" cy="821690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nSpc>
                <a:spcPct val="150000"/>
              </a:lnSpc>
              <a:defRPr/>
            </a:pP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观点</a:t>
            </a: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二：</a:t>
            </a:r>
            <a:r>
              <a:rPr lang="en-US" altLang="zh-CN"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绿色低碳转型</a:t>
            </a: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论证展开：北京的绿色</a:t>
            </a: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转型案例体现重要性</a:t>
            </a: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r>
              <a:rPr lang="zh-CN" altLang="en-US" sz="4400" b="1" dirty="0">
                <a:effectLst/>
                <a:latin typeface="楷体" panose="02010609060101010101" pitchFamily="49" charset="-122"/>
                <a:ea typeface="楷体" panose="02010609060101010101" pitchFamily="49" charset="-122"/>
                <a:cs typeface="楷体" panose="02010609060101010101" pitchFamily="49" charset="-122"/>
                <a:sym typeface="+mn-ea"/>
              </a:rPr>
              <a:t>对策展开：各地如何绿色</a:t>
            </a:r>
            <a:r>
              <a:rPr lang="zh-CN" altLang="en-US" sz="4400" b="1" dirty="0">
                <a:effectLst/>
                <a:latin typeface="楷体" panose="02010609060101010101" pitchFamily="49" charset="-122"/>
                <a:ea typeface="楷体" panose="02010609060101010101" pitchFamily="49" charset="-122"/>
                <a:cs typeface="楷体" panose="02010609060101010101" pitchFamily="49" charset="-122"/>
                <a:sym typeface="+mn-ea"/>
              </a:rPr>
              <a:t>发展（</a:t>
            </a: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策论文展开可以分析论证</a:t>
            </a:r>
            <a:r>
              <a:rPr lang="en-US" altLang="zh-CN"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a:t>
            </a: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对策细化）</a:t>
            </a: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5" name="图片 4" descr="竖线"/>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6421100" y="2526030"/>
            <a:ext cx="914400" cy="1092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3545820" cy="1198880"/>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a:t>
            </a:r>
            <a:r>
              <a:rPr lang="zh-CN" altLang="en-US" sz="7200" b="1" dirty="0">
                <a:latin typeface="微软雅黑" panose="020B0503020204020204" charset="-122"/>
                <a:ea typeface="微软雅黑" panose="020B0503020204020204" charset="-122"/>
                <a:sym typeface="+mn-ea"/>
              </a:rPr>
              <a:t>内涵式发展</a:t>
            </a: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15468600" cy="784733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l">
              <a:lnSpc>
                <a:spcPct val="150000"/>
              </a:lnSpc>
              <a:defRPr/>
            </a:pP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提升城市治理效能是内涵式发展的关键支撑。比如，厦门打造市域治理</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一网统管</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平台，整合</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700</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余项城市体征数据，风险预警响应时间缩短至</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5</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分钟，九小场所火灾隐患识别率提升至</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90%</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，彰显全周期管理的价值。城市治理需打破部门壁垒，建立</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感知</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分析</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处置</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反馈</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闭环机制，激发基层活力，通过社区微更新、居民参与式规划，实现从</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政府独唱</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到</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社会合唱</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转变。</a:t>
            </a:r>
            <a:endPar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p:txBody>
      </p:sp>
      <p:sp>
        <p:nvSpPr>
          <p:cNvPr id="4" name="文本框 3"/>
          <p:cNvSpPr txBox="1"/>
          <p:nvPr/>
        </p:nvSpPr>
        <p:spPr>
          <a:xfrm>
            <a:off x="17299305" y="2525395"/>
            <a:ext cx="6518910" cy="1024826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nSpc>
                <a:spcPct val="150000"/>
              </a:lnSpc>
              <a:defRPr/>
            </a:pP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观点</a:t>
            </a: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三：</a:t>
            </a: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提升城市治理效能</a:t>
            </a: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论证展开：厦门一网</a:t>
            </a: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统管案例体现重要性</a:t>
            </a: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r>
              <a:rPr lang="zh-CN" altLang="en-US" sz="4400" b="1" dirty="0">
                <a:effectLst/>
                <a:latin typeface="楷体" panose="02010609060101010101" pitchFamily="49" charset="-122"/>
                <a:ea typeface="楷体" panose="02010609060101010101" pitchFamily="49" charset="-122"/>
                <a:cs typeface="楷体" panose="02010609060101010101" pitchFamily="49" charset="-122"/>
                <a:sym typeface="+mn-ea"/>
              </a:rPr>
              <a:t>对策展开：各地如何实现社会合唱式</a:t>
            </a:r>
            <a:r>
              <a:rPr lang="zh-CN" altLang="en-US" sz="4400" b="1" dirty="0">
                <a:effectLst/>
                <a:latin typeface="楷体" panose="02010609060101010101" pitchFamily="49" charset="-122"/>
                <a:ea typeface="楷体" panose="02010609060101010101" pitchFamily="49" charset="-122"/>
                <a:cs typeface="楷体" panose="02010609060101010101" pitchFamily="49" charset="-122"/>
                <a:sym typeface="+mn-ea"/>
              </a:rPr>
              <a:t>治理（</a:t>
            </a: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策论文展开可以分析论证</a:t>
            </a:r>
            <a:r>
              <a:rPr lang="en-US" altLang="zh-CN"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a:t>
            </a: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对策细化）</a:t>
            </a: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5" name="图片 4" descr="竖线"/>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6421100" y="2526030"/>
            <a:ext cx="914400" cy="1092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3545820" cy="1198880"/>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a:t>
            </a:r>
            <a:r>
              <a:rPr lang="zh-CN" altLang="en-US" sz="7200" b="1" dirty="0">
                <a:latin typeface="微软雅黑" panose="020B0503020204020204" charset="-122"/>
                <a:ea typeface="微软雅黑" panose="020B0503020204020204" charset="-122"/>
                <a:sym typeface="+mn-ea"/>
              </a:rPr>
              <a:t>内涵式发展</a:t>
            </a: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15468600" cy="563118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l">
              <a:lnSpc>
                <a:spcPct val="150000"/>
              </a:lnSpc>
              <a:defRPr/>
            </a:pP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从合肥的城市算力池到石家庄的智慧交通体系，从北京的</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生态绿肺</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到厦门的</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一网统管</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，各城市正以各自探索书写内涵式发展新篇章。各地需将中央城市工作会议精神转化为具体行动，让城市真正成为人民高品质生活的空间载体。</a:t>
            </a:r>
            <a:endPar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p:txBody>
      </p:sp>
      <p:sp>
        <p:nvSpPr>
          <p:cNvPr id="4" name="文本框 3"/>
          <p:cNvSpPr txBox="1"/>
          <p:nvPr/>
        </p:nvSpPr>
        <p:spPr>
          <a:xfrm>
            <a:off x="17299305" y="2525395"/>
            <a:ext cx="6518910" cy="618553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nSpc>
                <a:spcPct val="150000"/>
              </a:lnSpc>
              <a:defRPr/>
            </a:pP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结尾总结：通过梳理前文内涵式城市建设的成功案例呼应文章开头</a:t>
            </a:r>
            <a:r>
              <a:rPr lang="en-US" altLang="zh-CN"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a:t>
            </a: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响应会议精神、积极</a:t>
            </a: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落实</a:t>
            </a: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5" name="图片 4" descr="竖线"/>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6421100" y="2526030"/>
            <a:ext cx="914400" cy="1092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58215" y="1326515"/>
            <a:ext cx="13545820" cy="1198880"/>
          </a:xfrm>
          <a:prstGeom prst="rect">
            <a:avLst/>
          </a:prstGeom>
          <a:noFill/>
        </p:spPr>
        <p:txBody>
          <a:bodyPr wrap="square" rtlCol="0">
            <a:spAutoFit/>
          </a:bodyPr>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a:t>
            </a:r>
            <a:r>
              <a:rPr lang="zh-CN" altLang="en-US" sz="7200" b="1" dirty="0">
                <a:latin typeface="微软雅黑" panose="020B0503020204020204" charset="-122"/>
                <a:ea typeface="微软雅黑" panose="020B0503020204020204" charset="-122"/>
                <a:sym typeface="+mn-ea"/>
              </a:rPr>
              <a:t>内涵式发展</a:t>
            </a:r>
            <a:endParaRPr lang="zh-CN" altLang="en-US" sz="7200" b="1" dirty="0">
              <a:latin typeface="微软雅黑" panose="020B0503020204020204" charset="-122"/>
              <a:ea typeface="微软雅黑" panose="020B0503020204020204" charset="-122"/>
              <a:sym typeface="+mn-ea"/>
            </a:endParaRPr>
          </a:p>
        </p:txBody>
      </p:sp>
      <p:pic>
        <p:nvPicPr>
          <p:cNvPr id="11" name="图片 10"/>
          <p:cNvPicPr>
            <a:picLocks noChangeAspect="1"/>
          </p:cNvPicPr>
          <p:nvPr/>
        </p:nvPicPr>
        <p:blipFill>
          <a:blip r:embed="rId1"/>
          <a:stretch>
            <a:fillRect/>
          </a:stretch>
        </p:blipFill>
        <p:spPr>
          <a:xfrm>
            <a:off x="0" y="2997835"/>
            <a:ext cx="24278590" cy="8549005"/>
          </a:xfrm>
          <a:prstGeom prst="rect">
            <a:avLst/>
          </a:prstGeom>
        </p:spPr>
      </p:pic>
    </p:spTree>
  </p:cSld>
  <p:clrMapOvr>
    <a:masterClrMapping/>
  </p:clrMapOvr>
</p:sld>
</file>

<file path=ppt/tags/tag1.xml><?xml version="1.0" encoding="utf-8"?>
<p:tagLst xmlns:p="http://schemas.openxmlformats.org/presentationml/2006/main">
  <p:tag name="resource_record_key" val="{&quot;10&quot;:[472122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2255</Words>
  <Application>WPS 演示</Application>
  <PresentationFormat>On-screen Show</PresentationFormat>
  <Paragraphs>100</Paragraphs>
  <Slides>16</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16</vt:i4>
      </vt:variant>
    </vt:vector>
  </HeadingPairs>
  <TitlesOfParts>
    <vt:vector size="25" baseType="lpstr">
      <vt:lpstr>Arial</vt:lpstr>
      <vt:lpstr>宋体</vt:lpstr>
      <vt:lpstr>Wingdings</vt:lpstr>
      <vt:lpstr>微软雅黑</vt:lpstr>
      <vt:lpstr>楷体</vt:lpstr>
      <vt:lpstr>Arial Unicode MS</vt:lpstr>
      <vt:lpstr>Calibri</vt:lpstr>
      <vt:lpstr>等线</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稿定设计</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稿定设计 ppt</dc:title>
  <dc:creator>稿定设计</dc:creator>
  <dc:subject>www.gaoding.com</dc:subject>
  <cp:lastModifiedBy>格木教育</cp:lastModifiedBy>
  <cp:revision>171</cp:revision>
  <dcterms:created xsi:type="dcterms:W3CDTF">2023-07-19T01:30:00Z</dcterms:created>
  <dcterms:modified xsi:type="dcterms:W3CDTF">2025-07-20T02:37:29Z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58A6C7E234A04EBC8376E86D9622934F_13</vt:lpwstr>
  </property>
  <property fmtid="{D5CDD505-2E9C-101B-9397-08002B2CF9AE}" pid="3" name="KSOProductBuildVer">
    <vt:lpwstr>2052-12.1.0.21915</vt:lpwstr>
  </property>
</Properties>
</file>