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media/image10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72" r:id="rId3"/>
    <p:sldId id="436" r:id="rId4"/>
    <p:sldId id="434" r:id="rId5"/>
    <p:sldId id="438" r:id="rId6"/>
    <p:sldId id="439" r:id="rId7"/>
    <p:sldId id="440" r:id="rId8"/>
    <p:sldId id="441" r:id="rId9"/>
    <p:sldId id="417" r:id="rId10"/>
    <p:sldId id="447" r:id="rId11"/>
    <p:sldId id="453" r:id="rId12"/>
    <p:sldId id="456" r:id="rId13"/>
    <p:sldId id="444" r:id="rId14"/>
    <p:sldId id="454" r:id="rId15"/>
    <p:sldId id="443" r:id="rId16"/>
    <p:sldId id="455" r:id="rId17"/>
  </p:sldIdLst>
  <p:sldSz cx="24384000" cy="13716000" type="screen16x9"/>
  <p:notesSz cx="5143500" cy="9144000"/>
  <p:embeddedFontLst>
    <p:embeddedFont>
      <p:font typeface="微软雅黑" panose="020B0503020204020204" charset="-122"/>
      <p:regular r:id="rId22"/>
    </p:embeddedFont>
    <p:embeddedFont>
      <p:font typeface="楷体" panose="02010609060101010101" pitchFamily="49" charset="-122"/>
      <p:regular r:id="rId23"/>
    </p:embeddedFont>
    <p:embeddedFont>
      <p:font typeface="等线" panose="02010600030101010101" charset="-122"/>
      <p:regular r:id="rId24"/>
    </p:embeddedFont>
  </p:embeddedFontLst>
  <p:custDataLst>
    <p:tags r:id="rId25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y123.Org" initials="" lastIdx="0" clrIdx="0"/>
  <p:cmAuthor id="2" name="asus" initials="a" lastIdx="1" clrIdx="0"/>
  <p:cmAuthor id="3" name="Perfect Lee" initials="P" lastIdx="2" clrIdx="0"/>
  <p:cmAuthor id="4" name="shuai" initials="s" lastIdx="5" clrIdx="0"/>
  <p:cmAuthor id="0" name="一宏王" initials="一" lastIdx="9" clrIdx="0"/>
  <p:cmAuthor id="5" name="Lenovo" initials="L" lastIdx="2" clrIdx="0"/>
  <p:cmAuthor id="6" name="健哥" initials="健" lastIdx="15" clrIdx="0"/>
  <p:cmAuthor id="8" name="Acer" initials="A" lastIdx="1" clrIdx="7"/>
  <p:cmAuthor id="10" name="贾梦霏" initials="Microsof" lastIdx="1" clrIdx="4"/>
  <p:cmAuthor id="11" name="lg yang" initials="l" lastIdx="2" clrIdx="0"/>
  <p:cmAuthor id="12" name="liuwanyu" initials="l" lastIdx="2" clrIdx="0"/>
  <p:cmAuthor id="13" name="sisi wang" initials="s" lastIdx="2" clrIdx="1"/>
  <p:cmAuthor id="14" name="未知用户2" initials="未" lastIdx="1" clrIdx="0"/>
  <p:cmAuthor id="15" name="未知用户4" initials="未" lastIdx="2" clrIdx="0"/>
  <p:cmAuthor id="16" name="未知用户5" initials="未" lastIdx="2" clrIdx="0"/>
  <p:cmAuthor id="18" name="ASUS" initials="A" lastIdx="1" clrIdx="1"/>
  <p:cmAuthor id="19" name="1099620488@qq.com" initials="1" lastIdx="2" clrIdx="2"/>
  <p:cmAuthor id="7" name="李慧盈" initials="李" lastIdx="2" clrIdx="0"/>
  <p:cmAuthor id="9" name="Admin" initials="A" lastIdx="0" clrIdx="0"/>
  <p:cmAuthor id="75" name="作者" initials="A" lastIdx="0" clrIdx="24"/>
  <p:cmAuthor id="21" name="吴妖王" initials="吴" lastIdx="1" clrIdx="2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951"/>
    <a:srgbClr val="68CF8B"/>
    <a:srgbClr val="7FDA9C"/>
    <a:srgbClr val="4FCC7B"/>
    <a:srgbClr val="161823"/>
    <a:srgbClr val="FF7500"/>
    <a:srgbClr val="FFF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1"/>
          </p:nvPr>
        </p:nvSpPr>
        <p:spPr>
          <a:xfrm>
            <a:off x="952501" y="1571626"/>
            <a:ext cx="22669499" cy="11572874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+mn-ea"/>
                <a:ea typeface="+mn-ea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1677670" y="1079818"/>
            <a:ext cx="21685250" cy="0"/>
          </a:xfrm>
          <a:prstGeom prst="line">
            <a:avLst/>
          </a:prstGeom>
          <a:ln w="28575" cap="rnd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3" name="图片 2" descr="格木LOGO"/>
          <p:cNvPicPr>
            <a:picLocks noChangeAspect="1"/>
          </p:cNvPicPr>
          <p:nvPr userDrawn="1"/>
        </p:nvPicPr>
        <p:blipFill>
          <a:blip r:embed="rId4"/>
          <a:srcRect r="39126" b="-36557"/>
          <a:stretch>
            <a:fillRect/>
          </a:stretch>
        </p:blipFill>
        <p:spPr>
          <a:xfrm>
            <a:off x="881380" y="501650"/>
            <a:ext cx="1261745" cy="520065"/>
          </a:xfrm>
          <a:prstGeom prst="rect">
            <a:avLst/>
          </a:prstGeom>
        </p:spPr>
      </p:pic>
      <p:sp>
        <p:nvSpPr>
          <p:cNvPr id="4" name="圆角矩形 3"/>
          <p:cNvSpPr/>
          <p:nvPr userDrawn="1"/>
        </p:nvSpPr>
        <p:spPr>
          <a:xfrm>
            <a:off x="881380" y="1022350"/>
            <a:ext cx="1261745" cy="114935"/>
          </a:xfrm>
          <a:prstGeom prst="roundRect">
            <a:avLst>
              <a:gd name="adj" fmla="val 50000"/>
            </a:avLst>
          </a:prstGeom>
          <a:solidFill>
            <a:srgbClr val="16A95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sv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sv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sv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sv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06375" y="1310005"/>
            <a:ext cx="19360515" cy="97631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官媒热评</a:t>
            </a:r>
            <a:r>
              <a:rPr lang="zh-CN" altLang="en-US" sz="1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必读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——7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日：</a:t>
            </a:r>
            <a:r>
              <a:rPr lang="zh-CN" altLang="en-US" sz="13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作风</a:t>
            </a:r>
            <a:endParaRPr lang="zh-CN" altLang="en-US" sz="13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115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115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791930" y="4783455"/>
            <a:ext cx="113157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莫聽穿林打葉聲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3067645" y="6189980"/>
            <a:ext cx="1172210" cy="70751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6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何妨吟嘯且徐行</a:t>
            </a:r>
            <a:endParaRPr lang="zh-CN" altLang="en-US" sz="6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13495" y="9174480"/>
            <a:ext cx="688848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主讲人：格木安步</a:t>
            </a:r>
            <a:endParaRPr lang="zh-CN" altLang="en-US" sz="6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——7.2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2842260"/>
            <a:ext cx="23353395" cy="94456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7.2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56311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25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上海面试】工作中应该如何做到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求真务实抓落实、敢作善为抓落实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，强化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一以贯之、一抓到底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的执行力和贯彻力。谈谈你的看法。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【作风建设类题目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套用】</a:t>
            </a:r>
            <a:br>
              <a:rPr 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</a:br>
            <a:r>
              <a:rPr 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——1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、主观方面发扬钉钉子精神</a:t>
            </a:r>
            <a:endParaRPr lang="zh-CN" altLang="en-US" sz="48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——2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、客观方面加强制度刚性约束（考核评价体系</a:t>
            </a:r>
            <a:r>
              <a:rPr lang="en-US" altLang="zh-CN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监督问责</a:t>
            </a:r>
            <a:r>
              <a:rPr lang="zh-CN" altLang="en-US" sz="4800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机制）</a:t>
            </a:r>
            <a:endParaRPr lang="zh-CN" altLang="en-US" sz="4800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7.2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45231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年国考执法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卷作文】请你对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5”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中提到的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为群众办好事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让群众感到好办事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把群众的事办好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进行深入系统的思考，联系实际，自拟题目，写一篇文章。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——7.2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2842260"/>
            <a:ext cx="23353395" cy="9445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7.2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89554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2025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年国考执法卷作文】请你对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给定资料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5”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中提到的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为群众办好事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让群众感到好办事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把群众的事办好</a:t>
            </a:r>
            <a:r>
              <a:rPr lang="en-US" altLang="zh-CN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dirty="0"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进行深入系统的思考，联系实际，自拟题目，写一篇文章。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把群众的事办好重在营造求真务实的作风，拒绝做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差不多先生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。总书记指出：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我们党最讲认真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讲认真是我们党的根本工作态度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。党员干部无论做何种工作，都决不能当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差不多先生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。那些以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为行事准则的敷衍态度、得过且过的工作作风，就像潜伏的蛀虫，会侵蚀党的群众基础和执政根基，必须坚决抵制。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具体对策（钉钉子精神</a:t>
            </a:r>
            <a:r>
              <a:rPr lang="en-US" altLang="zh-CN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+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制度刚性</a:t>
            </a:r>
            <a:r>
              <a:rPr lang="zh-CN" altLang="en-US" sz="4800" b="1" dirty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建设）</a:t>
            </a:r>
            <a:endParaRPr lang="zh-CN" altLang="en-US" sz="48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——7.2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2842260"/>
            <a:ext cx="23353395" cy="9445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445" y="1186815"/>
            <a:ext cx="22830790" cy="19989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685" y="3185795"/>
            <a:ext cx="15709265" cy="104673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——7.2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作风建设勿做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差不多先生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endParaRPr lang="en-US" altLang="zh-CN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差不多先生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可谓是国人耳熟能详的经典形象。这位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凡事只要差不多，就好了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的主人公，记账时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千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字和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十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字不分、搭火车误点，最终因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王大夫同汪大夫也差不多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的糊涂认知，延误救治丢了性命。这一辛辣讽刺的文学形象，也给予我们作风建设上的警醒。总书记指出：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我们党最讲认真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讲认真是我们党的根本工作态度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。党员干部无论做何种工作，都决不能当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差不多先生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。那些以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为行事准则的敷衍态度、得过且过的工作作风，就像潜伏的蛀虫，会侵蚀党的群众基础和执政根基，必须坚决抵制。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9232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标题点明文章论题：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作风建设中的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差不多先生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第一段：通过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解释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差不多先生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的来源内涵和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总书记关于作风建设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的论述引出论点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作风建设中必须坚决抵制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差不多先生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endParaRPr lang="en-US" altLang="zh-CN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7.2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的工作作风，是形式主义、官僚主义的一种表现形式，不仅不能成事，还会耽误党和国家事业发展。若在工作中只求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过得去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，不求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过得硬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，对政策落实打折扣、搞变通，满足于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做了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却不追求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做好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工作就会浮于表面，没有实效。比如，有的干部走访群众时，不过是机械地走流程，笔记本上记满了数字，却没有记下群众眼角的忧虑；有的干部制定政策时，盲目照搬别处经验，全然不顾当地实际情况，看似完成了任务，实则让政策沦为一纸空文。这种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的态度，不仅让群众满心期待化作泡影，更在无形中消解着党和政府的公信力。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一：分析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差不多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的工作作风带来的表现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以及危害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论证展开：通过</a:t>
            </a:r>
            <a:r>
              <a:rPr lang="zh-CN" altLang="en-US" sz="4400" b="1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工作中的常见例子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分析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差不多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的工作作风带来的具体后果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7.2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1263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的工作作风，绝非简单的工作标准不高，从根子上说是对党的根本宗旨的背离。党员干部肩负着为人民谋幸福、为民族谋复兴的千钧重担，是国家发展宏伟蓝图的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施工者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，每一项工作都与群众的衣食住行、安危冷暖息息相关。失之毫厘，谬以千里。如果满足于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差不多就行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，做做表面文章、走走过场，不深究细节、不在乎效果，政策执行就会大打折扣，群众得到的实惠也会大打折扣。群众利益无小事，一枝一叶总关情。每一次以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为借口的推诿、拖沓，都会寒了老百姓的心。唯有摒弃敷衍心态，以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时时放心不下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的责任感和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事事紧抓不放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的执行力，将每一项工作做细做实，才能赢得人民群众的真心拥护。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7200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观点二：分析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差不多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的工作作风的本质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背离党的根本宗旨</a:t>
            </a:r>
            <a:endParaRPr lang="zh-CN" altLang="en-US" sz="4400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论证展开：从党员干部肩负使命出发分析解决的必要性，引出下文的</a:t>
            </a: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</a:t>
            </a:r>
            <a:endParaRPr lang="zh-CN" altLang="en-US" sz="4400" dirty="0"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7.2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102482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拒绝做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差不多先生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，需要拿出钉钉子的认真劲头，锤炼求真务实、精益求精的工作作风。任何一项工作的推进都难免会遇到矛盾和困难，都不会是一帆风顺的。困难面前，最忌思想上先松了劲，想要绕着困难走，那必然会滋生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差不多得了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心态。克服困难就好比钉钉子，钉子钉一两下，会掉下来；钉三四下，还是可能会松，那就一锤接着一锤敲，直至牢固。一个环节一个环节地打磨、一个细节一个细节地雕琢，把工作抓具体、抓到位、抓深入，就能有效破解难题、抓出成效。比如，推进乡村全面振兴，不能简单地统计数据、发放补贴了事，而要深入田间地头，精心绘制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民情地图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，反复推敲产业规划，让农产品精准对接市场，让帮扶措施精准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滴灌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。党员干部唯有葆有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干就干一流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的昂扬精神状态，保持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锲而不舍，金石可镂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的韧劲，掌握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致广大而尽精微</a:t>
            </a:r>
            <a:r>
              <a:rPr lang="en-US" altLang="zh-CN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6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的方法，干实事、做实功，让工作成效可感可及，交出的答卷才能让群众满意。</a:t>
            </a:r>
            <a:endParaRPr lang="zh-CN" altLang="en-US" sz="36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1263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观点三：承接上文分析提出解决的对策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钉钉子精神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论证展开：阐述钉钉子精神的重要性，并通过乡村振兴进行举例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对策展开：如何发扬钉钉子精神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7.2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15468600" cy="82169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     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着力铲除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差不多先生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的滋生土壤，不能仅靠个人自觉，更离不开制度的刚性约束。一方面，要完善考核评价体系，将工作质量、群众满意度等指标细化量化，建立起科学精准的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度量衡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，让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差不多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的工作在严格考核中无处遁形；另一方面，强化监督问责机制，对敷衍了事、得过且过的干部，发现一个、查处一个，形成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干好干坏不一样</a:t>
            </a:r>
            <a:r>
              <a:rPr lang="en-US" altLang="zh-CN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4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的鲜明导向。只有多管齐下、标本兼治，才能让作风建设的堤坝坚不可摧，让求真务实、真抓实干的清风正气吹遍每一个角落。</a:t>
            </a:r>
            <a:endParaRPr lang="zh-CN" altLang="en-US" sz="44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299305" y="2525395"/>
            <a:ext cx="6518910" cy="112636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观点四：补充自我提升之外的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另一个对策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制度约束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对策展开：制度约束的两个方面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（考核评价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+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监督问责）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对策逻辑：刚柔并济</a:t>
            </a:r>
            <a:r>
              <a:rPr lang="en-US" altLang="zh-CN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——</a:t>
            </a:r>
            <a:r>
              <a:rPr lang="zh-CN" altLang="en-US" sz="440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主客观角度</a:t>
            </a: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4400" b="1" dirty="0">
              <a:solidFill>
                <a:srgbClr val="FF0000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pic>
        <p:nvPicPr>
          <p:cNvPr id="5" name="图片 4" descr="竖线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421100" y="2526030"/>
            <a:ext cx="914400" cy="1092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58215" y="1326515"/>
            <a:ext cx="135458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——7.2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2185" y="2842260"/>
            <a:ext cx="23353395" cy="94456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58215" y="1326515"/>
            <a:ext cx="135458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官媒热评必读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en-US" altLang="zh-CN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7.2</a:t>
            </a:r>
            <a:r>
              <a:rPr lang="zh-CN" altLang="en-US" sz="7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作风</a:t>
            </a:r>
            <a:endParaRPr lang="zh-CN" altLang="en-US" sz="72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8215" y="2525395"/>
            <a:ext cx="22402800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" algn="just">
              <a:defRPr b="1" u="none">
                <a:latin typeface="宋体" panose="02010600030101010101" pitchFamily="2" charset="-122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20</a:t>
            </a:r>
            <a:r>
              <a:rPr 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25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年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上海面试】工作中应该如何做到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求真务实抓落实、敢作善为抓落实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，强化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一以贯之、一抓到底</a:t>
            </a:r>
            <a:r>
              <a:rPr lang="en-US" altLang="zh-CN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800" b="1" dirty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的执行力和贯彻力。谈谈你的看法。</a:t>
            </a: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endParaRPr lang="zh-CN" altLang="en-US" sz="4800" b="1" dirty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source_record_key" val="{&quot;10&quot;:[4721227]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2462</Words>
  <Application>WPS 演示</Application>
  <PresentationFormat>On-screen Show</PresentationFormat>
  <Paragraphs>93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楷体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稿定设计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稿定设计 ppt</dc:title>
  <dc:creator>稿定设计</dc:creator>
  <dc:subject>www.gaoding.com</dc:subject>
  <cp:lastModifiedBy>格木教育</cp:lastModifiedBy>
  <cp:revision>91</cp:revision>
  <dcterms:created xsi:type="dcterms:W3CDTF">2023-07-19T01:30:00Z</dcterms:created>
  <dcterms:modified xsi:type="dcterms:W3CDTF">2025-07-02T04:02:25Z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58A6C7E234A04EBC8376E86D9622934F_13</vt:lpwstr>
  </property>
  <property fmtid="{D5CDD505-2E9C-101B-9397-08002B2CF9AE}" pid="3" name="KSOProductBuildVer">
    <vt:lpwstr>2052-12.1.0.21915</vt:lpwstr>
  </property>
</Properties>
</file>