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media/image6.svg" ContentType="image/svg+xml"/>
  <Override PartName="/ppt/media/image7.svg" ContentType="image/svg+xml"/>
  <Override PartName="/ppt/media/image8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72" r:id="rId3"/>
    <p:sldId id="436" r:id="rId4"/>
    <p:sldId id="434" r:id="rId5"/>
    <p:sldId id="556" r:id="rId6"/>
    <p:sldId id="559" r:id="rId7"/>
    <p:sldId id="561" r:id="rId8"/>
    <p:sldId id="521" r:id="rId9"/>
    <p:sldId id="573" r:id="rId10"/>
    <p:sldId id="564" r:id="rId11"/>
    <p:sldId id="566" r:id="rId12"/>
    <p:sldId id="565" r:id="rId13"/>
    <p:sldId id="567" r:id="rId14"/>
  </p:sldIdLst>
  <p:sldSz cx="24384000" cy="13716000" type="screen16x9"/>
  <p:notesSz cx="5143500" cy="9144000"/>
  <p:embeddedFontLst>
    <p:embeddedFont>
      <p:font typeface="微软雅黑" panose="020B0503020204020204" charset="-122"/>
      <p:regular r:id="rId19"/>
    </p:embeddedFont>
    <p:embeddedFont>
      <p:font typeface="楷体" panose="02010609060101010101" pitchFamily="49" charset="-122"/>
      <p:regular r:id="rId20"/>
    </p:embeddedFont>
    <p:embeddedFont>
      <p:font typeface="等线" panose="02010600030101010101" charset="-122"/>
      <p:regular r:id="rId21"/>
    </p:embeddedFont>
  </p:embeddedFontLst>
  <p:custDataLst>
    <p:tags r:id="rId22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y123.Org" initials="" lastIdx="0" clrIdx="0"/>
  <p:cmAuthor id="2" name="asus" initials="a" lastIdx="1" clrIdx="0"/>
  <p:cmAuthor id="3" name="Perfect Lee" initials="P" lastIdx="2" clrIdx="0"/>
  <p:cmAuthor id="4" name="shuai" initials="s" lastIdx="5" clrIdx="0"/>
  <p:cmAuthor id="0" name="一宏王" initials="一" lastIdx="9" clrIdx="0"/>
  <p:cmAuthor id="5" name="Lenovo" initials="L" lastIdx="2" clrIdx="0"/>
  <p:cmAuthor id="6" name="健哥" initials="健" lastIdx="15" clrIdx="0"/>
  <p:cmAuthor id="8" name="Acer" initials="A" lastIdx="1" clrIdx="7"/>
  <p:cmAuthor id="10" name="贾梦霏" initials="Microsof" lastIdx="1" clrIdx="4"/>
  <p:cmAuthor id="11" name="lg yang" initials="l" lastIdx="2" clrIdx="0"/>
  <p:cmAuthor id="12" name="liuwanyu" initials="l" lastIdx="2" clrIdx="0"/>
  <p:cmAuthor id="13" name="sisi wang" initials="s" lastIdx="2" clrIdx="1"/>
  <p:cmAuthor id="14" name="未知用户2" initials="未" lastIdx="1" clrIdx="0"/>
  <p:cmAuthor id="15" name="未知用户4" initials="未" lastIdx="2" clrIdx="0"/>
  <p:cmAuthor id="16" name="未知用户5" initials="未" lastIdx="2" clrIdx="0"/>
  <p:cmAuthor id="18" name="ASUS" initials="A" lastIdx="1" clrIdx="1"/>
  <p:cmAuthor id="19" name="1099620488@qq.com" initials="1" lastIdx="2" clrIdx="2"/>
  <p:cmAuthor id="7" name="李慧盈" initials="李" lastIdx="2" clrIdx="0"/>
  <p:cmAuthor id="9" name="Admin" initials="A" lastIdx="0" clrIdx="0"/>
  <p:cmAuthor id="75" name="作者" initials="A" lastIdx="0" clrIdx="24"/>
  <p:cmAuthor id="21" name="吴妖王" initials="吴" lastIdx="1" clrIdx="2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951"/>
    <a:srgbClr val="68CF8B"/>
    <a:srgbClr val="7FDA9C"/>
    <a:srgbClr val="4FCC7B"/>
    <a:srgbClr val="161823"/>
    <a:srgbClr val="FF7500"/>
    <a:srgbClr val="FFF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font" Target="fonts/font3.fntdata"/><Relationship Id="rId20" Type="http://schemas.openxmlformats.org/officeDocument/2006/relationships/font" Target="fonts/font2.fntdata"/><Relationship Id="rId2" Type="http://schemas.openxmlformats.org/officeDocument/2006/relationships/theme" Target="theme/theme1.xml"/><Relationship Id="rId19" Type="http://schemas.openxmlformats.org/officeDocument/2006/relationships/font" Target="fonts/font1.fntdata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1"/>
          </p:nvPr>
        </p:nvSpPr>
        <p:spPr>
          <a:xfrm>
            <a:off x="952501" y="1571626"/>
            <a:ext cx="22669499" cy="11572874"/>
          </a:xfrm>
          <a:prstGeom prst="rect">
            <a:avLst/>
          </a:prstGeom>
        </p:spPr>
        <p:txBody>
          <a:bodyPr/>
          <a:lstStyle>
            <a:lvl1pPr algn="l">
              <a:defRPr sz="4000">
                <a:latin typeface="+mn-ea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1677670" y="1079818"/>
            <a:ext cx="21685250" cy="0"/>
          </a:xfrm>
          <a:prstGeom prst="line">
            <a:avLst/>
          </a:prstGeom>
          <a:ln w="28575" cap="rnd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3" name="图片 2" descr="格木LOGO"/>
          <p:cNvPicPr>
            <a:picLocks noChangeAspect="1"/>
          </p:cNvPicPr>
          <p:nvPr userDrawn="1"/>
        </p:nvPicPr>
        <p:blipFill>
          <a:blip r:embed="rId4"/>
          <a:srcRect r="39126" b="-36557"/>
          <a:stretch>
            <a:fillRect/>
          </a:stretch>
        </p:blipFill>
        <p:spPr>
          <a:xfrm>
            <a:off x="881380" y="501650"/>
            <a:ext cx="1261745" cy="520065"/>
          </a:xfrm>
          <a:prstGeom prst="rect">
            <a:avLst/>
          </a:prstGeom>
        </p:spPr>
      </p:pic>
      <p:sp>
        <p:nvSpPr>
          <p:cNvPr id="4" name="圆角矩形 3"/>
          <p:cNvSpPr/>
          <p:nvPr userDrawn="1"/>
        </p:nvSpPr>
        <p:spPr>
          <a:xfrm>
            <a:off x="881380" y="1022350"/>
            <a:ext cx="1261745" cy="114935"/>
          </a:xfrm>
          <a:prstGeom prst="roundRect">
            <a:avLst>
              <a:gd name="adj" fmla="val 50000"/>
            </a:avLst>
          </a:prstGeom>
          <a:solidFill>
            <a:srgbClr val="16A95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6375" y="1310005"/>
            <a:ext cx="21543645" cy="97631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1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每日伴读</a:t>
            </a:r>
            <a:endParaRPr lang="zh-CN" altLang="en-US" sz="1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13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上海教科书式执法</a:t>
            </a:r>
            <a:endParaRPr lang="zh-CN" altLang="en-US" sz="13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en-US" altLang="zh-CN" sz="115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115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791930" y="4783455"/>
            <a:ext cx="113157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莫聽穿林打葉聲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067645" y="6189980"/>
            <a:ext cx="1172210" cy="707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66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何妨吟嘯且徐行</a:t>
            </a:r>
            <a:endParaRPr lang="zh-CN" altLang="en-US" sz="6600" b="1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13495" y="9174480"/>
            <a:ext cx="68884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66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主讲人：格木安步</a:t>
            </a:r>
            <a:endParaRPr lang="zh-CN" altLang="en-US" sz="66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8215" y="2988945"/>
            <a:ext cx="22461220" cy="84480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22402800" cy="102019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【2024年国考行政执法卷】请结合“给定材料5”，围绕行政执法工作中的“力”“理”“利”进行深入思考，联系实际，自拟题目，写一篇文章。</a:t>
            </a:r>
            <a:endParaRPr lang="zh-CN" altLang="en-US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60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【执法类话题通用素材——上海教科书式执法】</a:t>
            </a:r>
            <a:endParaRPr lang="zh-CN" altLang="en-US" sz="6000" b="1" dirty="0">
              <a:solidFill>
                <a:srgbClr val="FF0000"/>
              </a:solidFill>
              <a:effectLst/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en-US" altLang="zh-CN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5400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开头套用</a:t>
            </a:r>
            <a:r>
              <a:rPr lang="en-US" altLang="zh-CN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——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近年来，上海公安机关坚持以总书记法治思想为指引，积极构建与</a:t>
            </a:r>
            <a:r>
              <a:rPr lang="en-US" altLang="zh-CN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专业</a:t>
            </a:r>
            <a:r>
              <a:rPr lang="en-US" altLang="zh-CN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机制</a:t>
            </a:r>
            <a:r>
              <a:rPr lang="en-US" altLang="zh-CN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大数据</a:t>
            </a:r>
            <a:r>
              <a:rPr lang="en-US" altLang="zh-CN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5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新型警务运行模式相适应的执法规范化建设运行体系，提升执法能力，打造监督闭环，传递法治温度，让人民群众切实感受到公平正义。</a:t>
            </a:r>
            <a:r>
              <a:rPr lang="en-US" altLang="zh-CN" sz="5400" u="sng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5400" u="sng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教科书式执法</a:t>
            </a:r>
            <a:r>
              <a:rPr lang="en-US" altLang="zh-CN" sz="5400" u="sng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5400" u="sng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练成的背后体现出“力”“理”“利”的行政执法和谐乐章。</a:t>
            </a:r>
            <a:endParaRPr lang="zh-CN" altLang="en-US" sz="5400" u="sng" dirty="0"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8215" y="2988945"/>
            <a:ext cx="22461220" cy="8448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8082915" y="7690485"/>
            <a:ext cx="4166235" cy="524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082915" y="7690485"/>
            <a:ext cx="3829050" cy="2653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489825" y="7364730"/>
            <a:ext cx="4422140" cy="2385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4145" y="1123315"/>
            <a:ext cx="20134580" cy="41446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" y="5267960"/>
            <a:ext cx="22461220" cy="8448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04330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教科书式执法</a:t>
            </a:r>
            <a:r>
              <a:rPr lang="en-US" altLang="zh-CN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背后的平安密码</a:t>
            </a:r>
            <a:endParaRPr lang="zh-CN" altLang="en-US" sz="48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1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月，一名非机动车车主骑车借道机动车道引发碰撞后，要求机动车车主赔偿。上海交警汤淇鑫条理清晰、有理有据地释法说理，最终判定非机动车车主负事故全责。执法过程中，汤淇鑫见当事人腿部受伤，果断送医救治，当事人最终心服口服。该过程被群众拍下并上传至网络，收获无数网友点赞，被誉为上海交警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“‘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严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’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值拉满，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‘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暖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’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度在线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教科书式执法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教科书式执法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是如何练成的？近年来，上海公安机关坚持以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总书记法治思想为指引，积极构建与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专业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机制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+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大数据</a:t>
            </a: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新型警务运行模式相适应的执法规范化建设运行体系，提升执法能力，打造监督闭环，传递法治温度，让人民群众切实感受到公平正义。</a:t>
            </a:r>
            <a:endParaRPr lang="zh-CN" altLang="en-US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299305" y="2525395"/>
            <a:ext cx="6518910" cy="82169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标题：点出全文中心论点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教科书式执法如何养成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</a:t>
            </a:r>
            <a:r>
              <a:rPr lang="en-US" altLang="zh-CN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“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背后的密码</a:t>
            </a:r>
            <a:r>
              <a:rPr lang="en-US" altLang="zh-CN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”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表述追问本质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对策）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开头：通过执法中的典型争议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案例引出论点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教科书式执法如何养成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02482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标准化指引，提升现场执法能力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我们通过走访调研、座谈交流等方式，收集整理一线民警执法执勤中遇到的疑难复杂问题，制发相应的执法指引。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上海市公安局法制总队一支队支队长高争志介绍说，为丰富基层民警执法办案的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工具箱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2024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年，市局法制部门动态制发各类执法指引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34</a:t>
            </a:r>
            <a:r>
              <a:rPr lang="zh-CN" altLang="en-US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期，推动执法保障前移。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。。。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动态制发执法指引，开展执法评选活动，丰富执法培训方式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……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一系列举措为基层民警严格规范公正文明执法提供了坚实保障。</a:t>
            </a: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>
            <a:extLst>
              <a:ext uri="{96DAC541-7B7A-43D3-8B79-37D633B846F1}">
                <asvg:svgBlip xmlns:asvg="http://schemas.microsoft.com/office/drawing/2016/SVG/main" r:embed="rId1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299305" y="2525395"/>
            <a:ext cx="6518910" cy="102482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观点一：</a:t>
            </a:r>
            <a:r>
              <a:rPr lang="zh-CN" altLang="en-US" sz="4400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标准化指引，提升现场执法能力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论述展开：标准化指引的具体案例——调研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执法实际情况指定执法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指引</a:t>
            </a:r>
            <a:endParaRPr lang="zh-CN" altLang="en-US" sz="44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论述总结：标准化指引的其他措施</a:t>
            </a: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31102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en-US" altLang="zh-CN" sz="40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数字化赋能，打造执法监督闭环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“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现在办案效率提高了，嫌疑人再多也能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‘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一条龙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’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完成看管、采集、送押等工作。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”3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月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20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日，普陀警方成功摧毁一个电信网络诈骗团伙。破案当天，民警将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51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名犯罪嫌疑人带入分局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一站式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执法办案管理中心，从进入到离开，一切有条不紊，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24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小时内完成闭环作业。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规范执法的背后，数字化引擎驱动着上海法治公安建设转型升级。依托新一代执法办案管理系统的实时化、智能化监测预警功能，执法办案管理中心实现了对执法办案活动的全要素、全过程监督管理。</a:t>
            </a: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。。。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en-US" altLang="zh-CN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4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>
            <a:extLst>
              <a:ext uri="{96DAC541-7B7A-43D3-8B79-37D633B846F1}">
                <asvg:svgBlip xmlns:asvg="http://schemas.microsoft.com/office/drawing/2016/SVG/main" r:embed="rId1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299305" y="2525395"/>
            <a:ext cx="6518910" cy="82169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观点二：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数字化赋能，打造执法监督闭环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论述展开：数字化赋能的具体细节</a:t>
            </a:r>
            <a:r>
              <a:rPr lang="en-US" altLang="zh-CN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实时化智能化检测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预警</a:t>
            </a:r>
            <a:endParaRPr lang="zh-CN" altLang="en-US" sz="44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15468600" cy="122796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en-US" altLang="zh-CN" sz="40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en-US" altLang="zh-CN" sz="4400" dirty="0"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靠前式服务，传递法治温度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“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像星星那样，汇聚光和力量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……”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这是初中生小园写给民警陈梁顺的歌曲，歌曲的背后是一段暖心警事。日前，虹口分局民警、社区少年服务队队员陈梁顺发现小园与母亲因激烈争吵而反复拨打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110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报警。自此，陈梁顺多次上门调解，帮助小园的家庭重回往日的温暖。</a:t>
            </a: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。。。。</a:t>
            </a:r>
            <a:endParaRPr lang="en-US" altLang="zh-CN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     “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我们通过全量警情分析系统，对日均上万起警情以智能化、标签化的形式进行筛选提炼，从重复、重点警情中梳理发现群众的急难愁盼。</a:t>
            </a:r>
            <a:r>
              <a:rPr lang="en-US" altLang="zh-CN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上海市公安局情报指挥中心副科长曹洪介绍道。</a:t>
            </a: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5" name="图片 4" descr="竖线"/>
          <p:cNvPicPr>
            <a:picLocks noChangeAspect="1"/>
          </p:cNvPicPr>
          <p:nvPr/>
        </p:nvPicPr>
        <p:blipFill>
          <a:blip>
            <a:extLst>
              <a:ext uri="{96DAC541-7B7A-43D3-8B79-37D633B846F1}">
                <asvg:svgBlip xmlns:asvg="http://schemas.microsoft.com/office/drawing/2016/SVG/main" r:embed="rId1"/>
              </a:ext>
            </a:extLst>
          </a:blip>
          <a:stretch>
            <a:fillRect/>
          </a:stretch>
        </p:blipFill>
        <p:spPr>
          <a:xfrm>
            <a:off x="16421100" y="2526030"/>
            <a:ext cx="914400" cy="1092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7299305" y="2525395"/>
            <a:ext cx="6518910" cy="61855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zh-CN" altLang="en-US" sz="4400" b="1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观点三：</a:t>
            </a:r>
            <a:r>
              <a:rPr lang="zh-CN" altLang="en-US" sz="4400" b="1" dirty="0">
                <a:solidFill>
                  <a:srgbClr val="FF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靠前式服务，传递法治温度</a:t>
            </a:r>
            <a:endParaRPr lang="zh-CN" altLang="en-US" sz="4400" b="1" dirty="0">
              <a:solidFill>
                <a:srgbClr val="FF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4400" b="1" dirty="0"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4400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论述展开：</a:t>
            </a:r>
            <a:r>
              <a:rPr lang="zh-CN" altLang="en-US" sz="4400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靠前式服务</a:t>
            </a:r>
            <a:r>
              <a:rPr lang="zh-CN" altLang="en-US" sz="4400" dirty="0"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的具体案例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——分析提炼群众急难愁盼提前</a:t>
            </a:r>
            <a:r>
              <a:rPr lang="zh-CN" altLang="en-US" sz="44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化解</a:t>
            </a:r>
            <a:endParaRPr lang="zh-CN" altLang="en-US" sz="44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8215" y="2988945"/>
            <a:ext cx="22461220" cy="84480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58215" y="2649220"/>
            <a:ext cx="22402800" cy="299974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江苏省考</a:t>
            </a:r>
            <a:r>
              <a:rPr lang="zh-CN" altLang="en-US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申论特征五：</a:t>
            </a:r>
            <a:r>
              <a:rPr lang="en-US" altLang="zh-CN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B</a:t>
            </a:r>
            <a:r>
              <a:rPr lang="zh-CN" altLang="en-US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卷作文</a:t>
            </a:r>
            <a:r>
              <a:rPr lang="zh-CN" altLang="en-US" sz="6600" b="1" dirty="0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重执法</a:t>
            </a:r>
            <a:endParaRPr lang="zh-CN" altLang="en-US" sz="6600" b="1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60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958215" y="4505960"/>
            <a:ext cx="14452600" cy="6966585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958215" y="4505960"/>
            <a:ext cx="14452600" cy="703389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8215" y="1326515"/>
            <a:ext cx="135458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pitchFamily="2" charset="2"/>
              <a:buNone/>
            </a:pP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官媒热评必读</a:t>
            </a:r>
            <a:r>
              <a:rPr lang="en-US" altLang="zh-CN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</a:t>
            </a:r>
            <a:r>
              <a:rPr lang="zh-CN" altLang="en-US" sz="72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教科书式执法</a:t>
            </a:r>
            <a:endParaRPr lang="zh-CN" altLang="en-US" sz="72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8215" y="2525395"/>
            <a:ext cx="22402800" cy="383095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17145" algn="just">
              <a:defRPr b="1" u="none">
                <a:latin typeface="宋体" panose="02010600030101010101" pitchFamily="2" charset="-122"/>
              </a:defRPr>
            </a:lvl1pPr>
          </a:lstStyle>
          <a:p>
            <a:pPr algn="l">
              <a:lnSpc>
                <a:spcPct val="150000"/>
              </a:lnSpc>
              <a:defRPr/>
            </a:pPr>
            <a:r>
              <a:rPr lang="zh-CN" altLang="en-US" sz="54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【2024年国考行政执法卷】请结合“给定材料5”，围绕行政执法工作中的“力”“理”“利”进行深入思考，联系实际，自拟题目，写一篇文章。</a:t>
            </a:r>
            <a:endParaRPr lang="zh-CN" altLang="en-US" sz="54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  <a:defRPr/>
            </a:pPr>
            <a:endParaRPr lang="zh-CN" altLang="en-US" sz="5400" dirty="0">
              <a:effectLst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resource_record_key" val="{&quot;10&quot;:[4721227]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1745</Words>
  <Application>WPS 演示</Application>
  <PresentationFormat>On-screen Show</PresentationFormat>
  <Paragraphs>84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楷体</vt:lpstr>
      <vt:lpstr>Arial Unicode MS</vt:lpstr>
      <vt:lpstr>Calibri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稿定设计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稿定设计 ppt</dc:title>
  <dc:creator>稿定设计</dc:creator>
  <dc:subject>www.gaoding.com</dc:subject>
  <cp:lastModifiedBy>格木教育</cp:lastModifiedBy>
  <cp:revision>159</cp:revision>
  <dcterms:created xsi:type="dcterms:W3CDTF">2023-07-19T01:30:00Z</dcterms:created>
  <dcterms:modified xsi:type="dcterms:W3CDTF">2025-07-18T11:32:51Z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58A6C7E234A04EBC8376E86D9622934F_13</vt:lpwstr>
  </property>
  <property fmtid="{D5CDD505-2E9C-101B-9397-08002B2CF9AE}" pid="3" name="KSOProductBuildVer">
    <vt:lpwstr>2052-12.1.0.21915</vt:lpwstr>
  </property>
</Properties>
</file>