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547" r:id="rId6"/>
    <p:sldId id="548" r:id="rId7"/>
    <p:sldId id="549" r:id="rId8"/>
    <p:sldId id="551" r:id="rId9"/>
    <p:sldId id="550" r:id="rId10"/>
    <p:sldId id="521" r:id="rId11"/>
    <p:sldId id="539" r:id="rId12"/>
    <p:sldId id="552" r:id="rId13"/>
    <p:sldId id="553" r:id="rId14"/>
    <p:sldId id="554" r:id="rId15"/>
  </p:sldIdLst>
  <p:sldSz cx="24384000" cy="13716000" type="screen16x9"/>
  <p:notesSz cx="5143500" cy="9144000"/>
  <p:embeddedFontLst>
    <p:embeddedFont>
      <p:font typeface="微软雅黑" panose="020B0503020204020204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等线" panose="02010600030101010101" charset="-122"/>
      <p:regular r:id="rId22"/>
    </p:embeddedFont>
  </p:embeddedFontLst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2154364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每日伴读</a:t>
            </a:r>
            <a:endParaRPr lang="zh-CN" altLang="en-US" sz="1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日：奔赴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一座城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9093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年湖南、福建、广西、贵州等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联考申论真题】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文明的道路，有些是有形的，有些是无形的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，请你深入思考这句话，联系实际，自选角度，自拟题目，写一篇文章。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——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材料节选：如果说轨道交通的发展更好地连接城市的中心和边缘，那么真正激活城市的神经末梢，让城市更显张力和灵性的则是在轨道交通上流溢的无限暖意。</a:t>
            </a:r>
            <a:r>
              <a:rPr lang="zh-CN" altLang="en-US" sz="4800" b="1" u="sng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文明之所以文明，就是因为它既容纳了现代的行为方式，也包容了传统的生活习惯。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675" y="2663825"/>
            <a:ext cx="20651470" cy="10612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年湖南、福建、广西、贵州等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联考申论真题】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文明的道路，有些是有形的，有些是无形的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，请你深入思考这句话，联系实际，自选角度，自拟题目，写一篇文章。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sz="6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【框架素材使用</a:t>
            </a:r>
            <a:r>
              <a:rPr lang="en-US" altLang="zh-CN" sz="6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6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城市发展</a:t>
            </a:r>
            <a:r>
              <a:rPr lang="zh-CN" sz="6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】</a:t>
            </a:r>
            <a:endParaRPr lang="zh-CN" sz="6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扎根群众</a:t>
            </a:r>
            <a:r>
              <a:rPr lang="en-US" altLang="zh-CN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精细管理</a:t>
            </a:r>
            <a:r>
              <a:rPr lang="en-US" altLang="zh-CN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久久为功</a:t>
            </a:r>
            <a:r>
              <a:rPr lang="en-US" altLang="zh-CN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开放创新</a:t>
            </a:r>
            <a:endParaRPr lang="zh-CN" altLang="en-US" sz="54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675" y="2663825"/>
            <a:ext cx="20651470" cy="10612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082915" y="7690485"/>
            <a:ext cx="4166235" cy="524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82915" y="7690485"/>
            <a:ext cx="3829050" cy="265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280" y="3155950"/>
            <a:ext cx="18886805" cy="977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965"/>
            <a:ext cx="24281130" cy="14249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89825" y="7364730"/>
            <a:ext cx="4422140" cy="23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2279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               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因何奔赴一座城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近两年，参观美院毕业展成了时尚，不少地方甚至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一票难求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。比如，中央美术学院毕业展日均接待量超万人次，其中逾七成是非专业的市民；四川美术学院毕业展单日最高接待量超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万人次。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不禁联想到线上线下持续火热的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，以及前不久刚落下帷幕的上海国际电影节。如今，人们奔赴一座城的理由丰富多样，可以是一次展览，也可以是一场球赛、一部电影，甚至是一顿美食，这为我们观察城市运营提供了新的思考维度。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标题：点出全文中心论点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一座城市如何吸引人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因何。。。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表述追问原因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好）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开头：通过参观美院毕业展和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两个看似完全不同的话题引出论点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城市如何吸引人（透过现象看到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本质）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570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城市是现代化的重要载体，城市的核心是人。总书记强调：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把让群众生活更舒适这一理念融入城市规划建设的血脉里、体现在每一个细节中。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提高城市吸引力，就要从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城市如何更好服务人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破题。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承接案例：通过权威观点，点出全文中心论点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城市如何提高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吸引力：核心是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171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群众性是成就城市现象级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的关键变量。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为什么能走红破圈？一个重要原因就在于，激发了群众广泛参与的热情。畅快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玩梗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，跨城观赛，比拼志愿服务，宣介特色风物，无处不是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群众唱主角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上影节收获近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万观影人次，近三成为外地来沪影迷。在约百场见面会中，影迷与电影从业者交流互动，光影的魅力令人回味无穷。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事实证明，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人民性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正是人民城市的根本属性。活力蕴藏在人气之中，城市运营要始终眼中有人，用接地气的办法吸引人、凝聚人。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扎根群众成就城市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展开论述：回扣开头苏超和艺术展的案例进行分析论证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总结观点：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眼中有人（分论点采取总分总的形式逻辑更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紧凑）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340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强运营植根于精细施策，必须下足绣花功夫。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透过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看治理，相关部门注重精准识别并及时响应公众需求。比如，江苏在省级层面协调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13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个地级市，提升办赛能级、优化赛事组织；各城市提升服务能力，从交通、住宿、餐饮等细节上优化观赛体验，重视球迷诉求。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跳出赛事看城市，凡是群众拍手称好的工作，基本都是因为改变了粗放型管理方式。以扬州为例，从新增亲水步道、游船码头，到迁改污水管道、增设净化处理装置，再到复原传统景观节点、建起文创店等商业设施，以小尺度、渐进式、微更新的方式，让小秦淮河既保留了历史文化底蕴，又升腾了市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烟火气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细微之处折射城市品质，考验工作作风。以精细治理改善软硬件环境，不仅能增强本地市民的获得感、归属感，也能赢得外地游客点赞。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精细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治理成就城市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展开论述：深入分析苏超的本质体现精细治理对于城市吸引人的重要性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总结观点：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细微之处（分论点采取总分总的形式逻辑更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紧凑）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171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既要久久为功增内力，也要心态开放谋创新。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城市的蜕变，往往不是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一拍脑袋一主意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的一夕之功，而在于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一张蓝图绘到底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的接续奋斗。习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总书记在厦门工作期间领导制定《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1985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—2000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年厦门经济社会发展战略》，开创中国地方政府最早编制纵跨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年发展战略的先河，指引厦门发展成为让市民引以为豪的现代化国际化城市。可见，保持战略定力，才能积蓄发展潜力。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同时，市民的需求不断升级迭代，呼唤城市治理者不懈怠、不观望，及时回应。上影节期间，嘉定影剧院周边举办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非遗市集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，推出徐行草编工艺品、嘉定竹刻书签等文创；在大光明电影院，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中国电影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120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周年暨邬达克密码特展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回溯电影与城市的百年渊源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观影联动旅游、看展，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电影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价值链条得以延伸，折射上海在城市运营方面的创意与匠心。</a:t>
            </a:r>
            <a:endParaRPr lang="en-US" alt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立足自身禀赋，锚定中长期规划目标，一锤接着一锤敲，并以开放的理念行动整合资源、创新场景，才能以高质量的城市建设和运营回馈人、服务人。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</a:t>
            </a: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久久为功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开放创新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：重要论据积累使用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厦门经济社会发展战略体现积蓄潜力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：上海的城市运用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体现创新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72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城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为人而建，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市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因人而兴，文旅热蕴藏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城市密码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。因时而动、顺势而为，着眼群众需求，悉心培厚创新创业创造的热土，总能找到价值的出口、发展的抓手，让一座城更有魅力，在更多人心中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火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起来、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红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下去。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总结全文：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城市建设的核心还是在于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7.16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城市建设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3675" y="2663825"/>
            <a:ext cx="20651470" cy="106121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2283</Words>
  <Application>WPS 演示</Application>
  <PresentationFormat>On-screen Show</PresentationFormat>
  <Paragraphs>95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154</cp:revision>
  <dcterms:created xsi:type="dcterms:W3CDTF">2023-07-19T01:30:00Z</dcterms:created>
  <dcterms:modified xsi:type="dcterms:W3CDTF">2025-07-16T06:41:57Z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