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media/image6.svg" ContentType="image/svg+xml"/>
  <Override PartName="/ppt/media/image7.svg" ContentType="image/svg+xml"/>
  <Override PartName="/ppt/media/image8.svg" ContentType="image/svg+xml"/>
  <Override PartName="/ppt/media/image9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72" r:id="rId3"/>
    <p:sldId id="436" r:id="rId4"/>
    <p:sldId id="434" r:id="rId5"/>
    <p:sldId id="530" r:id="rId6"/>
    <p:sldId id="531" r:id="rId7"/>
    <p:sldId id="532" r:id="rId8"/>
    <p:sldId id="533" r:id="rId9"/>
    <p:sldId id="522" r:id="rId10"/>
    <p:sldId id="521" r:id="rId11"/>
    <p:sldId id="539" r:id="rId12"/>
    <p:sldId id="538" r:id="rId13"/>
    <p:sldId id="518" r:id="rId14"/>
    <p:sldId id="534" r:id="rId15"/>
  </p:sldIdLst>
  <p:sldSz cx="24384000" cy="13716000" type="screen16x9"/>
  <p:notesSz cx="5143500" cy="9144000"/>
  <p:embeddedFontLst>
    <p:embeddedFont>
      <p:font typeface="微软雅黑" panose="020B0503020204020204" charset="-122"/>
      <p:regular r:id="rId20"/>
    </p:embeddedFont>
    <p:embeddedFont>
      <p:font typeface="楷体" panose="02010609060101010101" pitchFamily="49" charset="-122"/>
      <p:regular r:id="rId21"/>
    </p:embeddedFont>
    <p:embeddedFont>
      <p:font typeface="等线" panose="02010600030101010101" charset="-122"/>
      <p:regular r:id="rId22"/>
    </p:embeddedFont>
  </p:embeddedFontLst>
  <p:custDataLst>
    <p:tags r:id="rId23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y123.Org" initials="" lastIdx="0" clrIdx="0"/>
  <p:cmAuthor id="2" name="asus" initials="a" lastIdx="1" clrIdx="0"/>
  <p:cmAuthor id="3" name="Perfect Lee" initials="P" lastIdx="2" clrIdx="0"/>
  <p:cmAuthor id="4" name="shuai" initials="s" lastIdx="5" clrIdx="0"/>
  <p:cmAuthor id="0" name="一宏王" initials="一" lastIdx="9" clrIdx="0"/>
  <p:cmAuthor id="5" name="Lenovo" initials="L" lastIdx="2" clrIdx="0"/>
  <p:cmAuthor id="6" name="健哥" initials="健" lastIdx="15" clrIdx="0"/>
  <p:cmAuthor id="8" name="Acer" initials="A" lastIdx="1" clrIdx="7"/>
  <p:cmAuthor id="10" name="贾梦霏" initials="Microsof" lastIdx="1" clrIdx="4"/>
  <p:cmAuthor id="11" name="lg yang" initials="l" lastIdx="2" clrIdx="0"/>
  <p:cmAuthor id="12" name="liuwanyu" initials="l" lastIdx="2" clrIdx="0"/>
  <p:cmAuthor id="13" name="sisi wang" initials="s" lastIdx="2" clrIdx="1"/>
  <p:cmAuthor id="14" name="未知用户2" initials="未" lastIdx="1" clrIdx="0"/>
  <p:cmAuthor id="15" name="未知用户4" initials="未" lastIdx="2" clrIdx="0"/>
  <p:cmAuthor id="16" name="未知用户5" initials="未" lastIdx="2" clrIdx="0"/>
  <p:cmAuthor id="18" name="ASUS" initials="A" lastIdx="1" clrIdx="1"/>
  <p:cmAuthor id="19" name="1099620488@qq.com" initials="1" lastIdx="2" clrIdx="2"/>
  <p:cmAuthor id="7" name="李慧盈" initials="李" lastIdx="2" clrIdx="0"/>
  <p:cmAuthor id="9" name="Admin" initials="A" lastIdx="0" clrIdx="0"/>
  <p:cmAuthor id="75" name="作者" initials="A" lastIdx="0" clrIdx="24"/>
  <p:cmAuthor id="21" name="吴妖王" initials="吴" lastIdx="1" clrIdx="2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951"/>
    <a:srgbClr val="68CF8B"/>
    <a:srgbClr val="7FDA9C"/>
    <a:srgbClr val="4FCC7B"/>
    <a:srgbClr val="161823"/>
    <a:srgbClr val="FF7500"/>
    <a:srgbClr val="FFF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1.xml"/><Relationship Id="rId22" Type="http://schemas.openxmlformats.org/officeDocument/2006/relationships/font" Target="fonts/font3.fntdata"/><Relationship Id="rId21" Type="http://schemas.openxmlformats.org/officeDocument/2006/relationships/font" Target="fonts/font2.fntdata"/><Relationship Id="rId20" Type="http://schemas.openxmlformats.org/officeDocument/2006/relationships/font" Target="fonts/font1.fntdata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1"/>
          </p:nvPr>
        </p:nvSpPr>
        <p:spPr>
          <a:xfrm>
            <a:off x="952501" y="1571626"/>
            <a:ext cx="22669499" cy="11572874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1677670" y="1079818"/>
            <a:ext cx="21685250" cy="0"/>
          </a:xfrm>
          <a:prstGeom prst="line">
            <a:avLst/>
          </a:prstGeom>
          <a:ln w="28575" cap="rnd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3" name="图片 2" descr="格木LOGO"/>
          <p:cNvPicPr>
            <a:picLocks noChangeAspect="1"/>
          </p:cNvPicPr>
          <p:nvPr userDrawn="1"/>
        </p:nvPicPr>
        <p:blipFill>
          <a:blip r:embed="rId4"/>
          <a:srcRect r="39126" b="-36557"/>
          <a:stretch>
            <a:fillRect/>
          </a:stretch>
        </p:blipFill>
        <p:spPr>
          <a:xfrm>
            <a:off x="881380" y="501650"/>
            <a:ext cx="1261745" cy="520065"/>
          </a:xfrm>
          <a:prstGeom prst="rect">
            <a:avLst/>
          </a:prstGeom>
        </p:spPr>
      </p:pic>
      <p:sp>
        <p:nvSpPr>
          <p:cNvPr id="4" name="圆角矩形 3"/>
          <p:cNvSpPr/>
          <p:nvPr userDrawn="1"/>
        </p:nvSpPr>
        <p:spPr>
          <a:xfrm>
            <a:off x="881380" y="1022350"/>
            <a:ext cx="1261745" cy="114935"/>
          </a:xfrm>
          <a:prstGeom prst="roundRect">
            <a:avLst>
              <a:gd name="adj" fmla="val 50000"/>
            </a:avLst>
          </a:prstGeom>
          <a:solidFill>
            <a:srgbClr val="16A95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sv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sv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sv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sv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sv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6375" y="1310005"/>
            <a:ext cx="20286345" cy="97631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每日伴读</a:t>
            </a:r>
            <a:endParaRPr lang="zh-CN" altLang="en-US" sz="1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——7</a:t>
            </a:r>
            <a:r>
              <a:rPr lang="zh-CN" altLang="en-US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日：</a:t>
            </a:r>
            <a:r>
              <a:rPr lang="zh-CN" altLang="en-US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新农村</a:t>
            </a:r>
            <a:endParaRPr lang="zh-CN" altLang="en-US" sz="13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15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115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791930" y="4783455"/>
            <a:ext cx="113157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莫聽穿林打葉聲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067645" y="6189980"/>
            <a:ext cx="117221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何妨吟嘯且徐行</a:t>
            </a:r>
            <a:endParaRPr lang="zh-CN" altLang="en-US" sz="6600" b="1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13495" y="9174480"/>
            <a:ext cx="68884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主讲人：格木安步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22402800" cy="46615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2021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年联考申论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真题】请根据你对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给定资料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1”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中的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只要方向正确，我们的日子一定能越过越红火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的理解，参考给定材料，围绕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变化的乡村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，写一篇议论文。</a:t>
            </a:r>
            <a:endParaRPr lang="zh-CN" altLang="en-US" sz="4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5400" dirty="0"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679065"/>
            <a:ext cx="24325580" cy="8255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22402800" cy="840168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</a:t>
            </a:r>
            <a:r>
              <a:rPr lang="en-US" altLang="zh-CN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2021</a:t>
            </a: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年联考申论真题】请根据你对</a:t>
            </a:r>
            <a:r>
              <a:rPr lang="en-US" altLang="zh-CN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给定资料</a:t>
            </a:r>
            <a:r>
              <a:rPr lang="en-US" altLang="zh-CN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1”</a:t>
            </a: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中的</a:t>
            </a:r>
            <a:r>
              <a:rPr lang="en-US" altLang="zh-CN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只要方向正确，我们的日子一定能越过越红火</a:t>
            </a:r>
            <a:r>
              <a:rPr lang="en-US" altLang="zh-CN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的理解，参考给定材料，围绕</a:t>
            </a:r>
            <a:r>
              <a:rPr lang="en-US" altLang="zh-CN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变化的乡村</a:t>
            </a:r>
            <a:r>
              <a:rPr lang="en-US" altLang="zh-CN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，写一篇议论文。</a:t>
            </a:r>
            <a:endParaRPr lang="zh-CN" altLang="en-US" sz="4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5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【乡村全面振兴话题</a:t>
            </a:r>
            <a:r>
              <a:rPr lang="en-US" altLang="zh-CN" sz="5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5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桃花村三经验】</a:t>
            </a:r>
            <a:br>
              <a:rPr lang="zh-CN" altLang="en-US" sz="54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</a:br>
            <a:r>
              <a:rPr lang="zh-CN" altLang="en-US" sz="54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对策一：生态资源是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乡村越变越红火的</a:t>
            </a: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根基</a:t>
            </a:r>
            <a:b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</a:b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对策二：</a:t>
            </a: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产业融合是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乡村越变越红火的</a:t>
            </a: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路径</a:t>
            </a:r>
            <a:endParaRPr lang="zh-CN" altLang="en-US" sz="5400" dirty="0"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对策三：</a:t>
            </a: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治理创新是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乡村越变越红火的</a:t>
            </a: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保障</a:t>
            </a:r>
            <a:endParaRPr lang="zh-CN" altLang="en-US" sz="5400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679065"/>
            <a:ext cx="24325580" cy="825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082915" y="7690485"/>
            <a:ext cx="4166235" cy="524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82915" y="2564765"/>
            <a:ext cx="7343140" cy="111512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585"/>
            <a:ext cx="23508970" cy="128143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082915" y="7690485"/>
            <a:ext cx="3829050" cy="26530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00634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为什么这样美</a:t>
            </a:r>
            <a:endParaRPr lang="zh-CN" altLang="en-US" sz="5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6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月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27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日，总书记给西藏林芝市巴宜区林芝镇嘎拉村全体村民回信指出：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希望你们在党的兴边富民好政策引领下，切实维护好民族团结，创造更加幸福美好的生活，把雪域高原的自然美景保护好，把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‘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’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品牌擦得更亮，为建设繁荣稳固的祖国边疆贡献力量。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endParaRPr lang="en-US" altLang="zh-CN" sz="5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</a:t>
            </a:r>
            <a:endParaRPr lang="zh-CN" altLang="en-US" sz="5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9305" y="2525395"/>
            <a:ext cx="6518910" cy="72009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标题点出全文中心论点：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桃花村变美的原因</a:t>
            </a:r>
            <a:r>
              <a:rPr lang="en-US" altLang="zh-CN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学习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经验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开头：通过总书记回信引出本文主角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桃花村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117155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嘎拉村，也被称为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因漫山遍野的野生桃花而闻名，每年春天，粉嫩的桃花竞相绽放，与远处的雪山、翠绿的青稞田相互映衬，雪域高原上如诗如画的美景是这里的宝贵资源，吸引着全国各地的游客纷至沓来。这些年，村里新修了天桥、步道，改造了游客服务中心、停车场，村容村貌焕然一新，乡亲们吃上了旅游饭，去年村里经济总收入超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1400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万元，人均可支配收入超过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万元。</a:t>
            </a:r>
            <a:endParaRPr lang="en-US" altLang="zh-CN" sz="4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　现在的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不仅景美，乡亲们的日子也越过越美。这份美好的背后，有不少值得总结的经验。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</a:t>
            </a:r>
            <a:endParaRPr lang="zh-CN" altLang="en-US" sz="4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9305" y="2525395"/>
            <a:ext cx="6518910" cy="61855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介绍背景：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桃花村名字的来由和变化体现</a:t>
            </a:r>
            <a:r>
              <a:rPr lang="en-US" altLang="zh-CN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“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美</a:t>
            </a:r>
            <a:r>
              <a:rPr lang="en-US" altLang="zh-CN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”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导入正文：桃花村美的背后，其中经验值得借鉴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02482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3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坚持生态优先，立足自身资源禀赋谋发展。</a:t>
            </a:r>
            <a:endParaRPr lang="en-US" altLang="zh-CN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　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2021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年总书记在西藏考察时指出：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要牢固树立绿水青山就是金山银山、冰天雪地也是金山银山的理念，保持战略定力，提高生态环境治理水平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　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的发展正是坚持了生态优先。村党支部书记边巴的话让人印象深刻，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环境是财富，桃花是名片。把雪域高原的自然美景保护好，这一观念已经深深刻在每个村民的心里。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这些年，村民们一边积极保护生态环境，实施严格的生态保护措施，划定生态红线，禁止乱砍滥伐；一边开展植树造林，选取适宜本土的桃树品种进行补种和移栽，定期给桃树除草、修剪树枝，目的就是把桃树资源保护好。生态好了，资源优了，发展的基础才牢固。</a:t>
            </a:r>
            <a:endParaRPr lang="zh-CN" altLang="en-US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9305" y="2525395"/>
            <a:ext cx="6518910" cy="102482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观点一：美的经验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坚持生态优先，立足自身资源禀赋谋发展</a:t>
            </a: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论证展开：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总书记讲话论证经验的合理性</a:t>
            </a: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具体经验：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桃花村具体如何坚持生态优先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895540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3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推动三产融合，产业链延伸带来产业增值、农民增收。</a:t>
            </a:r>
            <a:endParaRPr lang="en-US" altLang="zh-CN" sz="4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　嘎拉村通过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农业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+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旅游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+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文化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的三产融合模式，实现了产业兴旺。林芝市每年举办桃花旅游文化节，持续一个月的活动带动包括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在内的全域餐饮、民宿等产业发展。去年起，嘎拉村里修建的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70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多亩采摘种植园陆续挂果，游客从单一赏花到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春季赏桃花，夏季搞采摘，秋冬季观民俗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，全季旅游模式推动产业链延伸，进一步拓宽产业增值路径。</a:t>
            </a:r>
            <a:endParaRPr lang="zh-CN" altLang="en-US" sz="4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9305" y="2525395"/>
            <a:ext cx="6518910" cy="72009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观点二：美的经验</a:t>
            </a:r>
            <a:r>
              <a:rPr lang="en-US" altLang="zh-CN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推动三产融合，产业链延伸带来产业增值、农民增收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具体经验：</a:t>
            </a:r>
            <a:r>
              <a:rPr lang="zh-CN" altLang="en-US" sz="4400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桃花村具体如何推动三产融合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117155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3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加快机制创新，基层组织引领与群众主体参与缺一不可。</a:t>
            </a:r>
            <a:endParaRPr lang="en-US" altLang="zh-CN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　乡村全面振兴，离不开科学有效的机制保障和坚强有力的基层治理。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2014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年，在援藏干部的帮助下，嘎拉村开始进行村居环境治理，完善各项基础设施，统一经营桃花林，以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整村推进、村景合一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的思路打造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品牌。现在，嘎拉村党支部将观光采摘园作为党群共建示范区，发挥党员模范作用、带头改善村容村貌，推进生态旅游建设。</a:t>
            </a:r>
            <a:endParaRPr lang="en-US" altLang="zh-CN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　　充分调动村民参与乡村建设的积极性，才能激发乡村全面振兴的内生动力。嘎拉村通过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集体经营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绿色银行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等创新机制，在建设水果采摘园时，由村民共同投资、集体经营、统一管理，让村民共享发展成果；设立生态积分制度，村民环保行为可作为惠民贷款授信额度的重要参考，激励村民从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要我护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转变成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我要护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9305" y="2525395"/>
            <a:ext cx="6518910" cy="122796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观点三：美的经验</a:t>
            </a:r>
            <a:r>
              <a:rPr lang="en-US" altLang="zh-CN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加快机制创新，基层组织引领与群众主体参与缺一不可</a:t>
            </a: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具体经验</a:t>
            </a:r>
            <a:r>
              <a:rPr lang="en-US" altLang="zh-CN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：</a:t>
            </a:r>
            <a:r>
              <a:rPr lang="zh-CN" altLang="en-US" sz="4400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乡村治理需要党建引领</a:t>
            </a: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具体经验</a:t>
            </a:r>
            <a:r>
              <a:rPr lang="en-US" altLang="zh-CN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：</a:t>
            </a:r>
            <a:r>
              <a:rPr lang="zh-CN" altLang="en-US" sz="4400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乡村治理需要共建共治共享</a:t>
            </a: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75704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“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的经验启示我们，生态资源是根基，产业融合是路径，治理创新是保障。结合自身实际，因地制宜探索适合自己的发展模式，让更多的乡村在全面振兴的道路上像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桃花村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一样，绽放出美丽与活力，实现农业强、农村美、农民富。</a:t>
            </a:r>
            <a:endParaRPr lang="zh-CN" altLang="en-US" sz="5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5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9305" y="2525395"/>
            <a:ext cx="6518910" cy="51695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总结全文：桃花村那么美值得我们学习的三个经验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生态资源是根基，产业融合是路径，治理创新是保障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7.11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新农村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679065"/>
            <a:ext cx="24325580" cy="8255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resource_record_key" val="{&quot;10&quot;:[4721227]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2044</Words>
  <Application>WPS 演示</Application>
  <PresentationFormat>On-screen Show</PresentationFormat>
  <Paragraphs>93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楷体</vt:lpstr>
      <vt:lpstr>Arial Unicode MS</vt:lpstr>
      <vt:lpstr>Calibri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稿定设计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稿定设计 ppt</dc:title>
  <dc:creator>稿定设计</dc:creator>
  <dc:subject>www.gaoding.com</dc:subject>
  <cp:lastModifiedBy>格木教育</cp:lastModifiedBy>
  <cp:revision>148</cp:revision>
  <dcterms:created xsi:type="dcterms:W3CDTF">2023-07-19T01:30:00Z</dcterms:created>
  <dcterms:modified xsi:type="dcterms:W3CDTF">2025-07-11T05:53:31Z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58A6C7E234A04EBC8376E86D9622934F_13</vt:lpwstr>
  </property>
  <property fmtid="{D5CDD505-2E9C-101B-9397-08002B2CF9AE}" pid="3" name="KSOProductBuildVer">
    <vt:lpwstr>2052-12.1.0.21915</vt:lpwstr>
  </property>
</Properties>
</file>