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media/image10.svg" ContentType="image/svg+xml"/>
  <Override PartName="/ppt/media/image11.svg" ContentType="image/svg+xml"/>
  <Override PartName="/ppt/media/image12.svg" ContentType="image/svg+xml"/>
  <Override PartName="/ppt/media/image13.svg" ContentType="image/svg+xml"/>
  <Override PartName="/ppt/media/image9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72" r:id="rId3"/>
    <p:sldId id="437" r:id="rId4"/>
    <p:sldId id="436" r:id="rId5"/>
    <p:sldId id="434" r:id="rId6"/>
    <p:sldId id="438" r:id="rId7"/>
    <p:sldId id="439" r:id="rId8"/>
    <p:sldId id="440" r:id="rId9"/>
    <p:sldId id="441" r:id="rId10"/>
    <p:sldId id="417" r:id="rId11"/>
    <p:sldId id="447" r:id="rId12"/>
    <p:sldId id="449" r:id="rId13"/>
    <p:sldId id="444" r:id="rId14"/>
    <p:sldId id="443" r:id="rId15"/>
  </p:sldIdLst>
  <p:sldSz cx="24384000" cy="13716000" type="screen16x9"/>
  <p:notesSz cx="5143500" cy="9144000"/>
  <p:embeddedFontLst>
    <p:embeddedFont>
      <p:font typeface="微软雅黑" panose="020B0503020204020204" charset="-122"/>
      <p:regular r:id="rId20"/>
    </p:embeddedFont>
    <p:embeddedFont>
      <p:font typeface="等线" panose="02010600030101010101" charset="-122"/>
      <p:regular r:id="rId21"/>
    </p:embeddedFont>
    <p:embeddedFont>
      <p:font typeface="楷体" panose="02010609060101010101" pitchFamily="49" charset="-122"/>
      <p:regular r:id="rId22"/>
    </p:embeddedFont>
  </p:embeddedFontLst>
  <p:custDataLst>
    <p:tags r:id="rId23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ky123.Org" initials="" lastIdx="0" clrIdx="0"/>
  <p:cmAuthor id="2" name="asus" initials="a" lastIdx="1" clrIdx="0"/>
  <p:cmAuthor id="3" name="Perfect Lee" initials="P" lastIdx="2" clrIdx="0"/>
  <p:cmAuthor id="4" name="shuai" initials="s" lastIdx="5" clrIdx="0"/>
  <p:cmAuthor id="0" name="一宏王" initials="一" lastIdx="9" clrIdx="0"/>
  <p:cmAuthor id="5" name="Lenovo" initials="L" lastIdx="2" clrIdx="0"/>
  <p:cmAuthor id="6" name="健哥" initials="健" lastIdx="15" clrIdx="0"/>
  <p:cmAuthor id="8" name="Acer" initials="A" lastIdx="1" clrIdx="7"/>
  <p:cmAuthor id="10" name="贾梦霏" initials="Microsof" lastIdx="1" clrIdx="4"/>
  <p:cmAuthor id="11" name="lg yang" initials="l" lastIdx="2" clrIdx="0"/>
  <p:cmAuthor id="12" name="liuwanyu" initials="l" lastIdx="2" clrIdx="0"/>
  <p:cmAuthor id="13" name="sisi wang" initials="s" lastIdx="2" clrIdx="1"/>
  <p:cmAuthor id="14" name="未知用户2" initials="未" lastIdx="1" clrIdx="0"/>
  <p:cmAuthor id="15" name="未知用户4" initials="未" lastIdx="2" clrIdx="0"/>
  <p:cmAuthor id="16" name="未知用户5" initials="未" lastIdx="2" clrIdx="0"/>
  <p:cmAuthor id="18" name="ASUS" initials="A" lastIdx="1" clrIdx="1"/>
  <p:cmAuthor id="19" name="1099620488@qq.com" initials="1" lastIdx="2" clrIdx="2"/>
  <p:cmAuthor id="7" name="李慧盈" initials="李" lastIdx="2" clrIdx="0"/>
  <p:cmAuthor id="9" name="Admin" initials="A" lastIdx="0" clrIdx="0"/>
  <p:cmAuthor id="75" name="作者" initials="A" lastIdx="0" clrIdx="24"/>
  <p:cmAuthor id="21" name="吴妖王" initials="吴" lastIdx="1" clrIdx="2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A951"/>
    <a:srgbClr val="68CF8B"/>
    <a:srgbClr val="7FDA9C"/>
    <a:srgbClr val="4FCC7B"/>
    <a:srgbClr val="161823"/>
    <a:srgbClr val="FF7500"/>
    <a:srgbClr val="FFF1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9"/>
    <p:restoredTop sz="94613"/>
  </p:normalViewPr>
  <p:slideViewPr>
    <p:cSldViewPr snapToGrid="0" snapToObjects="1">
      <p:cViewPr varScale="1">
        <p:scale>
          <a:sx n="119" d="100"/>
          <a:sy n="119" d="100"/>
        </p:scale>
        <p:origin x="3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gs" Target="tags/tag1.xml"/><Relationship Id="rId22" Type="http://schemas.openxmlformats.org/officeDocument/2006/relationships/font" Target="fonts/font3.fntdata"/><Relationship Id="rId21" Type="http://schemas.openxmlformats.org/officeDocument/2006/relationships/font" Target="fonts/font2.fntdata"/><Relationship Id="rId20" Type="http://schemas.openxmlformats.org/officeDocument/2006/relationships/font" Target="fonts/font1.fntdata"/><Relationship Id="rId2" Type="http://schemas.openxmlformats.org/officeDocument/2006/relationships/theme" Target="theme/theme1.xml"/><Relationship Id="rId19" Type="http://schemas.openxmlformats.org/officeDocument/2006/relationships/commentAuthors" Target="commentAuthors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1"/>
          </p:nvPr>
        </p:nvSpPr>
        <p:spPr>
          <a:xfrm>
            <a:off x="952501" y="1571626"/>
            <a:ext cx="22669499" cy="11572874"/>
          </a:xfrm>
          <a:prstGeom prst="rect">
            <a:avLst/>
          </a:prstGeom>
        </p:spPr>
        <p:txBody>
          <a:bodyPr/>
          <a:lstStyle>
            <a:lvl1pPr algn="l">
              <a:defRPr sz="4000">
                <a:latin typeface="+mn-ea"/>
                <a:ea typeface="+mn-ea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/>
        </p:nvCxnSpPr>
        <p:spPr>
          <a:xfrm>
            <a:off x="1677670" y="1079818"/>
            <a:ext cx="21685250" cy="0"/>
          </a:xfrm>
          <a:prstGeom prst="line">
            <a:avLst/>
          </a:prstGeom>
          <a:ln w="28575" cap="rnd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3" name="图片 2" descr="格木LOGO"/>
          <p:cNvPicPr>
            <a:picLocks noChangeAspect="1"/>
          </p:cNvPicPr>
          <p:nvPr userDrawn="1"/>
        </p:nvPicPr>
        <p:blipFill>
          <a:blip r:embed="rId4"/>
          <a:srcRect r="39126" b="-36557"/>
          <a:stretch>
            <a:fillRect/>
          </a:stretch>
        </p:blipFill>
        <p:spPr>
          <a:xfrm>
            <a:off x="881380" y="501650"/>
            <a:ext cx="1261745" cy="520065"/>
          </a:xfrm>
          <a:prstGeom prst="rect">
            <a:avLst/>
          </a:prstGeom>
        </p:spPr>
      </p:pic>
      <p:sp>
        <p:nvSpPr>
          <p:cNvPr id="4" name="圆角矩形 3"/>
          <p:cNvSpPr/>
          <p:nvPr userDrawn="1"/>
        </p:nvSpPr>
        <p:spPr>
          <a:xfrm>
            <a:off x="881380" y="1022350"/>
            <a:ext cx="1261745" cy="114935"/>
          </a:xfrm>
          <a:prstGeom prst="roundRect">
            <a:avLst>
              <a:gd name="adj" fmla="val 50000"/>
            </a:avLst>
          </a:prstGeom>
          <a:solidFill>
            <a:srgbClr val="16A95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svg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sv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sv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svg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svg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06375" y="1310005"/>
            <a:ext cx="19360515" cy="97631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ctr" fontAlgn="auto">
              <a:lnSpc>
                <a:spcPct val="150000"/>
              </a:lnSpc>
            </a:pPr>
            <a:r>
              <a:rPr lang="zh-CN" altLang="en-US" sz="16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官媒热评</a:t>
            </a:r>
            <a:r>
              <a:rPr lang="zh-CN" altLang="en-US" sz="16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必读</a:t>
            </a:r>
            <a:endParaRPr lang="zh-CN" altLang="en-US" sz="138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algn="ctr" fontAlgn="auto">
              <a:lnSpc>
                <a:spcPct val="150000"/>
              </a:lnSpc>
            </a:pPr>
            <a:r>
              <a:rPr lang="en-US" altLang="zh-CN" sz="13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——6</a:t>
            </a:r>
            <a:r>
              <a:rPr lang="zh-CN" altLang="en-US" sz="13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月</a:t>
            </a:r>
            <a:r>
              <a:rPr lang="en-US" altLang="zh-CN" sz="13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30</a:t>
            </a:r>
            <a:r>
              <a:rPr lang="zh-CN" altLang="en-US" sz="13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日：苏超</a:t>
            </a:r>
            <a:endParaRPr lang="zh-CN" altLang="en-US" sz="138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algn="ctr" fontAlgn="auto">
              <a:lnSpc>
                <a:spcPct val="150000"/>
              </a:lnSpc>
            </a:pPr>
            <a:r>
              <a:rPr lang="en-US" altLang="zh-CN" sz="115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zh-CN" altLang="en-US" sz="115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1791930" y="4783455"/>
            <a:ext cx="1131570" cy="70751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66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莫聽穿林打葉聲</a:t>
            </a:r>
            <a:endParaRPr lang="zh-CN" altLang="en-US" sz="6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sz="6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3067645" y="6189980"/>
            <a:ext cx="1172210" cy="70751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66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何妨吟嘯且徐行</a:t>
            </a:r>
            <a:endParaRPr lang="zh-CN" altLang="en-US" sz="6600" b="1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913495" y="9174480"/>
            <a:ext cx="6888480" cy="11068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6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主讲人：格木安步</a:t>
            </a:r>
            <a:endParaRPr lang="zh-CN" altLang="en-US" sz="6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8215" y="1326515"/>
            <a:ext cx="1354582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官媒热评必读</a:t>
            </a: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——6.30</a:t>
            </a: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苏超</a:t>
            </a:r>
            <a:endParaRPr lang="zh-CN" altLang="en-US" sz="72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58215" y="2525395"/>
            <a:ext cx="22402800" cy="452310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 algn="l">
              <a:lnSpc>
                <a:spcPct val="150000"/>
              </a:lnSpc>
              <a:defRPr/>
            </a:pP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【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20</a:t>
            </a:r>
            <a:r>
              <a:rPr 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24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年山西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面试】山西文旅市场热度持续高涨，有的文旅景点办得好，也非常热闹，但是有的景点的网红盛况却是昙花一现，很多游客去一次就不去了，对此你怎么看？</a:t>
            </a:r>
            <a:endParaRPr lang="zh-CN" altLang="en-US" sz="4800" b="1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  <a:p>
            <a:pPr algn="l">
              <a:lnSpc>
                <a:spcPct val="150000"/>
              </a:lnSpc>
              <a:defRPr/>
            </a:pPr>
            <a:endParaRPr lang="zh-CN" altLang="en-US" sz="4800" b="1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8215" y="1326515"/>
            <a:ext cx="1354582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官媒热评必读</a:t>
            </a: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——6.30</a:t>
            </a: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苏超</a:t>
            </a:r>
            <a:endParaRPr lang="zh-CN" altLang="en-US" sz="72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58215" y="2525395"/>
            <a:ext cx="22402800" cy="452310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 algn="l">
              <a:lnSpc>
                <a:spcPct val="150000"/>
              </a:lnSpc>
              <a:defRPr/>
            </a:pP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【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20</a:t>
            </a:r>
            <a:r>
              <a:rPr 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24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年山西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面试】山西文旅市场热度持续高涨，有的文旅景点办得好，也非常热闹，但是有的景点的网红盛况却是昙花一现，很多游客去一次就不去了，对此你怎么看？</a:t>
            </a:r>
            <a:endParaRPr lang="zh-CN" altLang="en-US" sz="4800" b="1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  <a:p>
            <a:pPr algn="l">
              <a:lnSpc>
                <a:spcPct val="150000"/>
              </a:lnSpc>
              <a:defRPr/>
            </a:pPr>
            <a:r>
              <a:rPr lang="en-US" sz="4800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——1</a:t>
            </a:r>
            <a:r>
              <a:rPr lang="zh-CN" altLang="en-US" sz="4800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、找准文化内核；</a:t>
            </a:r>
            <a:r>
              <a:rPr lang="en-US" altLang="zh-CN" sz="4800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2</a:t>
            </a:r>
            <a:r>
              <a:rPr lang="zh-CN" altLang="en-US" sz="4800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、凝聚各方合力；</a:t>
            </a:r>
            <a:r>
              <a:rPr lang="en-US" altLang="zh-CN" sz="4800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3</a:t>
            </a:r>
            <a:r>
              <a:rPr lang="zh-CN" altLang="en-US" sz="4800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、创新消费</a:t>
            </a:r>
            <a:r>
              <a:rPr lang="zh-CN" altLang="en-US" sz="4800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场景</a:t>
            </a:r>
            <a:endParaRPr lang="zh-CN" altLang="en-US" sz="4800" dirty="0">
              <a:solidFill>
                <a:srgbClr val="FF0000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8215" y="1326515"/>
            <a:ext cx="1354582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官媒热评必读</a:t>
            </a: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——6.30</a:t>
            </a: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苏超</a:t>
            </a:r>
            <a:endParaRPr lang="zh-CN" altLang="en-US" sz="72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58215" y="2525395"/>
            <a:ext cx="22402800" cy="452310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 algn="l">
              <a:lnSpc>
                <a:spcPct val="150000"/>
              </a:lnSpc>
              <a:defRPr/>
            </a:pP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【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2025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年国考市地级作文】给定资料反映了事物间的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互补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关系不是简单的拼合，而是互相作用、互相激发、互相促进的机制。请你对此进行深入思考，联系实际，自选角度，自拟题目，写一篇文章。</a:t>
            </a:r>
            <a:endParaRPr lang="zh-CN" altLang="en-US" sz="4800" b="1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  <a:p>
            <a:pPr algn="l">
              <a:lnSpc>
                <a:spcPct val="150000"/>
              </a:lnSpc>
              <a:defRPr/>
            </a:pPr>
            <a:endParaRPr lang="zh-CN" altLang="en-US" sz="4800" b="1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8215" y="1326515"/>
            <a:ext cx="1354582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官媒热评必读</a:t>
            </a: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——6.30</a:t>
            </a: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苏超</a:t>
            </a:r>
            <a:endParaRPr lang="zh-CN" altLang="en-US" sz="72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58215" y="2525395"/>
            <a:ext cx="22402800" cy="74777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 algn="l">
              <a:lnSpc>
                <a:spcPct val="150000"/>
              </a:lnSpc>
              <a:defRPr/>
            </a:pP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【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2025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年国考市地级作文】给定资料反映了事物间的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互补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关系不是简单的拼合，而是互相作用、互相激发、互相促进的机制。请你对此进行深入思考，联系实际，自选角度，自拟题目，写一篇文章。</a:t>
            </a:r>
            <a:endParaRPr lang="zh-CN" altLang="en-US" sz="4800" b="1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  <a:p>
            <a:pPr algn="l">
              <a:lnSpc>
                <a:spcPct val="150000"/>
              </a:lnSpc>
              <a:defRPr/>
            </a:pPr>
            <a:r>
              <a:rPr lang="en-US" altLang="zh-CN" sz="4400" b="1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——“</a:t>
            </a:r>
            <a:r>
              <a:rPr lang="zh-CN" altLang="en-US" sz="4400" b="1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苏超</a:t>
            </a:r>
            <a:r>
              <a:rPr lang="en-US" altLang="zh-CN" sz="4400" b="1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+”</a:t>
            </a:r>
            <a:r>
              <a:rPr lang="zh-CN" altLang="en-US" sz="4400" b="1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模式的实践，展示了文化、体育、旅游、商业深度融合的巨大潜力和乘数效应，它证明，事物间的互补能将</a:t>
            </a:r>
            <a:r>
              <a:rPr lang="en-US" altLang="zh-CN" sz="4400" b="1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400" b="1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流量</a:t>
            </a:r>
            <a:r>
              <a:rPr lang="en-US" altLang="zh-CN" sz="4400" b="1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4400" b="1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变</a:t>
            </a:r>
            <a:r>
              <a:rPr lang="en-US" altLang="zh-CN" sz="4400" b="1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400" b="1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留量</a:t>
            </a:r>
            <a:r>
              <a:rPr lang="en-US" altLang="zh-CN" sz="4400" b="1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4400" b="1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，将</a:t>
            </a:r>
            <a:r>
              <a:rPr lang="en-US" altLang="zh-CN" sz="4400" b="1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400" b="1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网红</a:t>
            </a:r>
            <a:r>
              <a:rPr lang="en-US" altLang="zh-CN" sz="4400" b="1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4400" b="1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变</a:t>
            </a:r>
            <a:r>
              <a:rPr lang="en-US" altLang="zh-CN" sz="4400" b="1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400" b="1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长红</a:t>
            </a:r>
            <a:r>
              <a:rPr lang="en-US" altLang="zh-CN" sz="4400" b="1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4400" b="1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，为城市高质量发展注入强劲动能。</a:t>
            </a:r>
            <a:endParaRPr lang="zh-CN" altLang="en-US" sz="4400" b="1" dirty="0">
              <a:solidFill>
                <a:srgbClr val="FF0000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  <a:p>
            <a:pPr algn="l">
              <a:lnSpc>
                <a:spcPct val="150000"/>
              </a:lnSpc>
              <a:defRPr/>
            </a:pPr>
            <a:endParaRPr lang="zh-CN" altLang="en-US" sz="4400" b="1" dirty="0">
              <a:solidFill>
                <a:srgbClr val="FF0000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89335" y="7372350"/>
            <a:ext cx="10572115" cy="58470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9335" y="1219835"/>
            <a:ext cx="10528300" cy="54895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5760" y="1149350"/>
            <a:ext cx="8229600" cy="1207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4555" y="3237865"/>
            <a:ext cx="20074255" cy="76504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4555" y="1211580"/>
            <a:ext cx="20074890" cy="20256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8215" y="1326515"/>
            <a:ext cx="1354582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官媒热评必读</a:t>
            </a: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——6.30</a:t>
            </a: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苏超</a:t>
            </a:r>
            <a:endParaRPr lang="zh-CN" altLang="en-US" sz="72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58215" y="2525395"/>
            <a:ext cx="15468600" cy="112636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 algn="ctr">
              <a:lnSpc>
                <a:spcPct val="150000"/>
              </a:lnSpc>
              <a:defRPr/>
            </a:pP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苏超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，彰显文体旅融合巨大潜力</a:t>
            </a:r>
            <a:endParaRPr lang="zh-CN" altLang="en-US" sz="4400" b="1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      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江苏省城市足球联赛（以下简称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苏超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）自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5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月开赛以来，热度居高不下，引发全国媒体广泛报道。在成为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现象级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网络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IP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的同时，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苏超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也为江苏各城市带来巨大的经济红利。据江苏省体育产业集团预测，整个赛季将创造超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3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亿元综合经济效益，平均每座城市增收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2000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多万元。</a:t>
            </a:r>
            <a:endParaRPr lang="en-US" altLang="zh-CN" sz="4400" b="1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　　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苏超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的成功并非孤例，如同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2023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年的淄博烧烤、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2024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年的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尔滨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冰雪。其爆火背后，是城市实力、传播规律与群众需求同频共振的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厚积薄发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，更是将短视频爆炸式流量精准转化为城市商业价值的典范，为全国提供了可借鉴的发展模式。</a:t>
            </a:r>
            <a:endParaRPr lang="zh-CN" altLang="en-US" sz="4400" b="1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7299305" y="2525395"/>
            <a:ext cx="6518910" cy="1246441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>
              <a:lnSpc>
                <a:spcPct val="150000"/>
              </a:lnSpc>
              <a:defRPr/>
            </a:pPr>
            <a:r>
              <a:rPr lang="zh-CN" altLang="en-US" sz="4400" b="1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标题点明文章论题：苏超彰显</a:t>
            </a:r>
            <a:r>
              <a:rPr lang="zh-CN" altLang="en-US" sz="4400" b="1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文体旅融合</a:t>
            </a:r>
            <a:endParaRPr lang="zh-CN" altLang="en-US" sz="4400" b="1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endParaRPr lang="zh-CN" altLang="en-US" sz="4400" b="1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4400" b="1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第一段：简要介绍苏超带来的</a:t>
            </a:r>
            <a:r>
              <a:rPr lang="zh-CN" altLang="en-US" sz="4400" b="1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积极影响</a:t>
            </a:r>
            <a:endParaRPr lang="zh-CN" altLang="en-US" sz="4400" b="1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endParaRPr lang="zh-CN" altLang="en-US" sz="4400" b="1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4400" b="1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第二段：以点带面，通过苏超、淄博、尔滨等爆火揭示本质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——</a:t>
            </a:r>
            <a:r>
              <a:rPr lang="zh-CN" altLang="en-US" sz="440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文体旅融合可以复制借鉴</a:t>
            </a:r>
            <a:endParaRPr lang="zh-CN" altLang="en-US" sz="4400" b="1" dirty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endParaRPr lang="zh-CN" altLang="en-US" sz="4800" b="1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endParaRPr lang="zh-CN" altLang="en-US" sz="4800" b="1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5" name="图片 4" descr="竖线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6421100" y="2526030"/>
            <a:ext cx="914400" cy="1092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8215" y="1326515"/>
            <a:ext cx="1354582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官媒热评必读</a:t>
            </a: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——6.30</a:t>
            </a: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苏超</a:t>
            </a:r>
            <a:endParaRPr lang="zh-CN" altLang="en-US" sz="72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58215" y="2525395"/>
            <a:ext cx="15468600" cy="720090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 algn="l">
              <a:lnSpc>
                <a:spcPct val="150000"/>
              </a:lnSpc>
              <a:defRPr/>
            </a:pP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       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特色地域文化是城市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IP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立足的根基。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苏超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之所以火爆，依托的是江苏雄厚的经济基础和深厚的文化底蕴。赛事不仅让江苏在年轻人眼中更亲和、接地气，更巧妙放大了城市间的良性竞争关系，凸显各地特色。由此衍生的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楚汉争霸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”“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南哥之争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等妙趣横生的网络梗，自然激发了网友对各地景点、历史、饮食等文化元素的深度关注与探索，显著提升了文化辨识度，推动了城市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IP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具象化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出圈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。</a:t>
            </a:r>
            <a:endParaRPr lang="zh-CN" altLang="en-US" sz="4400" b="1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7299305" y="2525395"/>
            <a:ext cx="6518910" cy="92322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>
              <a:lnSpc>
                <a:spcPct val="150000"/>
              </a:lnSpc>
              <a:defRPr/>
            </a:pPr>
            <a:r>
              <a:rPr lang="zh-CN" altLang="en-US" sz="4400" b="1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观点一：</a:t>
            </a:r>
            <a:r>
              <a:rPr lang="zh-CN" altLang="en-US" sz="440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特色地域文化</a:t>
            </a:r>
            <a:endParaRPr lang="zh-CN" altLang="en-US" sz="4400" b="1" dirty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endParaRPr lang="zh-CN" altLang="en-US" sz="4400" b="1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4400" b="1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论证展开：江苏的经济基础和文化底蕴，使得IP出圈</a:t>
            </a:r>
            <a:endParaRPr lang="zh-CN" altLang="en-US" sz="4400" b="1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endParaRPr lang="zh-CN" altLang="en-US" sz="4400" b="1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4400" b="1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总结：挖掘本地特色</a:t>
            </a:r>
            <a:r>
              <a:rPr lang="en-US" altLang="zh-CN" sz="4400" b="1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&amp;</a:t>
            </a:r>
            <a:r>
              <a:rPr lang="zh-CN" altLang="en-US" sz="4400" b="1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合理开发衍生</a:t>
            </a:r>
            <a:endParaRPr lang="zh-CN" altLang="en-US" sz="4400" b="1" dirty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endParaRPr lang="zh-CN" altLang="en-US" sz="4400" b="1" dirty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pic>
        <p:nvPicPr>
          <p:cNvPr id="5" name="图片 4" descr="竖线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6421100" y="2526030"/>
            <a:ext cx="914400" cy="1092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8215" y="1326515"/>
            <a:ext cx="1354582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官媒热评必读</a:t>
            </a: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——6.30</a:t>
            </a: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苏超</a:t>
            </a:r>
            <a:endParaRPr lang="zh-CN" altLang="en-US" sz="72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58215" y="2525395"/>
            <a:ext cx="15468600" cy="92322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 algn="l">
              <a:lnSpc>
                <a:spcPct val="150000"/>
              </a:lnSpc>
              <a:defRPr/>
            </a:pP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       “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苏超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形成的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全民效应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，得益于政府与市场协同构建的可持续商业模式，以及官方与民间共创的积极舆论生态。今年的江苏省政府工作报告两次提及足球，明确将城市联赛作为文旅体融合新亮点，加快三大球振兴。企业积极响应政策，以文化为指引，打造契合城市特质的商业产品，实现经济效益与社会效益双赢。面对流量风口，宣传、文旅等部门主动出击，十三市纷纷在城市大屏互动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喊话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，在官媒平台配合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玩梗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，既宣传本地文化资源与历史底蕴，又以群众喜闻乐见的方式与网友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打成一片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，展现出开放包容的城市格局。</a:t>
            </a:r>
            <a:endParaRPr lang="zh-CN" altLang="en-US" sz="4400" b="1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7299305" y="2525395"/>
            <a:ext cx="6518910" cy="92322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 algn="just">
              <a:lnSpc>
                <a:spcPct val="150000"/>
              </a:lnSpc>
              <a:buClrTx/>
              <a:buSzTx/>
              <a:buFontTx/>
              <a:defRPr/>
            </a:pPr>
            <a:r>
              <a:rPr lang="zh-CN" altLang="en-US" sz="4400" b="1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观点二：可持续商业模式和积极舆论生态</a:t>
            </a:r>
            <a:endParaRPr lang="zh-CN" altLang="en-US" sz="4400" b="1" dirty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algn="just">
              <a:lnSpc>
                <a:spcPct val="150000"/>
              </a:lnSpc>
              <a:buClrTx/>
              <a:buSzTx/>
              <a:buFontTx/>
              <a:defRPr/>
            </a:pPr>
            <a:endParaRPr lang="zh-CN" altLang="en-US" sz="4400" b="1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algn="just">
              <a:lnSpc>
                <a:spcPct val="150000"/>
              </a:lnSpc>
              <a:buClrTx/>
              <a:buSzTx/>
              <a:buFontTx/>
              <a:defRPr/>
            </a:pPr>
            <a:r>
              <a:rPr lang="zh-CN" altLang="en-US" sz="4400" b="1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论证展开：江苏政府工作报告和企业响应，各部门主动出击</a:t>
            </a:r>
            <a:endParaRPr lang="zh-CN" altLang="en-US" sz="4400" b="1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algn="just">
              <a:lnSpc>
                <a:spcPct val="150000"/>
              </a:lnSpc>
              <a:buClrTx/>
              <a:buSzTx/>
              <a:buFontTx/>
              <a:defRPr/>
            </a:pPr>
            <a:endParaRPr lang="zh-CN" altLang="en-US" sz="4400" b="1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algn="just">
              <a:lnSpc>
                <a:spcPct val="150000"/>
              </a:lnSpc>
              <a:buClrTx/>
              <a:buSzTx/>
              <a:buFontTx/>
              <a:defRPr/>
            </a:pPr>
            <a:r>
              <a:rPr lang="zh-CN" altLang="en-US" sz="4400" b="1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总结：上下协同作战</a:t>
            </a:r>
            <a:r>
              <a:rPr lang="en-US" altLang="zh-CN" sz="4400" b="1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&amp;</a:t>
            </a:r>
            <a:r>
              <a:rPr lang="zh-CN" altLang="en-US" sz="4400" b="1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开放包容态度</a:t>
            </a:r>
            <a:endParaRPr lang="zh-CN" altLang="en-US" sz="4400" b="1" dirty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pic>
        <p:nvPicPr>
          <p:cNvPr id="5" name="图片 4" descr="竖线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6421100" y="2526030"/>
            <a:ext cx="914400" cy="1092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8215" y="1326515"/>
            <a:ext cx="1354582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官媒热评必读</a:t>
            </a: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——6.30</a:t>
            </a: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苏超</a:t>
            </a:r>
            <a:endParaRPr lang="zh-CN" altLang="en-US" sz="72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58215" y="2525395"/>
            <a:ext cx="15468600" cy="821690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 algn="l">
              <a:lnSpc>
                <a:spcPct val="150000"/>
              </a:lnSpc>
              <a:defRPr/>
            </a:pP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       “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苏超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主场城市大多不以球票盈利为目的，而是竞相以免费或象征性票价（如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1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元）吸引观众，或在球票外附加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旅游福利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，为场外消费创造广阔空间。此举突破传统体育竞技边界，依托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体育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+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文旅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的多元消费模式提升观众体验，吸纳广大群众参与。同时，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苏超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积极延伸产业链，开发纪念品、文创等衍生品。通过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以点带面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的产业协同，既提升了城市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IP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商业转化效率，又将单一赛事流量转化为可持续的商业价值，为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苏超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走向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长红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不断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续火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。</a:t>
            </a:r>
            <a:endParaRPr lang="zh-CN" altLang="en-US" sz="4400" b="1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7299305" y="2525395"/>
            <a:ext cx="6518910" cy="92322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 algn="just">
              <a:lnSpc>
                <a:spcPct val="150000"/>
              </a:lnSpc>
              <a:buClrTx/>
              <a:buSzTx/>
              <a:buFontTx/>
              <a:defRPr/>
            </a:pPr>
            <a:r>
              <a:rPr lang="zh-CN" altLang="en-US" sz="4400" b="1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观点</a:t>
            </a:r>
            <a:r>
              <a:rPr lang="zh-CN" altLang="en-US" sz="4400" b="1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三：不靠体育盈利而是创造场外消费</a:t>
            </a:r>
            <a:r>
              <a:rPr lang="zh-CN" altLang="en-US" sz="4400" b="1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空间</a:t>
            </a:r>
            <a:endParaRPr lang="zh-CN" altLang="en-US" sz="4400" b="1" dirty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algn="just">
              <a:lnSpc>
                <a:spcPct val="150000"/>
              </a:lnSpc>
              <a:buClrTx/>
              <a:buSzTx/>
              <a:buFontTx/>
              <a:defRPr/>
            </a:pPr>
            <a:endParaRPr lang="zh-CN" altLang="en-US" sz="4400" b="1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algn="just">
              <a:lnSpc>
                <a:spcPct val="150000"/>
              </a:lnSpc>
              <a:buClrTx/>
              <a:buSzTx/>
              <a:buFontTx/>
              <a:defRPr/>
            </a:pPr>
            <a:r>
              <a:rPr lang="zh-CN" altLang="en-US" sz="4400" b="1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论证展开：体育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+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文旅模式，开发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衍生品</a:t>
            </a:r>
            <a:endParaRPr lang="zh-CN" altLang="en-US" sz="4400" b="1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algn="just">
              <a:lnSpc>
                <a:spcPct val="150000"/>
              </a:lnSpc>
              <a:buClrTx/>
              <a:buSzTx/>
              <a:buFontTx/>
              <a:defRPr/>
            </a:pPr>
            <a:endParaRPr lang="zh-CN" altLang="en-US" sz="4400" b="1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algn="just">
              <a:lnSpc>
                <a:spcPct val="150000"/>
              </a:lnSpc>
              <a:buClrTx/>
              <a:buSzTx/>
              <a:buFontTx/>
              <a:defRPr/>
            </a:pPr>
            <a:r>
              <a:rPr lang="zh-CN" altLang="en-US" sz="4400" b="1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总结：既要注重眼前</a:t>
            </a:r>
            <a:r>
              <a:rPr lang="en-US" altLang="zh-CN" sz="4400" b="1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&amp;</a:t>
            </a:r>
            <a:r>
              <a:rPr lang="zh-CN" altLang="en-US" sz="4400" b="1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更要看到长远</a:t>
            </a:r>
            <a:endParaRPr lang="zh-CN" altLang="en-US" sz="4400" b="1" dirty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endParaRPr lang="zh-CN" altLang="en-US" sz="4400" b="1" dirty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pic>
        <p:nvPicPr>
          <p:cNvPr id="5" name="图片 4" descr="竖线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6421100" y="2526030"/>
            <a:ext cx="914400" cy="1092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8215" y="1326515"/>
            <a:ext cx="1354582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官媒热评必读</a:t>
            </a: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——6.30</a:t>
            </a: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苏超</a:t>
            </a:r>
            <a:endParaRPr lang="zh-CN" altLang="en-US" sz="72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58215" y="2525395"/>
            <a:ext cx="15468600" cy="415417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 algn="l">
              <a:lnSpc>
                <a:spcPct val="150000"/>
              </a:lnSpc>
              <a:defRPr/>
            </a:pP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     “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苏超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+”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模式的实践，展示了文化、体育、旅游、商业深度融合的巨大潜力和乘数效应。它证明，找准文化内核、凝聚各方合力、创新消费场景，就能将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流量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变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留量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，将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网红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变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长红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，为城市高质量发展注入强劲动能。</a:t>
            </a:r>
            <a:endParaRPr lang="zh-CN" altLang="en-US" sz="4400" b="1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7299305" y="2525395"/>
            <a:ext cx="6518910" cy="102482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 algn="just">
              <a:lnSpc>
                <a:spcPct val="150000"/>
              </a:lnSpc>
              <a:buClrTx/>
              <a:buSzTx/>
              <a:buFontTx/>
              <a:defRPr/>
            </a:pPr>
            <a:r>
              <a:rPr lang="zh-CN" altLang="en-US" sz="4400" b="1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结尾总结：苏超展示融合的巨大潜力与乘数效应，</a:t>
            </a:r>
            <a:r>
              <a:rPr lang="zh-CN" altLang="en-US" sz="4400" b="1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值得借鉴经验提升高质量发展动能</a:t>
            </a:r>
            <a:endParaRPr lang="zh-CN" altLang="en-US" sz="4400" b="1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algn="just">
              <a:lnSpc>
                <a:spcPct val="150000"/>
              </a:lnSpc>
              <a:buClrTx/>
              <a:buSzTx/>
              <a:buFontTx/>
              <a:defRPr/>
            </a:pPr>
            <a:endParaRPr lang="zh-CN" altLang="en-US" sz="4400" b="1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algn="just">
              <a:lnSpc>
                <a:spcPct val="150000"/>
              </a:lnSpc>
              <a:buClrTx/>
              <a:buSzTx/>
              <a:buFontTx/>
              <a:defRPr/>
            </a:pPr>
            <a:r>
              <a:rPr lang="zh-CN" altLang="en-US" sz="4400" b="1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重申论点：苏超的文体旅融合体现三点</a:t>
            </a:r>
            <a:r>
              <a:rPr lang="zh-CN" altLang="en-US" sz="4400" b="1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（</a:t>
            </a:r>
            <a:r>
              <a:rPr lang="zh-CN" altLang="en-US" sz="440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找准文化内核、凝聚各方合力、创新消费场景</a:t>
            </a:r>
            <a:r>
              <a:rPr lang="zh-CN" altLang="en-US" sz="4400" b="1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）</a:t>
            </a:r>
            <a:endParaRPr lang="zh-CN" altLang="en-US" sz="4400" b="1" dirty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endParaRPr lang="zh-CN" altLang="en-US" sz="4400" b="1" dirty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pic>
        <p:nvPicPr>
          <p:cNvPr id="5" name="图片 4" descr="竖线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6421100" y="2526030"/>
            <a:ext cx="914400" cy="1092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958215" y="1326515"/>
            <a:ext cx="1354582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Font typeface="Wingdings" panose="05000000000000000000" pitchFamily="2" charset="2"/>
              <a:buNone/>
            </a:pP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官媒热评必读</a:t>
            </a: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——6.30</a:t>
            </a: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苏超</a:t>
            </a:r>
            <a:endParaRPr lang="zh-CN" altLang="en-US" sz="72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8215" y="2933700"/>
            <a:ext cx="20540980" cy="840422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resource_record_key" val="{&quot;10&quot;:[4721227]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1974</Words>
  <Application>WPS 演示</Application>
  <PresentationFormat>On-screen Show</PresentationFormat>
  <Paragraphs>89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黑体</vt:lpstr>
      <vt:lpstr>Arial Unicode MS</vt:lpstr>
      <vt:lpstr>Calibri</vt:lpstr>
      <vt:lpstr>等线</vt:lpstr>
      <vt:lpstr>楷体</vt:lpstr>
      <vt:lpstr>方正公文楷体</vt:lpstr>
      <vt:lpstr>汉仪力量黑简</vt:lpstr>
      <vt:lpstr>汉仪颜楷繁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稿定设计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稿定设计 ppt</dc:title>
  <dc:creator>稿定设计</dc:creator>
  <dc:subject>www.gaoding.com</dc:subject>
  <cp:lastModifiedBy>格木教育</cp:lastModifiedBy>
  <cp:revision>74</cp:revision>
  <dcterms:created xsi:type="dcterms:W3CDTF">2023-07-19T01:30:00Z</dcterms:created>
  <dcterms:modified xsi:type="dcterms:W3CDTF">2025-06-30T07:44:25Z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58A6C7E234A04EBC8376E86D9622934F_13</vt:lpwstr>
  </property>
  <property fmtid="{D5CDD505-2E9C-101B-9397-08002B2CF9AE}" pid="3" name="KSOProductBuildVer">
    <vt:lpwstr>2052-12.1.0.21915</vt:lpwstr>
  </property>
</Properties>
</file>